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1" r:id="rId1"/>
  </p:sldMasterIdLst>
  <p:notesMasterIdLst>
    <p:notesMasterId r:id="rId29"/>
  </p:notesMasterIdLst>
  <p:handoutMasterIdLst>
    <p:handoutMasterId r:id="rId30"/>
  </p:handoutMasterIdLst>
  <p:sldIdLst>
    <p:sldId id="353" r:id="rId2"/>
    <p:sldId id="354" r:id="rId3"/>
    <p:sldId id="355" r:id="rId4"/>
    <p:sldId id="356" r:id="rId5"/>
    <p:sldId id="357" r:id="rId6"/>
    <p:sldId id="358" r:id="rId7"/>
    <p:sldId id="359" r:id="rId8"/>
    <p:sldId id="360" r:id="rId9"/>
    <p:sldId id="361" r:id="rId10"/>
    <p:sldId id="362" r:id="rId11"/>
    <p:sldId id="363" r:id="rId12"/>
    <p:sldId id="364" r:id="rId13"/>
    <p:sldId id="365" r:id="rId14"/>
    <p:sldId id="366" r:id="rId15"/>
    <p:sldId id="367" r:id="rId16"/>
    <p:sldId id="368" r:id="rId17"/>
    <p:sldId id="369" r:id="rId18"/>
    <p:sldId id="370" r:id="rId19"/>
    <p:sldId id="371" r:id="rId20"/>
    <p:sldId id="372" r:id="rId21"/>
    <p:sldId id="373" r:id="rId22"/>
    <p:sldId id="374" r:id="rId23"/>
    <p:sldId id="375" r:id="rId24"/>
    <p:sldId id="376" r:id="rId25"/>
    <p:sldId id="377" r:id="rId26"/>
    <p:sldId id="378" r:id="rId27"/>
    <p:sldId id="379" r:id="rId28"/>
  </p:sldIdLst>
  <p:sldSz cx="9144000" cy="6858000" type="screen4x3"/>
  <p:notesSz cx="9874250" cy="679767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1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0000FF"/>
    <a:srgbClr val="FF3300"/>
    <a:srgbClr val="EBEBFF"/>
    <a:srgbClr val="E7E7FF"/>
    <a:srgbClr val="E1E1FF"/>
    <a:srgbClr val="CCCCFF"/>
    <a:srgbClr val="0000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中等深淺樣式 1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中等深淺樣式 1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A488322-F2BA-4B5B-9748-0D474271808F}" styleName="中等深淺樣式 3 - 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78" autoAdjust="0"/>
    <p:restoredTop sz="90996" autoAdjust="0"/>
  </p:normalViewPr>
  <p:slideViewPr>
    <p:cSldViewPr>
      <p:cViewPr varScale="1">
        <p:scale>
          <a:sx n="106" d="100"/>
          <a:sy n="106" d="100"/>
        </p:scale>
        <p:origin x="169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440" y="-96"/>
      </p:cViewPr>
      <p:guideLst>
        <p:guide orient="horz" pos="2141"/>
        <p:guide pos="311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9100C9D-5435-413A-BF52-2B15EB002061}" type="datetime1">
              <a:rPr lang="zh-TW" altLang="en-US"/>
              <a:pPr>
                <a:defRPr/>
              </a:pPr>
              <a:t>2015/7/21</a:t>
            </a:fld>
            <a:endParaRPr lang="en-US" altLang="zh-TW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E170E82-7C65-4478-A546-7809429790D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97114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E80364E5-E223-41E7-8F7B-C58689653AC1}" type="datetime1">
              <a:rPr lang="zh-TW" altLang="en-US"/>
              <a:pPr>
                <a:defRPr/>
              </a:pPr>
              <a:t>2015/7/21</a:t>
            </a:fld>
            <a:endParaRPr lang="en-US" altLang="zh-TW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8500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B67C58D4-8247-4CDB-B8D8-366157AD7C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454648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9F011DFF-4CF2-4B16-A707-64B28036040A}" type="slidenum">
              <a:rPr lang="en-US" altLang="zh-TW" smtClean="0"/>
              <a:pPr eaLnBrk="1" hangingPunct="1"/>
              <a:t>1</a:t>
            </a:fld>
            <a:endParaRPr lang="en-US" altLang="zh-TW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49D338C6-14FA-48CC-A73D-B1557EEBA41C}" type="datetime1">
              <a:rPr lang="zh-TW" altLang="en-US" smtClean="0"/>
              <a:pPr eaLnBrk="1" hangingPunct="1"/>
              <a:t>2015/7/21</a:t>
            </a:fld>
            <a:endParaRPr lang="en-US" altLang="zh-TW" smtClean="0"/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smtClean="0"/>
              <a:t>CSIE CIAL Lab</a:t>
            </a:r>
          </a:p>
        </p:txBody>
      </p:sp>
      <p:sp>
        <p:nvSpPr>
          <p:cNvPr id="47109" name="Rectangle 7"/>
          <p:cNvSpPr txBox="1">
            <a:spLocks noGrp="1" noChangeArrowheads="1"/>
          </p:cNvSpPr>
          <p:nvPr/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 eaLnBrk="1" hangingPunct="1"/>
            <a:fld id="{B507DD77-2F27-408A-A247-AD7484650273}" type="slidenum">
              <a:rPr lang="en-US" altLang="zh-TW" sz="1200"/>
              <a:pPr algn="r" eaLnBrk="1" hangingPunct="1"/>
              <a:t>1</a:t>
            </a:fld>
            <a:endParaRPr lang="en-US" altLang="zh-TW" sz="120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13100" y="508000"/>
            <a:ext cx="3397250" cy="2549525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zh-TW" dirty="0" smtClean="0">
                <a:ea typeface="新細明體" charset="-120"/>
              </a:rPr>
              <a:t>Ph.D. Student, Texas A&amp;M University</a:t>
            </a:r>
          </a:p>
        </p:txBody>
      </p:sp>
    </p:spTree>
    <p:extLst>
      <p:ext uri="{BB962C8B-B14F-4D97-AF65-F5344CB8AC3E}">
        <p14:creationId xmlns:p14="http://schemas.microsoft.com/office/powerpoint/2010/main" val="18629319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886220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621734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133995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573344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708388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878384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489902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07947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306175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629331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241739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209133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198835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497552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251044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60861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>
              <a:ea typeface="新細明體" pitchFamily="18" charset="-120"/>
            </a:endParaRP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55732-0661-4510-8994-21747E367F95}" type="datetime1">
              <a:rPr lang="zh-TW" altLang="en-US"/>
              <a:pPr>
                <a:defRPr/>
              </a:pPr>
              <a:t>2015/7/21</a:t>
            </a:fld>
            <a:endParaRPr lang="en-US" altLang="zh-TW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2843213" y="6308725"/>
            <a:ext cx="4033837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525C8-037D-4D9C-A89D-84B4CBED047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74079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80299-9B71-4CE5-8AF3-49E78D1409C8}" type="datetime1">
              <a:rPr lang="zh-TW" altLang="en-US"/>
              <a:pPr>
                <a:defRPr/>
              </a:pPr>
              <a:t>2015/7/21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35581-8FB1-4BA3-A1BD-7283ADB7F16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61516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34150" y="549275"/>
            <a:ext cx="1924050" cy="53943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549275"/>
            <a:ext cx="5619750" cy="53943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09290-2659-4358-AE6E-0D2AB2AB43AE}" type="datetime1">
              <a:rPr lang="zh-TW" altLang="en-US"/>
              <a:pPr>
                <a:defRPr/>
              </a:pPr>
              <a:t>2015/7/21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78D4B-52B5-445E-B845-CE63557AFED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79681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D082F-EB1F-4CA9-A2BB-73C8CA86B6DC}" type="datetime1">
              <a:rPr lang="zh-TW" altLang="en-US"/>
              <a:pPr>
                <a:defRPr/>
              </a:pPr>
              <a:t>2015/7/21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7B881-FCCB-4025-94C8-DA2AFB2801F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87309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62556-DD1A-4320-A61A-1EEC9D929459}" type="datetime1">
              <a:rPr lang="zh-TW" altLang="en-US"/>
              <a:pPr>
                <a:defRPr/>
              </a:pPr>
              <a:t>2015/7/21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E0783-66AB-4E9E-B57F-90858DA08A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47376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62626"/>
                </a:solidFill>
                <a:latin typeface="Arial"/>
                <a:cs typeface="Arial"/>
              </a:defRPr>
            </a:lvl1pPr>
          </a:lstStyle>
          <a:p>
            <a:pPr marL="137795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1931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B5826-75D5-42B3-A5C4-B229DF8C6A71}" type="datetime1">
              <a:rPr lang="zh-TW" altLang="en-US"/>
              <a:pPr>
                <a:defRPr/>
              </a:pPr>
              <a:t>2015/7/21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951E2-EEAA-4669-B8F0-B40FD5B3C24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0203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840D1-7F77-4D1A-BD2B-AA0AFA56A26A}" type="datetime1">
              <a:rPr lang="zh-TW" altLang="en-US"/>
              <a:pPr>
                <a:defRPr/>
              </a:pPr>
              <a:t>2015/7/21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754AE-326A-49DC-BA3C-648274DC3B1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41178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D7D96-79B4-4AC6-A23F-82AC22FB9E37}" type="datetime1">
              <a:rPr lang="zh-TW" altLang="en-US"/>
              <a:pPr>
                <a:defRPr/>
              </a:pPr>
              <a:t>2015/7/21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F1F05-B80C-4342-AEC2-30DC8D76B3D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97363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8D481-9A74-41A8-A3DD-B725FABA0BFD}" type="datetime1">
              <a:rPr lang="zh-TW" altLang="en-US"/>
              <a:pPr>
                <a:defRPr/>
              </a:pPr>
              <a:t>2015/7/21</a:t>
            </a:fld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368F9-24E6-4439-86FC-553CFE5611B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0461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432D8-DDB8-4D0D-A821-5B579638449B}" type="datetime1">
              <a:rPr lang="zh-TW" altLang="en-US"/>
              <a:pPr>
                <a:defRPr/>
              </a:pPr>
              <a:t>2015/7/21</a:t>
            </a:fld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723CC-A3E8-494E-B22F-9BADF4484A4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9749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28D2E-D3A3-40BD-85D2-775B7A5B698A}" type="datetime1">
              <a:rPr lang="zh-TW" altLang="en-US"/>
              <a:pPr>
                <a:defRPr/>
              </a:pPr>
              <a:t>2015/7/21</a:t>
            </a:fld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A9615-97A3-4B50-80FA-CDDFC7E0164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053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84AE2-8279-4719-AA7D-0CCC31134587}" type="datetime1">
              <a:rPr lang="zh-TW" altLang="en-US"/>
              <a:pPr>
                <a:defRPr/>
              </a:pPr>
              <a:t>2015/7/21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8E641-5E6C-4237-BE88-7A5ACB6ACF2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88221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A583F-7C87-430E-BA42-51959189E1EB}" type="datetime1">
              <a:rPr lang="zh-TW" altLang="en-US"/>
              <a:pPr>
                <a:defRPr/>
              </a:pPr>
              <a:t>2015/7/21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EF0DD-2EB3-4841-BC04-5E0E052FC0D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8285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49275"/>
            <a:ext cx="7696200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412875"/>
            <a:ext cx="76962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0872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C5623A5B-BE50-49C9-96A3-44CA19F684C2}" type="datetime1">
              <a:rPr lang="zh-TW" altLang="en-US"/>
              <a:pPr>
                <a:defRPr/>
              </a:pPr>
              <a:t>2015/7/21</a:t>
            </a:fld>
            <a:endParaRPr lang="en-US" altLang="zh-TW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43213" y="6284913"/>
            <a:ext cx="3960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0872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22008DEC-E19B-4006-9D6C-42694AEFA0F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1031" name="Group 10"/>
          <p:cNvGrpSpPr>
            <a:grpSpLocks/>
          </p:cNvGrpSpPr>
          <p:nvPr/>
        </p:nvGrpSpPr>
        <p:grpSpPr bwMode="auto">
          <a:xfrm>
            <a:off x="168275" y="212725"/>
            <a:ext cx="8823325" cy="6096000"/>
            <a:chOff x="106" y="28"/>
            <a:chExt cx="5558" cy="3840"/>
          </a:xfrm>
        </p:grpSpPr>
        <p:sp>
          <p:nvSpPr>
            <p:cNvPr id="99336" name="AutoShape 8"/>
            <p:cNvSpPr>
              <a:spLocks noChangeArrowheads="1"/>
            </p:cNvSpPr>
            <p:nvPr/>
          </p:nvSpPr>
          <p:spPr bwMode="auto">
            <a:xfrm>
              <a:off x="106" y="28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zh-TW" altLang="zh-TW" sz="2400"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99337" name="Line 9"/>
            <p:cNvSpPr>
              <a:spLocks noChangeShapeType="1"/>
            </p:cNvSpPr>
            <p:nvPr/>
          </p:nvSpPr>
          <p:spPr bwMode="auto">
            <a:xfrm>
              <a:off x="480" y="709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>
                <a:ea typeface="新細明體" pitchFamily="18" charset="-12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4" r:id="rId1"/>
    <p:sldLayoutId id="2147484112" r:id="rId2"/>
    <p:sldLayoutId id="2147484113" r:id="rId3"/>
    <p:sldLayoutId id="2147484114" r:id="rId4"/>
    <p:sldLayoutId id="2147484115" r:id="rId5"/>
    <p:sldLayoutId id="2147484116" r:id="rId6"/>
    <p:sldLayoutId id="2147484117" r:id="rId7"/>
    <p:sldLayoutId id="2147484118" r:id="rId8"/>
    <p:sldLayoutId id="2147484119" r:id="rId9"/>
    <p:sldLayoutId id="2147484120" r:id="rId10"/>
    <p:sldLayoutId id="2147484121" r:id="rId11"/>
    <p:sldLayoutId id="2147484122" r:id="rId12"/>
    <p:sldLayoutId id="2147484123" r:id="rId13"/>
    <p:sldLayoutId id="2147484125" r:id="rId14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kumimoji="1"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8118" y="1052736"/>
            <a:ext cx="8785225" cy="1944687"/>
          </a:xfrm>
        </p:spPr>
        <p:txBody>
          <a:bodyPr/>
          <a:lstStyle/>
          <a:p>
            <a:r>
              <a:rPr lang="en-US" altLang="zh-TW" sz="3600" b="1" i="0" dirty="0"/>
              <a:t>Stochastic Pre-Classification for SDN Data Plane Matching</a:t>
            </a:r>
            <a:endParaRPr lang="zh-TW" altLang="zh-TW" sz="3600" b="1" i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3429000"/>
            <a:ext cx="6444716" cy="2160588"/>
          </a:xfrm>
        </p:spPr>
        <p:txBody>
          <a:bodyPr/>
          <a:lstStyle/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Author : 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Luke McHale, C. </a:t>
            </a:r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Jasson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Casey, Paul V. Gratz, Alex </a:t>
            </a:r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Sprintson</a:t>
            </a:r>
            <a:endParaRPr lang="en-US" altLang="zh-TW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Conference: 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2014 IEEE 22nd International Conference on Network Protocols</a:t>
            </a:r>
          </a:p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TW" sz="1800" dirty="0" smtClean="0"/>
              <a:t>Tung-yin Chi</a:t>
            </a:r>
            <a:endParaRPr lang="en-US" altLang="zh-TW" sz="1800" dirty="0"/>
          </a:p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2015/7/22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600200" y="6016625"/>
            <a:ext cx="59610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zh-TW" sz="1600" dirty="0"/>
              <a:t>Department of Computer Science and Information Engineering </a:t>
            </a:r>
          </a:p>
          <a:p>
            <a:pPr algn="ctr" eaLnBrk="0" hangingPunct="0"/>
            <a:r>
              <a:rPr lang="en-US" altLang="zh-TW" sz="1600" dirty="0"/>
              <a:t>National Cheng Kung University, Taiwan R.O.C.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Experimental Setup</a:t>
            </a:r>
            <a:endParaRPr lang="zh-TW" altLang="en-US" b="1" dirty="0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826083"/>
            <a:ext cx="7696200" cy="3704309"/>
          </a:xfrm>
        </p:spPr>
      </p:pic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32277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Firewall Application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Simulated Firewall Application</a:t>
            </a:r>
          </a:p>
          <a:p>
            <a:r>
              <a:rPr lang="en-US" altLang="zh-TW" dirty="0" smtClean="0"/>
              <a:t>Access </a:t>
            </a:r>
            <a:r>
              <a:rPr lang="en-US" altLang="zh-TW" dirty="0"/>
              <a:t>Control List (ACL)</a:t>
            </a:r>
          </a:p>
          <a:p>
            <a:pPr lvl="1"/>
            <a:r>
              <a:rPr lang="en-US" altLang="zh-TW" dirty="0" smtClean="0"/>
              <a:t>Protocol</a:t>
            </a:r>
            <a:endParaRPr lang="en-US" altLang="zh-TW" dirty="0"/>
          </a:p>
          <a:p>
            <a:pPr lvl="1"/>
            <a:r>
              <a:rPr lang="en-US" altLang="zh-TW" dirty="0" smtClean="0"/>
              <a:t>IP </a:t>
            </a:r>
            <a:r>
              <a:rPr lang="en-US" altLang="zh-TW" dirty="0"/>
              <a:t>source/destination</a:t>
            </a:r>
          </a:p>
          <a:p>
            <a:pPr lvl="1"/>
            <a:r>
              <a:rPr lang="en-US" altLang="zh-TW" dirty="0" smtClean="0"/>
              <a:t>Port </a:t>
            </a:r>
            <a:r>
              <a:rPr lang="en-US" altLang="zh-TW" dirty="0"/>
              <a:t>source/</a:t>
            </a:r>
            <a:r>
              <a:rPr lang="en-US" altLang="zh-TW" dirty="0" err="1"/>
              <a:t>dest</a:t>
            </a:r>
            <a:r>
              <a:rPr lang="en-US" altLang="zh-TW" dirty="0"/>
              <a:t>. ranges</a:t>
            </a:r>
          </a:p>
          <a:p>
            <a:r>
              <a:rPr lang="en-US" altLang="zh-TW" dirty="0" smtClean="0"/>
              <a:t>Test </a:t>
            </a:r>
            <a:r>
              <a:rPr lang="en-US" altLang="zh-TW" dirty="0"/>
              <a:t>ACL Generation</a:t>
            </a:r>
          </a:p>
          <a:p>
            <a:pPr lvl="1"/>
            <a:r>
              <a:rPr lang="en-US" altLang="zh-TW" dirty="0" smtClean="0"/>
              <a:t>95</a:t>
            </a:r>
            <a:r>
              <a:rPr lang="en-US" altLang="zh-TW" dirty="0"/>
              <a:t>%: nominal network conditions</a:t>
            </a:r>
          </a:p>
          <a:p>
            <a:pPr lvl="1"/>
            <a:r>
              <a:rPr lang="en-US" altLang="zh-TW" dirty="0" smtClean="0"/>
              <a:t>60</a:t>
            </a:r>
            <a:r>
              <a:rPr lang="en-US" altLang="zh-TW" dirty="0"/>
              <a:t>%: network with significant malicious traffic</a:t>
            </a:r>
          </a:p>
          <a:p>
            <a:pPr lvl="1"/>
            <a:r>
              <a:rPr lang="en-US" altLang="zh-TW" dirty="0" smtClean="0"/>
              <a:t>20</a:t>
            </a:r>
            <a:r>
              <a:rPr lang="en-US" altLang="zh-TW" dirty="0"/>
              <a:t>%: network under attack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680164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37615">
              <a:lnSpc>
                <a:spcPct val="100000"/>
              </a:lnSpc>
            </a:pPr>
            <a:r>
              <a:rPr dirty="0"/>
              <a:t>Res</a:t>
            </a:r>
            <a:r>
              <a:rPr spc="-20" dirty="0"/>
              <a:t>ul</a:t>
            </a:r>
            <a:r>
              <a:rPr dirty="0"/>
              <a:t>ts:</a:t>
            </a:r>
            <a:r>
              <a:rPr spc="-5" dirty="0"/>
              <a:t> </a:t>
            </a:r>
            <a:r>
              <a:rPr spc="-25" dirty="0"/>
              <a:t>Th</a:t>
            </a:r>
            <a:r>
              <a:rPr dirty="0"/>
              <a:t>r</a:t>
            </a:r>
            <a:r>
              <a:rPr spc="-25" dirty="0"/>
              <a:t>oughpu</a:t>
            </a:r>
            <a:r>
              <a:rPr dirty="0"/>
              <a:t>t</a:t>
            </a:r>
          </a:p>
        </p:txBody>
      </p:sp>
      <p:sp>
        <p:nvSpPr>
          <p:cNvPr id="3" name="object 3"/>
          <p:cNvSpPr/>
          <p:nvPr/>
        </p:nvSpPr>
        <p:spPr>
          <a:xfrm>
            <a:off x="152400" y="2971799"/>
            <a:ext cx="5029200" cy="3378200"/>
          </a:xfrm>
          <a:custGeom>
            <a:avLst/>
            <a:gdLst/>
            <a:ahLst/>
            <a:cxnLst/>
            <a:rect l="l" t="t" r="r" b="b"/>
            <a:pathLst>
              <a:path w="5029200" h="3378200">
                <a:moveTo>
                  <a:pt x="0" y="3378200"/>
                </a:moveTo>
                <a:lnTo>
                  <a:pt x="5029200" y="3378200"/>
                </a:lnTo>
                <a:lnTo>
                  <a:pt x="5029200" y="0"/>
                </a:lnTo>
                <a:lnTo>
                  <a:pt x="0" y="0"/>
                </a:lnTo>
                <a:lnTo>
                  <a:pt x="0" y="33782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97852" y="5978525"/>
            <a:ext cx="4295140" cy="0"/>
          </a:xfrm>
          <a:custGeom>
            <a:avLst/>
            <a:gdLst/>
            <a:ahLst/>
            <a:cxnLst/>
            <a:rect l="l" t="t" r="r" b="b"/>
            <a:pathLst>
              <a:path w="4295140">
                <a:moveTo>
                  <a:pt x="0" y="0"/>
                </a:moveTo>
                <a:lnTo>
                  <a:pt x="4295127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97852" y="597852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55338" y="5919734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0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97852" y="5723229"/>
            <a:ext cx="4295140" cy="0"/>
          </a:xfrm>
          <a:custGeom>
            <a:avLst/>
            <a:gdLst/>
            <a:ahLst/>
            <a:cxnLst/>
            <a:rect l="l" t="t" r="r" b="b"/>
            <a:pathLst>
              <a:path w="4295140">
                <a:moveTo>
                  <a:pt x="0" y="0"/>
                </a:moveTo>
                <a:lnTo>
                  <a:pt x="4295127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97852" y="5723229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58401" y="5664493"/>
            <a:ext cx="18732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0.</a:t>
            </a:r>
            <a:r>
              <a:rPr sz="800" dirty="0">
                <a:latin typeface="Lucida Sans"/>
                <a:cs typeface="Lucida Sans"/>
              </a:rPr>
              <a:t>1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97852" y="5468645"/>
            <a:ext cx="4295140" cy="0"/>
          </a:xfrm>
          <a:custGeom>
            <a:avLst/>
            <a:gdLst/>
            <a:ahLst/>
            <a:cxnLst/>
            <a:rect l="l" t="t" r="r" b="b"/>
            <a:pathLst>
              <a:path w="4295140">
                <a:moveTo>
                  <a:pt x="0" y="0"/>
                </a:moveTo>
                <a:lnTo>
                  <a:pt x="4295127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97852" y="546864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58401" y="5409848"/>
            <a:ext cx="18732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0.</a:t>
            </a:r>
            <a:r>
              <a:rPr sz="800" dirty="0">
                <a:latin typeface="Lucida Sans"/>
                <a:cs typeface="Lucida Sans"/>
              </a:rPr>
              <a:t>2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97852" y="5213350"/>
            <a:ext cx="4295140" cy="0"/>
          </a:xfrm>
          <a:custGeom>
            <a:avLst/>
            <a:gdLst/>
            <a:ahLst/>
            <a:cxnLst/>
            <a:rect l="l" t="t" r="r" b="b"/>
            <a:pathLst>
              <a:path w="4295140">
                <a:moveTo>
                  <a:pt x="0" y="0"/>
                </a:moveTo>
                <a:lnTo>
                  <a:pt x="4295127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97852" y="5213350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58401" y="5154559"/>
            <a:ext cx="18732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0.</a:t>
            </a:r>
            <a:r>
              <a:rPr sz="800" dirty="0">
                <a:latin typeface="Lucida Sans"/>
                <a:cs typeface="Lucida Sans"/>
              </a:rPr>
              <a:t>3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97852" y="4958054"/>
            <a:ext cx="4295140" cy="0"/>
          </a:xfrm>
          <a:custGeom>
            <a:avLst/>
            <a:gdLst/>
            <a:ahLst/>
            <a:cxnLst/>
            <a:rect l="l" t="t" r="r" b="b"/>
            <a:pathLst>
              <a:path w="4295140">
                <a:moveTo>
                  <a:pt x="0" y="0"/>
                </a:moveTo>
                <a:lnTo>
                  <a:pt x="4295127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97852" y="4958054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458401" y="4899318"/>
            <a:ext cx="18732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0.</a:t>
            </a:r>
            <a:r>
              <a:rPr sz="800" dirty="0">
                <a:latin typeface="Lucida Sans"/>
                <a:cs typeface="Lucida Sans"/>
              </a:rPr>
              <a:t>4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697852" y="4702822"/>
            <a:ext cx="4295140" cy="0"/>
          </a:xfrm>
          <a:custGeom>
            <a:avLst/>
            <a:gdLst/>
            <a:ahLst/>
            <a:cxnLst/>
            <a:rect l="l" t="t" r="r" b="b"/>
            <a:pathLst>
              <a:path w="4295140">
                <a:moveTo>
                  <a:pt x="0" y="0"/>
                </a:moveTo>
                <a:lnTo>
                  <a:pt x="4295127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97852" y="4702822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458401" y="4644029"/>
            <a:ext cx="18732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0.</a:t>
            </a:r>
            <a:r>
              <a:rPr sz="800" dirty="0">
                <a:latin typeface="Lucida Sans"/>
                <a:cs typeface="Lucida Sans"/>
              </a:rPr>
              <a:t>5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697852" y="4448175"/>
            <a:ext cx="4295140" cy="0"/>
          </a:xfrm>
          <a:custGeom>
            <a:avLst/>
            <a:gdLst/>
            <a:ahLst/>
            <a:cxnLst/>
            <a:rect l="l" t="t" r="r" b="b"/>
            <a:pathLst>
              <a:path w="4295140">
                <a:moveTo>
                  <a:pt x="0" y="0"/>
                </a:moveTo>
                <a:lnTo>
                  <a:pt x="4295127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97852" y="444817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458401" y="4389384"/>
            <a:ext cx="18732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0.</a:t>
            </a:r>
            <a:r>
              <a:rPr sz="800" dirty="0">
                <a:latin typeface="Lucida Sans"/>
                <a:cs typeface="Lucida Sans"/>
              </a:rPr>
              <a:t>6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697852" y="4192879"/>
            <a:ext cx="4295140" cy="0"/>
          </a:xfrm>
          <a:custGeom>
            <a:avLst/>
            <a:gdLst/>
            <a:ahLst/>
            <a:cxnLst/>
            <a:rect l="l" t="t" r="r" b="b"/>
            <a:pathLst>
              <a:path w="4295140">
                <a:moveTo>
                  <a:pt x="0" y="0"/>
                </a:moveTo>
                <a:lnTo>
                  <a:pt x="4295127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97852" y="4192879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458401" y="4134143"/>
            <a:ext cx="18732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0.</a:t>
            </a:r>
            <a:r>
              <a:rPr sz="800" dirty="0">
                <a:latin typeface="Lucida Sans"/>
                <a:cs typeface="Lucida Sans"/>
              </a:rPr>
              <a:t>7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697852" y="3937647"/>
            <a:ext cx="4295140" cy="0"/>
          </a:xfrm>
          <a:custGeom>
            <a:avLst/>
            <a:gdLst/>
            <a:ahLst/>
            <a:cxnLst/>
            <a:rect l="l" t="t" r="r" b="b"/>
            <a:pathLst>
              <a:path w="4295140">
                <a:moveTo>
                  <a:pt x="0" y="0"/>
                </a:moveTo>
                <a:lnTo>
                  <a:pt x="4295127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97852" y="3937647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458401" y="3878854"/>
            <a:ext cx="18732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0.</a:t>
            </a:r>
            <a:r>
              <a:rPr sz="800" dirty="0">
                <a:latin typeface="Lucida Sans"/>
                <a:cs typeface="Lucida Sans"/>
              </a:rPr>
              <a:t>8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697852" y="3683000"/>
            <a:ext cx="4295140" cy="0"/>
          </a:xfrm>
          <a:custGeom>
            <a:avLst/>
            <a:gdLst/>
            <a:ahLst/>
            <a:cxnLst/>
            <a:rect l="l" t="t" r="r" b="b"/>
            <a:pathLst>
              <a:path w="4295140">
                <a:moveTo>
                  <a:pt x="0" y="0"/>
                </a:moveTo>
                <a:lnTo>
                  <a:pt x="4295127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97852" y="3683000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458401" y="3624209"/>
            <a:ext cx="18732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0.</a:t>
            </a:r>
            <a:r>
              <a:rPr sz="800" dirty="0">
                <a:latin typeface="Lucida Sans"/>
                <a:cs typeface="Lucida Sans"/>
              </a:rPr>
              <a:t>9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697852" y="3427704"/>
            <a:ext cx="4295140" cy="0"/>
          </a:xfrm>
          <a:custGeom>
            <a:avLst/>
            <a:gdLst/>
            <a:ahLst/>
            <a:cxnLst/>
            <a:rect l="l" t="t" r="r" b="b"/>
            <a:pathLst>
              <a:path w="4295140">
                <a:moveTo>
                  <a:pt x="0" y="0"/>
                </a:moveTo>
                <a:lnTo>
                  <a:pt x="4295127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97852" y="3427704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555338" y="3368968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1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740422" y="3427704"/>
            <a:ext cx="0" cy="2551430"/>
          </a:xfrm>
          <a:custGeom>
            <a:avLst/>
            <a:gdLst/>
            <a:ahLst/>
            <a:cxnLst/>
            <a:rect l="l" t="t" r="r" b="b"/>
            <a:pathLst>
              <a:path h="2551429">
                <a:moveTo>
                  <a:pt x="0" y="2550820"/>
                </a:moveTo>
                <a:lnTo>
                  <a:pt x="0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40422" y="5931547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97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40422" y="3427704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0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123302" y="3427704"/>
            <a:ext cx="0" cy="2551430"/>
          </a:xfrm>
          <a:custGeom>
            <a:avLst/>
            <a:gdLst/>
            <a:ahLst/>
            <a:cxnLst/>
            <a:rect l="l" t="t" r="r" b="b"/>
            <a:pathLst>
              <a:path h="2551429">
                <a:moveTo>
                  <a:pt x="0" y="2550820"/>
                </a:moveTo>
                <a:lnTo>
                  <a:pt x="0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123302" y="5931547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97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123302" y="3427704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0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399004" y="3427704"/>
            <a:ext cx="0" cy="2551430"/>
          </a:xfrm>
          <a:custGeom>
            <a:avLst/>
            <a:gdLst/>
            <a:ahLst/>
            <a:cxnLst/>
            <a:rect l="l" t="t" r="r" b="b"/>
            <a:pathLst>
              <a:path h="2551429">
                <a:moveTo>
                  <a:pt x="0" y="2550820"/>
                </a:moveTo>
                <a:lnTo>
                  <a:pt x="0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399004" y="5931547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97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399004" y="3427704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0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950472" y="3427704"/>
            <a:ext cx="0" cy="2551430"/>
          </a:xfrm>
          <a:custGeom>
            <a:avLst/>
            <a:gdLst/>
            <a:ahLst/>
            <a:cxnLst/>
            <a:rect l="l" t="t" r="r" b="b"/>
            <a:pathLst>
              <a:path h="2551429">
                <a:moveTo>
                  <a:pt x="0" y="2550820"/>
                </a:moveTo>
                <a:lnTo>
                  <a:pt x="0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950472" y="5931547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97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950472" y="3427704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0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97852" y="3427704"/>
            <a:ext cx="4295140" cy="2551430"/>
          </a:xfrm>
          <a:custGeom>
            <a:avLst/>
            <a:gdLst/>
            <a:ahLst/>
            <a:cxnLst/>
            <a:rect l="l" t="t" r="r" b="b"/>
            <a:pathLst>
              <a:path w="4295140" h="2551429">
                <a:moveTo>
                  <a:pt x="0" y="0"/>
                </a:moveTo>
                <a:lnTo>
                  <a:pt x="4295127" y="0"/>
                </a:lnTo>
                <a:lnTo>
                  <a:pt x="4295127" y="2550820"/>
                </a:lnTo>
                <a:lnTo>
                  <a:pt x="0" y="255082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191389" y="4090305"/>
            <a:ext cx="127000" cy="122682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N</a:t>
            </a:r>
            <a:r>
              <a:rPr sz="800" spc="-5" dirty="0">
                <a:latin typeface="Lucida Sans"/>
                <a:cs typeface="Lucida Sans"/>
              </a:rPr>
              <a:t>ormalize</a:t>
            </a:r>
            <a:r>
              <a:rPr sz="800" dirty="0">
                <a:latin typeface="Lucida Sans"/>
                <a:cs typeface="Lucida Sans"/>
              </a:rPr>
              <a:t>d </a:t>
            </a:r>
            <a:r>
              <a:rPr sz="800" spc="-5" dirty="0">
                <a:latin typeface="Lucida Sans"/>
                <a:cs typeface="Lucida Sans"/>
              </a:rPr>
              <a:t>Throughpu</a:t>
            </a:r>
            <a:r>
              <a:rPr sz="800" dirty="0">
                <a:latin typeface="Lucida Sans"/>
                <a:cs typeface="Lucida Sans"/>
              </a:rPr>
              <a:t>t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243827" y="303147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4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0064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740422" y="3436645"/>
            <a:ext cx="4210050" cy="2261870"/>
          </a:xfrm>
          <a:custGeom>
            <a:avLst/>
            <a:gdLst/>
            <a:ahLst/>
            <a:cxnLst/>
            <a:rect l="l" t="t" r="r" b="b"/>
            <a:pathLst>
              <a:path w="4210050" h="2261870">
                <a:moveTo>
                  <a:pt x="0" y="0"/>
                </a:moveTo>
                <a:lnTo>
                  <a:pt x="382879" y="507352"/>
                </a:lnTo>
                <a:lnTo>
                  <a:pt x="1658581" y="1845907"/>
                </a:lnTo>
                <a:lnTo>
                  <a:pt x="4210049" y="2261832"/>
                </a:lnTo>
              </a:path>
            </a:pathLst>
          </a:custGeom>
          <a:ln w="6349">
            <a:solidFill>
              <a:srgbClr val="0064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734072" y="342816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713727" y="3436645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740422" y="3409950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713727" y="340995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713727" y="340995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116952" y="393551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096670" y="3943997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123302" y="3917302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096670" y="3917302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096670" y="3917302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392654" y="527411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372372" y="5282552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2399004" y="5255920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372372" y="52559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372372" y="52559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944122" y="569004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4923777" y="5698477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4950472" y="5671845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923777" y="5671845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923777" y="5671845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374650" y="302304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381000" y="3004845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354304" y="3004845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354304" y="3004845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243827" y="313754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4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0060A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740422" y="3444875"/>
            <a:ext cx="4210050" cy="2338705"/>
          </a:xfrm>
          <a:custGeom>
            <a:avLst/>
            <a:gdLst/>
            <a:ahLst/>
            <a:cxnLst/>
            <a:rect l="l" t="t" r="r" b="b"/>
            <a:pathLst>
              <a:path w="4210050" h="2338704">
                <a:moveTo>
                  <a:pt x="0" y="0"/>
                </a:moveTo>
                <a:lnTo>
                  <a:pt x="382879" y="850900"/>
                </a:lnTo>
                <a:lnTo>
                  <a:pt x="1658581" y="2042172"/>
                </a:lnTo>
                <a:lnTo>
                  <a:pt x="4210049" y="2338095"/>
                </a:lnTo>
              </a:path>
            </a:pathLst>
          </a:custGeom>
          <a:ln w="6350">
            <a:solidFill>
              <a:srgbClr val="0060A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734072" y="343639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713727" y="3444875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740422" y="3418179"/>
            <a:ext cx="0" cy="53975"/>
          </a:xfrm>
          <a:custGeom>
            <a:avLst/>
            <a:gdLst/>
            <a:ahLst/>
            <a:cxnLst/>
            <a:rect l="l" t="t" r="r" b="b"/>
            <a:pathLst>
              <a:path h="53975">
                <a:moveTo>
                  <a:pt x="0" y="0"/>
                </a:moveTo>
                <a:lnTo>
                  <a:pt x="0" y="53390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713727" y="3418179"/>
            <a:ext cx="53340" cy="53975"/>
          </a:xfrm>
          <a:custGeom>
            <a:avLst/>
            <a:gdLst/>
            <a:ahLst/>
            <a:cxnLst/>
            <a:rect l="l" t="t" r="r" b="b"/>
            <a:pathLst>
              <a:path w="53340" h="53975">
                <a:moveTo>
                  <a:pt x="0" y="0"/>
                </a:moveTo>
                <a:lnTo>
                  <a:pt x="53327" y="53390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713727" y="3418179"/>
            <a:ext cx="53340" cy="53975"/>
          </a:xfrm>
          <a:custGeom>
            <a:avLst/>
            <a:gdLst/>
            <a:ahLst/>
            <a:cxnLst/>
            <a:rect l="l" t="t" r="r" b="b"/>
            <a:pathLst>
              <a:path w="53340" h="53975">
                <a:moveTo>
                  <a:pt x="0" y="5339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116952" y="428729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096670" y="4295775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123302" y="4269079"/>
            <a:ext cx="0" cy="53975"/>
          </a:xfrm>
          <a:custGeom>
            <a:avLst/>
            <a:gdLst/>
            <a:ahLst/>
            <a:cxnLst/>
            <a:rect l="l" t="t" r="r" b="b"/>
            <a:pathLst>
              <a:path h="53975">
                <a:moveTo>
                  <a:pt x="0" y="0"/>
                </a:moveTo>
                <a:lnTo>
                  <a:pt x="0" y="53390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096670" y="4269079"/>
            <a:ext cx="53340" cy="53975"/>
          </a:xfrm>
          <a:custGeom>
            <a:avLst/>
            <a:gdLst/>
            <a:ahLst/>
            <a:cxnLst/>
            <a:rect l="l" t="t" r="r" b="b"/>
            <a:pathLst>
              <a:path w="53340" h="53975">
                <a:moveTo>
                  <a:pt x="0" y="0"/>
                </a:moveTo>
                <a:lnTo>
                  <a:pt x="53327" y="53390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096670" y="4269079"/>
            <a:ext cx="53340" cy="53975"/>
          </a:xfrm>
          <a:custGeom>
            <a:avLst/>
            <a:gdLst/>
            <a:ahLst/>
            <a:cxnLst/>
            <a:rect l="l" t="t" r="r" b="b"/>
            <a:pathLst>
              <a:path w="53340" h="53975">
                <a:moveTo>
                  <a:pt x="0" y="5339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2392654" y="547856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372372" y="5487047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2399004" y="5460352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2372372" y="5460352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2372372" y="5460352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4944122" y="577448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4923777" y="5782970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4950472" y="5756275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4923777" y="5756275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4923777" y="5756275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374650" y="312906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381000" y="3110852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354304" y="311085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354304" y="311085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 txBox="1"/>
          <p:nvPr/>
        </p:nvSpPr>
        <p:spPr>
          <a:xfrm>
            <a:off x="569267" y="2980644"/>
            <a:ext cx="656590" cy="322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30" dirty="0">
                <a:latin typeface="Arial"/>
                <a:cs typeface="Arial"/>
              </a:rPr>
              <a:t>B</a:t>
            </a:r>
            <a:r>
              <a:rPr sz="650" spc="20" dirty="0">
                <a:latin typeface="Arial"/>
                <a:cs typeface="Arial"/>
              </a:rPr>
              <a:t>a</a:t>
            </a:r>
            <a:r>
              <a:rPr sz="650" spc="10" dirty="0">
                <a:latin typeface="Arial"/>
                <a:cs typeface="Arial"/>
              </a:rPr>
              <a:t>s</a:t>
            </a:r>
            <a:r>
              <a:rPr sz="650" spc="35" dirty="0">
                <a:latin typeface="Arial"/>
                <a:cs typeface="Arial"/>
              </a:rPr>
              <a:t>eli</a:t>
            </a:r>
            <a:r>
              <a:rPr sz="650" spc="55" dirty="0">
                <a:latin typeface="Arial"/>
                <a:cs typeface="Arial"/>
              </a:rPr>
              <a:t>n</a:t>
            </a:r>
            <a:r>
              <a:rPr sz="650" spc="45" dirty="0">
                <a:latin typeface="Arial"/>
                <a:cs typeface="Arial"/>
              </a:rPr>
              <a:t>e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20" dirty="0">
                <a:latin typeface="Arial"/>
                <a:cs typeface="Arial"/>
              </a:rPr>
              <a:t>-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50" dirty="0">
                <a:latin typeface="Arial"/>
                <a:cs typeface="Arial"/>
              </a:rPr>
              <a:t>95%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650" spc="30" dirty="0">
                <a:latin typeface="Arial"/>
                <a:cs typeface="Arial"/>
              </a:rPr>
              <a:t>B</a:t>
            </a:r>
            <a:r>
              <a:rPr sz="650" spc="20" dirty="0">
                <a:latin typeface="Arial"/>
                <a:cs typeface="Arial"/>
              </a:rPr>
              <a:t>a</a:t>
            </a:r>
            <a:r>
              <a:rPr sz="650" spc="10" dirty="0">
                <a:latin typeface="Arial"/>
                <a:cs typeface="Arial"/>
              </a:rPr>
              <a:t>s</a:t>
            </a:r>
            <a:r>
              <a:rPr sz="650" spc="35" dirty="0">
                <a:latin typeface="Arial"/>
                <a:cs typeface="Arial"/>
              </a:rPr>
              <a:t>eli</a:t>
            </a:r>
            <a:r>
              <a:rPr sz="650" spc="55" dirty="0">
                <a:latin typeface="Arial"/>
                <a:cs typeface="Arial"/>
              </a:rPr>
              <a:t>n</a:t>
            </a:r>
            <a:r>
              <a:rPr sz="650" spc="45" dirty="0">
                <a:latin typeface="Arial"/>
                <a:cs typeface="Arial"/>
              </a:rPr>
              <a:t>e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20" dirty="0">
                <a:latin typeface="Arial"/>
                <a:cs typeface="Arial"/>
              </a:rPr>
              <a:t>-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50" dirty="0">
                <a:latin typeface="Arial"/>
                <a:cs typeface="Arial"/>
              </a:rPr>
              <a:t>60%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650" spc="30" dirty="0">
                <a:latin typeface="Arial"/>
                <a:cs typeface="Arial"/>
              </a:rPr>
              <a:t>B</a:t>
            </a:r>
            <a:r>
              <a:rPr sz="650" spc="20" dirty="0">
                <a:latin typeface="Arial"/>
                <a:cs typeface="Arial"/>
              </a:rPr>
              <a:t>a</a:t>
            </a:r>
            <a:r>
              <a:rPr sz="650" spc="10" dirty="0">
                <a:latin typeface="Arial"/>
                <a:cs typeface="Arial"/>
              </a:rPr>
              <a:t>s</a:t>
            </a:r>
            <a:r>
              <a:rPr sz="650" spc="35" dirty="0">
                <a:latin typeface="Arial"/>
                <a:cs typeface="Arial"/>
              </a:rPr>
              <a:t>eli</a:t>
            </a:r>
            <a:r>
              <a:rPr sz="650" spc="55" dirty="0">
                <a:latin typeface="Arial"/>
                <a:cs typeface="Arial"/>
              </a:rPr>
              <a:t>n</a:t>
            </a:r>
            <a:r>
              <a:rPr sz="650" spc="45" dirty="0">
                <a:latin typeface="Arial"/>
                <a:cs typeface="Arial"/>
              </a:rPr>
              <a:t>e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20" dirty="0">
                <a:latin typeface="Arial"/>
                <a:cs typeface="Arial"/>
              </a:rPr>
              <a:t>-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50" dirty="0">
                <a:latin typeface="Arial"/>
                <a:cs typeface="Arial"/>
              </a:rPr>
              <a:t>20%</a:t>
            </a:r>
            <a:endParaRPr sz="650">
              <a:latin typeface="Arial"/>
              <a:cs typeface="Arial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231127" y="2980644"/>
            <a:ext cx="52705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30" dirty="0">
                <a:latin typeface="Arial"/>
                <a:cs typeface="Arial"/>
              </a:rPr>
              <a:t> </a:t>
            </a:r>
            <a:endParaRPr sz="650">
              <a:latin typeface="Arial"/>
              <a:cs typeface="Arial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231127" y="3086709"/>
            <a:ext cx="52705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30" dirty="0">
                <a:latin typeface="Arial"/>
                <a:cs typeface="Arial"/>
              </a:rPr>
              <a:t> </a:t>
            </a:r>
            <a:endParaRPr sz="650">
              <a:latin typeface="Arial"/>
              <a:cs typeface="Arial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231127" y="3192724"/>
            <a:ext cx="52705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30" dirty="0">
                <a:latin typeface="Arial"/>
                <a:cs typeface="Arial"/>
              </a:rPr>
              <a:t> </a:t>
            </a:r>
            <a:endParaRPr sz="650">
              <a:latin typeface="Arial"/>
              <a:cs typeface="Arial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243827" y="3243554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4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B22222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740422" y="3453752"/>
            <a:ext cx="4210050" cy="2387600"/>
          </a:xfrm>
          <a:custGeom>
            <a:avLst/>
            <a:gdLst/>
            <a:ahLst/>
            <a:cxnLst/>
            <a:rect l="l" t="t" r="r" b="b"/>
            <a:pathLst>
              <a:path w="4210050" h="2387600">
                <a:moveTo>
                  <a:pt x="0" y="0"/>
                </a:moveTo>
                <a:lnTo>
                  <a:pt x="382879" y="1186217"/>
                </a:lnTo>
                <a:lnTo>
                  <a:pt x="1658581" y="2177402"/>
                </a:lnTo>
                <a:lnTo>
                  <a:pt x="4210049" y="2387599"/>
                </a:lnTo>
              </a:path>
            </a:pathLst>
          </a:custGeom>
          <a:ln w="6350">
            <a:solidFill>
              <a:srgbClr val="B22222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734072" y="344531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713727" y="3453752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740422" y="3427120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713727" y="34271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713727" y="34271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1116952" y="463148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1096670" y="4639970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1123302" y="4613275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1096670" y="4613275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1096670" y="4613275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2392654" y="562272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2372372" y="5631154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2399004" y="5604522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2372372" y="5604522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2372372" y="5604522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4944122" y="583291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4923777" y="5841352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4950472" y="5814720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4923777" y="58147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4923777" y="58147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374650" y="323512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381000" y="3216922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354304" y="321692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354304" y="321692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697852" y="3427704"/>
            <a:ext cx="4295140" cy="2551430"/>
          </a:xfrm>
          <a:custGeom>
            <a:avLst/>
            <a:gdLst/>
            <a:ahLst/>
            <a:cxnLst/>
            <a:rect l="l" t="t" r="r" b="b"/>
            <a:pathLst>
              <a:path w="4295140" h="2551429">
                <a:moveTo>
                  <a:pt x="0" y="0"/>
                </a:moveTo>
                <a:lnTo>
                  <a:pt x="4295127" y="0"/>
                </a:lnTo>
                <a:lnTo>
                  <a:pt x="4295127" y="2550820"/>
                </a:lnTo>
                <a:lnTo>
                  <a:pt x="0" y="255082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2712328" y="2025088"/>
            <a:ext cx="135890" cy="4445"/>
          </a:xfrm>
          <a:custGeom>
            <a:avLst/>
            <a:gdLst/>
            <a:ahLst/>
            <a:cxnLst/>
            <a:rect l="l" t="t" r="r" b="b"/>
            <a:pathLst>
              <a:path w="135889" h="4444">
                <a:moveTo>
                  <a:pt x="0" y="0"/>
                </a:moveTo>
                <a:lnTo>
                  <a:pt x="135435" y="4407"/>
                </a:lnTo>
              </a:path>
            </a:pathLst>
          </a:custGeom>
          <a:ln w="9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2819246" y="2000979"/>
            <a:ext cx="74930" cy="55244"/>
          </a:xfrm>
          <a:custGeom>
            <a:avLst/>
            <a:gdLst/>
            <a:ahLst/>
            <a:cxnLst/>
            <a:rect l="l" t="t" r="r" b="b"/>
            <a:pathLst>
              <a:path w="74930" h="55244">
                <a:moveTo>
                  <a:pt x="1798" y="0"/>
                </a:moveTo>
                <a:lnTo>
                  <a:pt x="28517" y="28516"/>
                </a:lnTo>
                <a:lnTo>
                  <a:pt x="0" y="55236"/>
                </a:lnTo>
                <a:lnTo>
                  <a:pt x="74547" y="30015"/>
                </a:lnTo>
                <a:lnTo>
                  <a:pt x="179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2819247" y="2000979"/>
            <a:ext cx="74930" cy="55244"/>
          </a:xfrm>
          <a:custGeom>
            <a:avLst/>
            <a:gdLst/>
            <a:ahLst/>
            <a:cxnLst/>
            <a:rect l="l" t="t" r="r" b="b"/>
            <a:pathLst>
              <a:path w="74930" h="55244">
                <a:moveTo>
                  <a:pt x="74547" y="30014"/>
                </a:moveTo>
                <a:lnTo>
                  <a:pt x="1797" y="0"/>
                </a:lnTo>
                <a:lnTo>
                  <a:pt x="28517" y="28516"/>
                </a:lnTo>
                <a:lnTo>
                  <a:pt x="0" y="55236"/>
                </a:lnTo>
                <a:lnTo>
                  <a:pt x="74547" y="30014"/>
                </a:lnTo>
                <a:close/>
              </a:path>
            </a:pathLst>
          </a:custGeom>
          <a:ln w="9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 txBox="1"/>
          <p:nvPr/>
        </p:nvSpPr>
        <p:spPr>
          <a:xfrm>
            <a:off x="2366395" y="1954118"/>
            <a:ext cx="351155" cy="136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50" i="1" spc="5" dirty="0">
                <a:latin typeface="Arial"/>
                <a:cs typeface="Arial"/>
              </a:rPr>
              <a:t>packet</a:t>
            </a:r>
            <a:endParaRPr sz="850">
              <a:latin typeface="Arial"/>
              <a:cs typeface="Arial"/>
            </a:endParaRPr>
          </a:p>
        </p:txBody>
      </p:sp>
      <p:sp>
        <p:nvSpPr>
          <p:cNvPr id="138" name="object 138"/>
          <p:cNvSpPr/>
          <p:nvPr/>
        </p:nvSpPr>
        <p:spPr>
          <a:xfrm>
            <a:off x="2911287" y="1865765"/>
            <a:ext cx="663575" cy="332105"/>
          </a:xfrm>
          <a:custGeom>
            <a:avLst/>
            <a:gdLst/>
            <a:ahLst/>
            <a:cxnLst/>
            <a:rect l="l" t="t" r="r" b="b"/>
            <a:pathLst>
              <a:path w="663575" h="332105">
                <a:moveTo>
                  <a:pt x="644768" y="0"/>
                </a:moveTo>
                <a:lnTo>
                  <a:pt x="18421" y="0"/>
                </a:lnTo>
                <a:lnTo>
                  <a:pt x="17661" y="15"/>
                </a:lnTo>
                <a:lnTo>
                  <a:pt x="5147" y="5647"/>
                </a:lnTo>
                <a:lnTo>
                  <a:pt x="0" y="18421"/>
                </a:lnTo>
                <a:lnTo>
                  <a:pt x="15" y="313933"/>
                </a:lnTo>
                <a:lnTo>
                  <a:pt x="5648" y="326447"/>
                </a:lnTo>
                <a:lnTo>
                  <a:pt x="18421" y="331595"/>
                </a:lnTo>
                <a:lnTo>
                  <a:pt x="645530" y="331580"/>
                </a:lnTo>
                <a:lnTo>
                  <a:pt x="658043" y="325946"/>
                </a:lnTo>
                <a:lnTo>
                  <a:pt x="663191" y="313173"/>
                </a:lnTo>
                <a:lnTo>
                  <a:pt x="663176" y="17660"/>
                </a:lnTo>
                <a:lnTo>
                  <a:pt x="657542" y="5147"/>
                </a:lnTo>
                <a:lnTo>
                  <a:pt x="6447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2911286" y="1865765"/>
            <a:ext cx="663575" cy="332105"/>
          </a:xfrm>
          <a:custGeom>
            <a:avLst/>
            <a:gdLst/>
            <a:ahLst/>
            <a:cxnLst/>
            <a:rect l="l" t="t" r="r" b="b"/>
            <a:pathLst>
              <a:path w="663575" h="332105">
                <a:moveTo>
                  <a:pt x="18421" y="0"/>
                </a:moveTo>
                <a:lnTo>
                  <a:pt x="644769" y="0"/>
                </a:lnTo>
                <a:lnTo>
                  <a:pt x="657542" y="5147"/>
                </a:lnTo>
                <a:lnTo>
                  <a:pt x="663176" y="17661"/>
                </a:lnTo>
                <a:lnTo>
                  <a:pt x="663191" y="313173"/>
                </a:lnTo>
                <a:lnTo>
                  <a:pt x="658043" y="325947"/>
                </a:lnTo>
                <a:lnTo>
                  <a:pt x="645530" y="331580"/>
                </a:lnTo>
                <a:lnTo>
                  <a:pt x="18421" y="331595"/>
                </a:lnTo>
                <a:lnTo>
                  <a:pt x="5648" y="326448"/>
                </a:lnTo>
                <a:lnTo>
                  <a:pt x="15" y="313934"/>
                </a:lnTo>
                <a:lnTo>
                  <a:pt x="0" y="18422"/>
                </a:lnTo>
                <a:lnTo>
                  <a:pt x="5147" y="5648"/>
                </a:lnTo>
                <a:lnTo>
                  <a:pt x="17660" y="15"/>
                </a:lnTo>
                <a:lnTo>
                  <a:pt x="18421" y="0"/>
                </a:lnTo>
                <a:close/>
              </a:path>
            </a:pathLst>
          </a:custGeom>
          <a:ln w="9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 txBox="1"/>
          <p:nvPr/>
        </p:nvSpPr>
        <p:spPr>
          <a:xfrm>
            <a:off x="2979848" y="1901513"/>
            <a:ext cx="516890" cy="265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50495">
              <a:lnSpc>
                <a:spcPct val="100000"/>
              </a:lnSpc>
            </a:pPr>
            <a:r>
              <a:rPr sz="850" spc="5" dirty="0">
                <a:latin typeface="Arial"/>
                <a:cs typeface="Arial"/>
              </a:rPr>
              <a:t>Key Extraction</a:t>
            </a:r>
            <a:endParaRPr sz="850">
              <a:latin typeface="Arial"/>
              <a:cs typeface="Arial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3574477" y="2031563"/>
            <a:ext cx="165735" cy="0"/>
          </a:xfrm>
          <a:custGeom>
            <a:avLst/>
            <a:gdLst/>
            <a:ahLst/>
            <a:cxnLst/>
            <a:rect l="l" t="t" r="r" b="b"/>
            <a:pathLst>
              <a:path w="165735">
                <a:moveTo>
                  <a:pt x="0" y="0"/>
                </a:moveTo>
                <a:lnTo>
                  <a:pt x="165174" y="0"/>
                </a:lnTo>
              </a:path>
            </a:pathLst>
          </a:custGeom>
          <a:ln w="9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3712019" y="2003930"/>
            <a:ext cx="74295" cy="55880"/>
          </a:xfrm>
          <a:custGeom>
            <a:avLst/>
            <a:gdLst/>
            <a:ahLst/>
            <a:cxnLst/>
            <a:rect l="l" t="t" r="r" b="b"/>
            <a:pathLst>
              <a:path w="74295" h="55880">
                <a:moveTo>
                  <a:pt x="0" y="0"/>
                </a:moveTo>
                <a:lnTo>
                  <a:pt x="27632" y="27632"/>
                </a:lnTo>
                <a:lnTo>
                  <a:pt x="0" y="55265"/>
                </a:lnTo>
                <a:lnTo>
                  <a:pt x="73687" y="2763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3712019" y="2003930"/>
            <a:ext cx="74295" cy="55880"/>
          </a:xfrm>
          <a:custGeom>
            <a:avLst/>
            <a:gdLst/>
            <a:ahLst/>
            <a:cxnLst/>
            <a:rect l="l" t="t" r="r" b="b"/>
            <a:pathLst>
              <a:path w="74295" h="55880">
                <a:moveTo>
                  <a:pt x="73687" y="27632"/>
                </a:moveTo>
                <a:lnTo>
                  <a:pt x="0" y="0"/>
                </a:lnTo>
                <a:lnTo>
                  <a:pt x="27632" y="27632"/>
                </a:lnTo>
                <a:lnTo>
                  <a:pt x="0" y="55266"/>
                </a:lnTo>
                <a:lnTo>
                  <a:pt x="73687" y="27632"/>
                </a:lnTo>
                <a:close/>
              </a:path>
            </a:pathLst>
          </a:custGeom>
          <a:ln w="9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6177453" y="2031563"/>
            <a:ext cx="185420" cy="0"/>
          </a:xfrm>
          <a:custGeom>
            <a:avLst/>
            <a:gdLst/>
            <a:ahLst/>
            <a:cxnLst/>
            <a:rect l="l" t="t" r="r" b="b"/>
            <a:pathLst>
              <a:path w="185420">
                <a:moveTo>
                  <a:pt x="0" y="0"/>
                </a:moveTo>
                <a:lnTo>
                  <a:pt x="184986" y="0"/>
                </a:lnTo>
              </a:path>
            </a:pathLst>
          </a:custGeom>
          <a:ln w="9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6334805" y="2003930"/>
            <a:ext cx="74295" cy="55880"/>
          </a:xfrm>
          <a:custGeom>
            <a:avLst/>
            <a:gdLst/>
            <a:ahLst/>
            <a:cxnLst/>
            <a:rect l="l" t="t" r="r" b="b"/>
            <a:pathLst>
              <a:path w="74295" h="55880">
                <a:moveTo>
                  <a:pt x="0" y="0"/>
                </a:moveTo>
                <a:lnTo>
                  <a:pt x="27633" y="27632"/>
                </a:lnTo>
                <a:lnTo>
                  <a:pt x="0" y="55265"/>
                </a:lnTo>
                <a:lnTo>
                  <a:pt x="73687" y="2763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6334806" y="2003930"/>
            <a:ext cx="74295" cy="55880"/>
          </a:xfrm>
          <a:custGeom>
            <a:avLst/>
            <a:gdLst/>
            <a:ahLst/>
            <a:cxnLst/>
            <a:rect l="l" t="t" r="r" b="b"/>
            <a:pathLst>
              <a:path w="74295" h="55880">
                <a:moveTo>
                  <a:pt x="73687" y="27632"/>
                </a:moveTo>
                <a:lnTo>
                  <a:pt x="0" y="0"/>
                </a:lnTo>
                <a:lnTo>
                  <a:pt x="27632" y="27632"/>
                </a:lnTo>
                <a:lnTo>
                  <a:pt x="0" y="55266"/>
                </a:lnTo>
                <a:lnTo>
                  <a:pt x="73687" y="27632"/>
                </a:lnTo>
                <a:close/>
              </a:path>
            </a:pathLst>
          </a:custGeom>
          <a:ln w="9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 txBox="1"/>
          <p:nvPr/>
        </p:nvSpPr>
        <p:spPr>
          <a:xfrm>
            <a:off x="6411658" y="1965990"/>
            <a:ext cx="351155" cy="136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50" i="1" spc="5" dirty="0">
                <a:latin typeface="Arial"/>
                <a:cs typeface="Arial"/>
              </a:rPr>
              <a:t>packet</a:t>
            </a:r>
            <a:endParaRPr sz="850">
              <a:latin typeface="Arial"/>
              <a:cs typeface="Arial"/>
            </a:endParaRPr>
          </a:p>
        </p:txBody>
      </p:sp>
      <p:sp>
        <p:nvSpPr>
          <p:cNvPr id="148" name="object 148"/>
          <p:cNvSpPr/>
          <p:nvPr/>
        </p:nvSpPr>
        <p:spPr>
          <a:xfrm>
            <a:off x="3803208" y="1865765"/>
            <a:ext cx="663575" cy="332105"/>
          </a:xfrm>
          <a:custGeom>
            <a:avLst/>
            <a:gdLst/>
            <a:ahLst/>
            <a:cxnLst/>
            <a:rect l="l" t="t" r="r" b="b"/>
            <a:pathLst>
              <a:path w="663575" h="332105">
                <a:moveTo>
                  <a:pt x="644768" y="0"/>
                </a:moveTo>
                <a:lnTo>
                  <a:pt x="18421" y="0"/>
                </a:lnTo>
                <a:lnTo>
                  <a:pt x="17661" y="15"/>
                </a:lnTo>
                <a:lnTo>
                  <a:pt x="5147" y="5647"/>
                </a:lnTo>
                <a:lnTo>
                  <a:pt x="0" y="18421"/>
                </a:lnTo>
                <a:lnTo>
                  <a:pt x="15" y="313933"/>
                </a:lnTo>
                <a:lnTo>
                  <a:pt x="5648" y="326447"/>
                </a:lnTo>
                <a:lnTo>
                  <a:pt x="18421" y="331595"/>
                </a:lnTo>
                <a:lnTo>
                  <a:pt x="645530" y="331580"/>
                </a:lnTo>
                <a:lnTo>
                  <a:pt x="658043" y="325946"/>
                </a:lnTo>
                <a:lnTo>
                  <a:pt x="663191" y="313173"/>
                </a:lnTo>
                <a:lnTo>
                  <a:pt x="663176" y="17660"/>
                </a:lnTo>
                <a:lnTo>
                  <a:pt x="657542" y="5147"/>
                </a:lnTo>
                <a:lnTo>
                  <a:pt x="6447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3803208" y="1865765"/>
            <a:ext cx="663575" cy="332105"/>
          </a:xfrm>
          <a:custGeom>
            <a:avLst/>
            <a:gdLst/>
            <a:ahLst/>
            <a:cxnLst/>
            <a:rect l="l" t="t" r="r" b="b"/>
            <a:pathLst>
              <a:path w="663575" h="332105">
                <a:moveTo>
                  <a:pt x="18421" y="0"/>
                </a:moveTo>
                <a:lnTo>
                  <a:pt x="644769" y="0"/>
                </a:lnTo>
                <a:lnTo>
                  <a:pt x="657542" y="5147"/>
                </a:lnTo>
                <a:lnTo>
                  <a:pt x="663176" y="17661"/>
                </a:lnTo>
                <a:lnTo>
                  <a:pt x="663191" y="313173"/>
                </a:lnTo>
                <a:lnTo>
                  <a:pt x="658043" y="325947"/>
                </a:lnTo>
                <a:lnTo>
                  <a:pt x="645530" y="331580"/>
                </a:lnTo>
                <a:lnTo>
                  <a:pt x="18421" y="331595"/>
                </a:lnTo>
                <a:lnTo>
                  <a:pt x="5648" y="326448"/>
                </a:lnTo>
                <a:lnTo>
                  <a:pt x="15" y="313934"/>
                </a:lnTo>
                <a:lnTo>
                  <a:pt x="0" y="18422"/>
                </a:lnTo>
                <a:lnTo>
                  <a:pt x="5147" y="5648"/>
                </a:lnTo>
                <a:lnTo>
                  <a:pt x="17660" y="15"/>
                </a:lnTo>
                <a:lnTo>
                  <a:pt x="18421" y="0"/>
                </a:lnTo>
                <a:close/>
              </a:path>
            </a:pathLst>
          </a:custGeom>
          <a:ln w="9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 txBox="1"/>
          <p:nvPr/>
        </p:nvSpPr>
        <p:spPr>
          <a:xfrm>
            <a:off x="3890147" y="1901513"/>
            <a:ext cx="480695" cy="265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94615">
              <a:lnSpc>
                <a:spcPct val="100000"/>
              </a:lnSpc>
            </a:pPr>
            <a:r>
              <a:rPr sz="850" spc="-90" dirty="0">
                <a:latin typeface="Arial"/>
                <a:cs typeface="Arial"/>
              </a:rPr>
              <a:t>T</a:t>
            </a:r>
            <a:r>
              <a:rPr sz="850" dirty="0">
                <a:latin typeface="Arial"/>
                <a:cs typeface="Arial"/>
              </a:rPr>
              <a:t>able</a:t>
            </a:r>
            <a:r>
              <a:rPr sz="850" spc="-5" dirty="0">
                <a:latin typeface="Arial"/>
                <a:cs typeface="Arial"/>
              </a:rPr>
              <a:t> </a:t>
            </a:r>
            <a:r>
              <a:rPr sz="850" spc="5" dirty="0">
                <a:latin typeface="Arial"/>
                <a:cs typeface="Arial"/>
              </a:rPr>
              <a:t>Selection</a:t>
            </a:r>
            <a:endParaRPr sz="850">
              <a:latin typeface="Arial"/>
              <a:cs typeface="Arial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4658734" y="1865765"/>
            <a:ext cx="663575" cy="332105"/>
          </a:xfrm>
          <a:custGeom>
            <a:avLst/>
            <a:gdLst/>
            <a:ahLst/>
            <a:cxnLst/>
            <a:rect l="l" t="t" r="r" b="b"/>
            <a:pathLst>
              <a:path w="663575" h="332105">
                <a:moveTo>
                  <a:pt x="644768" y="0"/>
                </a:moveTo>
                <a:lnTo>
                  <a:pt x="18421" y="0"/>
                </a:lnTo>
                <a:lnTo>
                  <a:pt x="17661" y="15"/>
                </a:lnTo>
                <a:lnTo>
                  <a:pt x="5147" y="5647"/>
                </a:lnTo>
                <a:lnTo>
                  <a:pt x="0" y="18421"/>
                </a:lnTo>
                <a:lnTo>
                  <a:pt x="15" y="313933"/>
                </a:lnTo>
                <a:lnTo>
                  <a:pt x="5648" y="326447"/>
                </a:lnTo>
                <a:lnTo>
                  <a:pt x="18421" y="331595"/>
                </a:lnTo>
                <a:lnTo>
                  <a:pt x="645530" y="331580"/>
                </a:lnTo>
                <a:lnTo>
                  <a:pt x="658044" y="325946"/>
                </a:lnTo>
                <a:lnTo>
                  <a:pt x="663191" y="313173"/>
                </a:lnTo>
                <a:lnTo>
                  <a:pt x="663176" y="17660"/>
                </a:lnTo>
                <a:lnTo>
                  <a:pt x="657542" y="5147"/>
                </a:lnTo>
                <a:lnTo>
                  <a:pt x="6447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4658734" y="1865765"/>
            <a:ext cx="663575" cy="332105"/>
          </a:xfrm>
          <a:custGeom>
            <a:avLst/>
            <a:gdLst/>
            <a:ahLst/>
            <a:cxnLst/>
            <a:rect l="l" t="t" r="r" b="b"/>
            <a:pathLst>
              <a:path w="663575" h="332105">
                <a:moveTo>
                  <a:pt x="18421" y="0"/>
                </a:moveTo>
                <a:lnTo>
                  <a:pt x="644769" y="0"/>
                </a:lnTo>
                <a:lnTo>
                  <a:pt x="657543" y="5147"/>
                </a:lnTo>
                <a:lnTo>
                  <a:pt x="663176" y="17661"/>
                </a:lnTo>
                <a:lnTo>
                  <a:pt x="663191" y="313173"/>
                </a:lnTo>
                <a:lnTo>
                  <a:pt x="658044" y="325947"/>
                </a:lnTo>
                <a:lnTo>
                  <a:pt x="645530" y="331580"/>
                </a:lnTo>
                <a:lnTo>
                  <a:pt x="18421" y="331595"/>
                </a:lnTo>
                <a:lnTo>
                  <a:pt x="5648" y="326448"/>
                </a:lnTo>
                <a:lnTo>
                  <a:pt x="15" y="313934"/>
                </a:lnTo>
                <a:lnTo>
                  <a:pt x="0" y="18422"/>
                </a:lnTo>
                <a:lnTo>
                  <a:pt x="5147" y="5648"/>
                </a:lnTo>
                <a:lnTo>
                  <a:pt x="17661" y="15"/>
                </a:lnTo>
                <a:lnTo>
                  <a:pt x="18421" y="0"/>
                </a:lnTo>
                <a:close/>
              </a:path>
            </a:pathLst>
          </a:custGeom>
          <a:ln w="9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 txBox="1"/>
          <p:nvPr/>
        </p:nvSpPr>
        <p:spPr>
          <a:xfrm>
            <a:off x="4745672" y="1901513"/>
            <a:ext cx="480695" cy="265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10489">
              <a:lnSpc>
                <a:spcPct val="100000"/>
              </a:lnSpc>
            </a:pPr>
            <a:r>
              <a:rPr sz="850" spc="5" dirty="0">
                <a:latin typeface="Arial"/>
                <a:cs typeface="Arial"/>
              </a:rPr>
              <a:t>Flow Selection</a:t>
            </a:r>
            <a:endParaRPr sz="850">
              <a:latin typeface="Arial"/>
              <a:cs typeface="Arial"/>
            </a:endParaRPr>
          </a:p>
        </p:txBody>
      </p:sp>
      <p:sp>
        <p:nvSpPr>
          <p:cNvPr id="154" name="object 154"/>
          <p:cNvSpPr/>
          <p:nvPr/>
        </p:nvSpPr>
        <p:spPr>
          <a:xfrm>
            <a:off x="5514261" y="1865765"/>
            <a:ext cx="663575" cy="332105"/>
          </a:xfrm>
          <a:custGeom>
            <a:avLst/>
            <a:gdLst/>
            <a:ahLst/>
            <a:cxnLst/>
            <a:rect l="l" t="t" r="r" b="b"/>
            <a:pathLst>
              <a:path w="663575" h="332105">
                <a:moveTo>
                  <a:pt x="644770" y="0"/>
                </a:moveTo>
                <a:lnTo>
                  <a:pt x="18421" y="0"/>
                </a:lnTo>
                <a:lnTo>
                  <a:pt x="17661" y="15"/>
                </a:lnTo>
                <a:lnTo>
                  <a:pt x="5147" y="5647"/>
                </a:lnTo>
                <a:lnTo>
                  <a:pt x="0" y="18421"/>
                </a:lnTo>
                <a:lnTo>
                  <a:pt x="15" y="313933"/>
                </a:lnTo>
                <a:lnTo>
                  <a:pt x="5648" y="326447"/>
                </a:lnTo>
                <a:lnTo>
                  <a:pt x="18421" y="331595"/>
                </a:lnTo>
                <a:lnTo>
                  <a:pt x="645530" y="331580"/>
                </a:lnTo>
                <a:lnTo>
                  <a:pt x="658044" y="325946"/>
                </a:lnTo>
                <a:lnTo>
                  <a:pt x="663191" y="313173"/>
                </a:lnTo>
                <a:lnTo>
                  <a:pt x="663176" y="17661"/>
                </a:lnTo>
                <a:lnTo>
                  <a:pt x="657543" y="5147"/>
                </a:lnTo>
                <a:lnTo>
                  <a:pt x="6447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5514261" y="1865765"/>
            <a:ext cx="663575" cy="332105"/>
          </a:xfrm>
          <a:custGeom>
            <a:avLst/>
            <a:gdLst/>
            <a:ahLst/>
            <a:cxnLst/>
            <a:rect l="l" t="t" r="r" b="b"/>
            <a:pathLst>
              <a:path w="663575" h="332105">
                <a:moveTo>
                  <a:pt x="18421" y="0"/>
                </a:moveTo>
                <a:lnTo>
                  <a:pt x="644769" y="0"/>
                </a:lnTo>
                <a:lnTo>
                  <a:pt x="657543" y="5147"/>
                </a:lnTo>
                <a:lnTo>
                  <a:pt x="663176" y="17661"/>
                </a:lnTo>
                <a:lnTo>
                  <a:pt x="663191" y="313173"/>
                </a:lnTo>
                <a:lnTo>
                  <a:pt x="658044" y="325947"/>
                </a:lnTo>
                <a:lnTo>
                  <a:pt x="645530" y="331580"/>
                </a:lnTo>
                <a:lnTo>
                  <a:pt x="18421" y="331595"/>
                </a:lnTo>
                <a:lnTo>
                  <a:pt x="5648" y="326448"/>
                </a:lnTo>
                <a:lnTo>
                  <a:pt x="15" y="313934"/>
                </a:lnTo>
                <a:lnTo>
                  <a:pt x="0" y="18422"/>
                </a:lnTo>
                <a:lnTo>
                  <a:pt x="5147" y="5648"/>
                </a:lnTo>
                <a:lnTo>
                  <a:pt x="17660" y="15"/>
                </a:lnTo>
                <a:lnTo>
                  <a:pt x="18421" y="0"/>
                </a:lnTo>
                <a:close/>
              </a:path>
            </a:pathLst>
          </a:custGeom>
          <a:ln w="9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 txBox="1"/>
          <p:nvPr/>
        </p:nvSpPr>
        <p:spPr>
          <a:xfrm>
            <a:off x="5558185" y="1901513"/>
            <a:ext cx="566420" cy="265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16205">
              <a:lnSpc>
                <a:spcPct val="100000"/>
              </a:lnSpc>
            </a:pPr>
            <a:r>
              <a:rPr sz="850" spc="5" dirty="0">
                <a:latin typeface="Arial"/>
                <a:cs typeface="Arial"/>
              </a:rPr>
              <a:t>Action Application</a:t>
            </a:r>
            <a:endParaRPr sz="850">
              <a:latin typeface="Arial"/>
              <a:cs typeface="Arial"/>
            </a:endParaRPr>
          </a:p>
        </p:txBody>
      </p:sp>
      <p:sp>
        <p:nvSpPr>
          <p:cNvPr id="157" name="object 157"/>
          <p:cNvSpPr/>
          <p:nvPr/>
        </p:nvSpPr>
        <p:spPr>
          <a:xfrm>
            <a:off x="4466399" y="2031563"/>
            <a:ext cx="128905" cy="0"/>
          </a:xfrm>
          <a:custGeom>
            <a:avLst/>
            <a:gdLst/>
            <a:ahLst/>
            <a:cxnLst/>
            <a:rect l="l" t="t" r="r" b="b"/>
            <a:pathLst>
              <a:path w="128904">
                <a:moveTo>
                  <a:pt x="0" y="0"/>
                </a:moveTo>
                <a:lnTo>
                  <a:pt x="128778" y="0"/>
                </a:lnTo>
              </a:path>
            </a:pathLst>
          </a:custGeom>
          <a:ln w="9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4567544" y="2003930"/>
            <a:ext cx="74295" cy="55880"/>
          </a:xfrm>
          <a:custGeom>
            <a:avLst/>
            <a:gdLst/>
            <a:ahLst/>
            <a:cxnLst/>
            <a:rect l="l" t="t" r="r" b="b"/>
            <a:pathLst>
              <a:path w="74295" h="55880">
                <a:moveTo>
                  <a:pt x="0" y="0"/>
                </a:moveTo>
                <a:lnTo>
                  <a:pt x="27633" y="27632"/>
                </a:lnTo>
                <a:lnTo>
                  <a:pt x="0" y="55265"/>
                </a:lnTo>
                <a:lnTo>
                  <a:pt x="73687" y="2763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4567545" y="2003930"/>
            <a:ext cx="74295" cy="55880"/>
          </a:xfrm>
          <a:custGeom>
            <a:avLst/>
            <a:gdLst/>
            <a:ahLst/>
            <a:cxnLst/>
            <a:rect l="l" t="t" r="r" b="b"/>
            <a:pathLst>
              <a:path w="74295" h="55880">
                <a:moveTo>
                  <a:pt x="73687" y="27632"/>
                </a:moveTo>
                <a:lnTo>
                  <a:pt x="0" y="0"/>
                </a:lnTo>
                <a:lnTo>
                  <a:pt x="27632" y="27632"/>
                </a:lnTo>
                <a:lnTo>
                  <a:pt x="0" y="55266"/>
                </a:lnTo>
                <a:lnTo>
                  <a:pt x="73687" y="27632"/>
                </a:lnTo>
                <a:close/>
              </a:path>
            </a:pathLst>
          </a:custGeom>
          <a:ln w="9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5321925" y="2031563"/>
            <a:ext cx="128905" cy="0"/>
          </a:xfrm>
          <a:custGeom>
            <a:avLst/>
            <a:gdLst/>
            <a:ahLst/>
            <a:cxnLst/>
            <a:rect l="l" t="t" r="r" b="b"/>
            <a:pathLst>
              <a:path w="128904">
                <a:moveTo>
                  <a:pt x="0" y="0"/>
                </a:moveTo>
                <a:lnTo>
                  <a:pt x="128779" y="0"/>
                </a:lnTo>
              </a:path>
            </a:pathLst>
          </a:custGeom>
          <a:ln w="9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5423072" y="2003930"/>
            <a:ext cx="74295" cy="55880"/>
          </a:xfrm>
          <a:custGeom>
            <a:avLst/>
            <a:gdLst/>
            <a:ahLst/>
            <a:cxnLst/>
            <a:rect l="l" t="t" r="r" b="b"/>
            <a:pathLst>
              <a:path w="74295" h="55880">
                <a:moveTo>
                  <a:pt x="0" y="0"/>
                </a:moveTo>
                <a:lnTo>
                  <a:pt x="27632" y="27632"/>
                </a:lnTo>
                <a:lnTo>
                  <a:pt x="0" y="55265"/>
                </a:lnTo>
                <a:lnTo>
                  <a:pt x="73687" y="2763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5423072" y="2003930"/>
            <a:ext cx="74295" cy="55880"/>
          </a:xfrm>
          <a:custGeom>
            <a:avLst/>
            <a:gdLst/>
            <a:ahLst/>
            <a:cxnLst/>
            <a:rect l="l" t="t" r="r" b="b"/>
            <a:pathLst>
              <a:path w="74295" h="55880">
                <a:moveTo>
                  <a:pt x="73687" y="27632"/>
                </a:moveTo>
                <a:lnTo>
                  <a:pt x="0" y="0"/>
                </a:lnTo>
                <a:lnTo>
                  <a:pt x="27632" y="27632"/>
                </a:lnTo>
                <a:lnTo>
                  <a:pt x="0" y="55266"/>
                </a:lnTo>
                <a:lnTo>
                  <a:pt x="73687" y="27632"/>
                </a:lnTo>
                <a:close/>
              </a:path>
            </a:pathLst>
          </a:custGeom>
          <a:ln w="9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4134803" y="2197361"/>
            <a:ext cx="1711325" cy="200025"/>
          </a:xfrm>
          <a:custGeom>
            <a:avLst/>
            <a:gdLst/>
            <a:ahLst/>
            <a:cxnLst/>
            <a:rect l="l" t="t" r="r" b="b"/>
            <a:pathLst>
              <a:path w="1711325" h="200025">
                <a:moveTo>
                  <a:pt x="1711053" y="0"/>
                </a:moveTo>
                <a:lnTo>
                  <a:pt x="1711053" y="81977"/>
                </a:lnTo>
                <a:lnTo>
                  <a:pt x="1711053" y="199981"/>
                </a:lnTo>
                <a:lnTo>
                  <a:pt x="1596049" y="199981"/>
                </a:lnTo>
                <a:lnTo>
                  <a:pt x="0" y="199981"/>
                </a:lnTo>
                <a:lnTo>
                  <a:pt x="0" y="81977"/>
                </a:lnTo>
                <a:lnTo>
                  <a:pt x="0" y="63555"/>
                </a:lnTo>
              </a:path>
            </a:pathLst>
          </a:custGeom>
          <a:ln w="9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4107171" y="2214862"/>
            <a:ext cx="55880" cy="74295"/>
          </a:xfrm>
          <a:custGeom>
            <a:avLst/>
            <a:gdLst/>
            <a:ahLst/>
            <a:cxnLst/>
            <a:rect l="l" t="t" r="r" b="b"/>
            <a:pathLst>
              <a:path w="55879" h="74294">
                <a:moveTo>
                  <a:pt x="27632" y="0"/>
                </a:moveTo>
                <a:lnTo>
                  <a:pt x="0" y="73687"/>
                </a:lnTo>
                <a:lnTo>
                  <a:pt x="27632" y="46055"/>
                </a:lnTo>
                <a:lnTo>
                  <a:pt x="44903" y="46055"/>
                </a:lnTo>
                <a:lnTo>
                  <a:pt x="27632" y="0"/>
                </a:lnTo>
                <a:close/>
              </a:path>
              <a:path w="55879" h="74294">
                <a:moveTo>
                  <a:pt x="44903" y="46055"/>
                </a:moveTo>
                <a:lnTo>
                  <a:pt x="27632" y="46055"/>
                </a:lnTo>
                <a:lnTo>
                  <a:pt x="55265" y="73687"/>
                </a:lnTo>
                <a:lnTo>
                  <a:pt x="44903" y="460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4107170" y="2214862"/>
            <a:ext cx="55880" cy="74295"/>
          </a:xfrm>
          <a:custGeom>
            <a:avLst/>
            <a:gdLst/>
            <a:ahLst/>
            <a:cxnLst/>
            <a:rect l="l" t="t" r="r" b="b"/>
            <a:pathLst>
              <a:path w="55879" h="74294">
                <a:moveTo>
                  <a:pt x="27632" y="0"/>
                </a:moveTo>
                <a:lnTo>
                  <a:pt x="0" y="73687"/>
                </a:lnTo>
                <a:lnTo>
                  <a:pt x="27632" y="46054"/>
                </a:lnTo>
                <a:lnTo>
                  <a:pt x="55265" y="73687"/>
                </a:lnTo>
                <a:lnTo>
                  <a:pt x="27632" y="0"/>
                </a:lnTo>
                <a:close/>
              </a:path>
            </a:pathLst>
          </a:custGeom>
          <a:ln w="9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4722035" y="2282205"/>
            <a:ext cx="424180" cy="221615"/>
          </a:xfrm>
          <a:custGeom>
            <a:avLst/>
            <a:gdLst/>
            <a:ahLst/>
            <a:cxnLst/>
            <a:rect l="l" t="t" r="r" b="b"/>
            <a:pathLst>
              <a:path w="424179" h="221614">
                <a:moveTo>
                  <a:pt x="0" y="0"/>
                </a:moveTo>
                <a:lnTo>
                  <a:pt x="423706" y="0"/>
                </a:lnTo>
                <a:lnTo>
                  <a:pt x="423706" y="221063"/>
                </a:lnTo>
                <a:lnTo>
                  <a:pt x="0" y="22106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 txBox="1"/>
          <p:nvPr/>
        </p:nvSpPr>
        <p:spPr>
          <a:xfrm>
            <a:off x="4758359" y="2331769"/>
            <a:ext cx="351155" cy="136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50" i="1" spc="5" dirty="0">
                <a:latin typeface="Arial"/>
                <a:cs typeface="Arial"/>
              </a:rPr>
              <a:t>packet</a:t>
            </a:r>
            <a:endParaRPr sz="850">
              <a:latin typeface="Arial"/>
              <a:cs typeface="Arial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695076" y="6037853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1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1045666" y="6037853"/>
            <a:ext cx="15494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10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2243484" y="6037853"/>
            <a:ext cx="1202055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017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40</a:t>
            </a:r>
            <a:endParaRPr sz="80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800" dirty="0">
                <a:latin typeface="Lucida Sans"/>
                <a:cs typeface="Lucida Sans"/>
              </a:rPr>
              <a:t>In</a:t>
            </a:r>
            <a:r>
              <a:rPr sz="800" spc="15" dirty="0">
                <a:latin typeface="Lucida Sans"/>
                <a:cs typeface="Lucida Sans"/>
              </a:rPr>
              <a:t>terfa</a:t>
            </a:r>
            <a:r>
              <a:rPr sz="800" spc="20" dirty="0">
                <a:latin typeface="Lucida Sans"/>
                <a:cs typeface="Lucida Sans"/>
              </a:rPr>
              <a:t>c</a:t>
            </a:r>
            <a:r>
              <a:rPr sz="800" spc="40" dirty="0">
                <a:latin typeface="Lucida Sans"/>
                <a:cs typeface="Lucida Sans"/>
              </a:rPr>
              <a:t>e</a:t>
            </a:r>
            <a:r>
              <a:rPr sz="800" dirty="0">
                <a:latin typeface="Lucida Sans"/>
                <a:cs typeface="Lucida Sans"/>
              </a:rPr>
              <a:t> </a:t>
            </a:r>
            <a:r>
              <a:rPr sz="800" spc="65" dirty="0">
                <a:latin typeface="Lucida Sans"/>
                <a:cs typeface="Lucida Sans"/>
              </a:rPr>
              <a:t>S</a:t>
            </a:r>
            <a:r>
              <a:rPr sz="800" spc="-5" dirty="0">
                <a:latin typeface="Lucida Sans"/>
                <a:cs typeface="Lucida Sans"/>
              </a:rPr>
              <a:t>p</a:t>
            </a:r>
            <a:r>
              <a:rPr sz="800" spc="25" dirty="0">
                <a:latin typeface="Lucida Sans"/>
                <a:cs typeface="Lucida Sans"/>
              </a:rPr>
              <a:t>ee</a:t>
            </a:r>
            <a:r>
              <a:rPr sz="800" spc="35" dirty="0">
                <a:latin typeface="Lucida Sans"/>
                <a:cs typeface="Lucida Sans"/>
              </a:rPr>
              <a:t>d</a:t>
            </a:r>
            <a:r>
              <a:rPr sz="800" dirty="0">
                <a:latin typeface="Lucida Sans"/>
                <a:cs typeface="Lucida Sans"/>
              </a:rPr>
              <a:t> </a:t>
            </a:r>
            <a:r>
              <a:rPr sz="800" spc="40" dirty="0">
                <a:latin typeface="Lucida Sans"/>
                <a:cs typeface="Lucida Sans"/>
              </a:rPr>
              <a:t>(G</a:t>
            </a:r>
            <a:r>
              <a:rPr sz="800" spc="-5" dirty="0">
                <a:latin typeface="Lucida Sans"/>
                <a:cs typeface="Lucida Sans"/>
              </a:rPr>
              <a:t>bp</a:t>
            </a:r>
            <a:r>
              <a:rPr sz="800" dirty="0">
                <a:latin typeface="Lucida Sans"/>
                <a:cs typeface="Lucida Sans"/>
              </a:rPr>
              <a:t>s</a:t>
            </a:r>
            <a:r>
              <a:rPr sz="800" spc="50" dirty="0">
                <a:latin typeface="Lucida Sans"/>
                <a:cs typeface="Lucida Sans"/>
              </a:rPr>
              <a:t>)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4840485" y="6037853"/>
            <a:ext cx="21971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100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73" name="object 17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  <p:sp>
        <p:nvSpPr>
          <p:cNvPr id="168" name="object 168"/>
          <p:cNvSpPr txBox="1"/>
          <p:nvPr/>
        </p:nvSpPr>
        <p:spPr>
          <a:xfrm>
            <a:off x="5260338" y="3357800"/>
            <a:ext cx="2446655" cy="279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93065" algn="l"/>
              </a:tabLst>
            </a:pPr>
            <a:r>
              <a:rPr sz="1400" dirty="0">
                <a:latin typeface="MS PGothic"/>
                <a:cs typeface="MS PGothic"/>
              </a:rPr>
              <a:t>❇	</a:t>
            </a:r>
            <a:r>
              <a:rPr sz="2000" spc="-10" dirty="0">
                <a:latin typeface="Arial"/>
                <a:cs typeface="Arial"/>
              </a:rPr>
              <a:t>Stressed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&gt;1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Gbps</a:t>
            </a:r>
            <a:endParaRPr sz="2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378471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37615">
              <a:lnSpc>
                <a:spcPct val="100000"/>
              </a:lnSpc>
            </a:pPr>
            <a:r>
              <a:rPr dirty="0"/>
              <a:t>Res</a:t>
            </a:r>
            <a:r>
              <a:rPr spc="-20" dirty="0"/>
              <a:t>ul</a:t>
            </a:r>
            <a:r>
              <a:rPr dirty="0"/>
              <a:t>ts:</a:t>
            </a:r>
            <a:r>
              <a:rPr spc="-5" dirty="0"/>
              <a:t> </a:t>
            </a:r>
            <a:r>
              <a:rPr spc="-25" dirty="0"/>
              <a:t>Th</a:t>
            </a:r>
            <a:r>
              <a:rPr dirty="0"/>
              <a:t>r</a:t>
            </a:r>
            <a:r>
              <a:rPr spc="-25" dirty="0"/>
              <a:t>oughpu</a:t>
            </a:r>
            <a:r>
              <a:rPr dirty="0"/>
              <a:t>t</a:t>
            </a:r>
          </a:p>
        </p:txBody>
      </p:sp>
      <p:sp>
        <p:nvSpPr>
          <p:cNvPr id="3" name="object 3"/>
          <p:cNvSpPr/>
          <p:nvPr/>
        </p:nvSpPr>
        <p:spPr>
          <a:xfrm>
            <a:off x="152400" y="2971799"/>
            <a:ext cx="5029200" cy="3378200"/>
          </a:xfrm>
          <a:custGeom>
            <a:avLst/>
            <a:gdLst/>
            <a:ahLst/>
            <a:cxnLst/>
            <a:rect l="l" t="t" r="r" b="b"/>
            <a:pathLst>
              <a:path w="5029200" h="3378200">
                <a:moveTo>
                  <a:pt x="0" y="3378200"/>
                </a:moveTo>
                <a:lnTo>
                  <a:pt x="5029200" y="3378200"/>
                </a:lnTo>
                <a:lnTo>
                  <a:pt x="5029200" y="0"/>
                </a:lnTo>
                <a:lnTo>
                  <a:pt x="0" y="0"/>
                </a:lnTo>
                <a:lnTo>
                  <a:pt x="0" y="33782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97852" y="5978525"/>
            <a:ext cx="4295140" cy="0"/>
          </a:xfrm>
          <a:custGeom>
            <a:avLst/>
            <a:gdLst/>
            <a:ahLst/>
            <a:cxnLst/>
            <a:rect l="l" t="t" r="r" b="b"/>
            <a:pathLst>
              <a:path w="4295140">
                <a:moveTo>
                  <a:pt x="0" y="0"/>
                </a:moveTo>
                <a:lnTo>
                  <a:pt x="4295127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97852" y="597852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55338" y="5919734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0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97852" y="5723229"/>
            <a:ext cx="4295140" cy="0"/>
          </a:xfrm>
          <a:custGeom>
            <a:avLst/>
            <a:gdLst/>
            <a:ahLst/>
            <a:cxnLst/>
            <a:rect l="l" t="t" r="r" b="b"/>
            <a:pathLst>
              <a:path w="4295140">
                <a:moveTo>
                  <a:pt x="0" y="0"/>
                </a:moveTo>
                <a:lnTo>
                  <a:pt x="4295127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97852" y="5723229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58401" y="5664493"/>
            <a:ext cx="18732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0.</a:t>
            </a:r>
            <a:r>
              <a:rPr sz="800" dirty="0">
                <a:latin typeface="Lucida Sans"/>
                <a:cs typeface="Lucida Sans"/>
              </a:rPr>
              <a:t>1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97852" y="5468645"/>
            <a:ext cx="4295140" cy="0"/>
          </a:xfrm>
          <a:custGeom>
            <a:avLst/>
            <a:gdLst/>
            <a:ahLst/>
            <a:cxnLst/>
            <a:rect l="l" t="t" r="r" b="b"/>
            <a:pathLst>
              <a:path w="4295140">
                <a:moveTo>
                  <a:pt x="0" y="0"/>
                </a:moveTo>
                <a:lnTo>
                  <a:pt x="4295127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97852" y="546864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58401" y="5409848"/>
            <a:ext cx="18732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0.</a:t>
            </a:r>
            <a:r>
              <a:rPr sz="800" dirty="0">
                <a:latin typeface="Lucida Sans"/>
                <a:cs typeface="Lucida Sans"/>
              </a:rPr>
              <a:t>2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97852" y="5213350"/>
            <a:ext cx="4295140" cy="0"/>
          </a:xfrm>
          <a:custGeom>
            <a:avLst/>
            <a:gdLst/>
            <a:ahLst/>
            <a:cxnLst/>
            <a:rect l="l" t="t" r="r" b="b"/>
            <a:pathLst>
              <a:path w="4295140">
                <a:moveTo>
                  <a:pt x="0" y="0"/>
                </a:moveTo>
                <a:lnTo>
                  <a:pt x="4295127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97852" y="5213350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58401" y="5154559"/>
            <a:ext cx="18732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0.</a:t>
            </a:r>
            <a:r>
              <a:rPr sz="800" dirty="0">
                <a:latin typeface="Lucida Sans"/>
                <a:cs typeface="Lucida Sans"/>
              </a:rPr>
              <a:t>3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97852" y="4958054"/>
            <a:ext cx="4295140" cy="0"/>
          </a:xfrm>
          <a:custGeom>
            <a:avLst/>
            <a:gdLst/>
            <a:ahLst/>
            <a:cxnLst/>
            <a:rect l="l" t="t" r="r" b="b"/>
            <a:pathLst>
              <a:path w="4295140">
                <a:moveTo>
                  <a:pt x="0" y="0"/>
                </a:moveTo>
                <a:lnTo>
                  <a:pt x="4295127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97852" y="4958054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458401" y="4899318"/>
            <a:ext cx="18732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0.</a:t>
            </a:r>
            <a:r>
              <a:rPr sz="800" dirty="0">
                <a:latin typeface="Lucida Sans"/>
                <a:cs typeface="Lucida Sans"/>
              </a:rPr>
              <a:t>4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697852" y="4702822"/>
            <a:ext cx="4295140" cy="0"/>
          </a:xfrm>
          <a:custGeom>
            <a:avLst/>
            <a:gdLst/>
            <a:ahLst/>
            <a:cxnLst/>
            <a:rect l="l" t="t" r="r" b="b"/>
            <a:pathLst>
              <a:path w="4295140">
                <a:moveTo>
                  <a:pt x="0" y="0"/>
                </a:moveTo>
                <a:lnTo>
                  <a:pt x="4295127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97852" y="4702822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458401" y="4644029"/>
            <a:ext cx="18732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0.</a:t>
            </a:r>
            <a:r>
              <a:rPr sz="800" dirty="0">
                <a:latin typeface="Lucida Sans"/>
                <a:cs typeface="Lucida Sans"/>
              </a:rPr>
              <a:t>5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697852" y="4448175"/>
            <a:ext cx="4295140" cy="0"/>
          </a:xfrm>
          <a:custGeom>
            <a:avLst/>
            <a:gdLst/>
            <a:ahLst/>
            <a:cxnLst/>
            <a:rect l="l" t="t" r="r" b="b"/>
            <a:pathLst>
              <a:path w="4295140">
                <a:moveTo>
                  <a:pt x="0" y="0"/>
                </a:moveTo>
                <a:lnTo>
                  <a:pt x="4295127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97852" y="444817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458401" y="4389384"/>
            <a:ext cx="18732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0.</a:t>
            </a:r>
            <a:r>
              <a:rPr sz="800" dirty="0">
                <a:latin typeface="Lucida Sans"/>
                <a:cs typeface="Lucida Sans"/>
              </a:rPr>
              <a:t>6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697852" y="4192879"/>
            <a:ext cx="4295140" cy="0"/>
          </a:xfrm>
          <a:custGeom>
            <a:avLst/>
            <a:gdLst/>
            <a:ahLst/>
            <a:cxnLst/>
            <a:rect l="l" t="t" r="r" b="b"/>
            <a:pathLst>
              <a:path w="4295140">
                <a:moveTo>
                  <a:pt x="0" y="0"/>
                </a:moveTo>
                <a:lnTo>
                  <a:pt x="4295127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97852" y="4192879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458401" y="4134143"/>
            <a:ext cx="18732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0.</a:t>
            </a:r>
            <a:r>
              <a:rPr sz="800" dirty="0">
                <a:latin typeface="Lucida Sans"/>
                <a:cs typeface="Lucida Sans"/>
              </a:rPr>
              <a:t>7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697852" y="3937647"/>
            <a:ext cx="4295140" cy="0"/>
          </a:xfrm>
          <a:custGeom>
            <a:avLst/>
            <a:gdLst/>
            <a:ahLst/>
            <a:cxnLst/>
            <a:rect l="l" t="t" r="r" b="b"/>
            <a:pathLst>
              <a:path w="4295140">
                <a:moveTo>
                  <a:pt x="0" y="0"/>
                </a:moveTo>
                <a:lnTo>
                  <a:pt x="4295127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97852" y="3937647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458401" y="3878854"/>
            <a:ext cx="18732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0.</a:t>
            </a:r>
            <a:r>
              <a:rPr sz="800" dirty="0">
                <a:latin typeface="Lucida Sans"/>
                <a:cs typeface="Lucida Sans"/>
              </a:rPr>
              <a:t>8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697852" y="3683000"/>
            <a:ext cx="4295140" cy="0"/>
          </a:xfrm>
          <a:custGeom>
            <a:avLst/>
            <a:gdLst/>
            <a:ahLst/>
            <a:cxnLst/>
            <a:rect l="l" t="t" r="r" b="b"/>
            <a:pathLst>
              <a:path w="4295140">
                <a:moveTo>
                  <a:pt x="0" y="0"/>
                </a:moveTo>
                <a:lnTo>
                  <a:pt x="4295127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97852" y="3683000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458401" y="3624209"/>
            <a:ext cx="18732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0.</a:t>
            </a:r>
            <a:r>
              <a:rPr sz="800" dirty="0">
                <a:latin typeface="Lucida Sans"/>
                <a:cs typeface="Lucida Sans"/>
              </a:rPr>
              <a:t>9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697852" y="3427704"/>
            <a:ext cx="4295140" cy="0"/>
          </a:xfrm>
          <a:custGeom>
            <a:avLst/>
            <a:gdLst/>
            <a:ahLst/>
            <a:cxnLst/>
            <a:rect l="l" t="t" r="r" b="b"/>
            <a:pathLst>
              <a:path w="4295140">
                <a:moveTo>
                  <a:pt x="0" y="0"/>
                </a:moveTo>
                <a:lnTo>
                  <a:pt x="4295127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97852" y="3427704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555338" y="3368968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1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740422" y="3427704"/>
            <a:ext cx="0" cy="2551430"/>
          </a:xfrm>
          <a:custGeom>
            <a:avLst/>
            <a:gdLst/>
            <a:ahLst/>
            <a:cxnLst/>
            <a:rect l="l" t="t" r="r" b="b"/>
            <a:pathLst>
              <a:path h="2551429">
                <a:moveTo>
                  <a:pt x="0" y="2550820"/>
                </a:moveTo>
                <a:lnTo>
                  <a:pt x="0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40422" y="5931547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97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40422" y="3427704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0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123302" y="3427704"/>
            <a:ext cx="0" cy="2551430"/>
          </a:xfrm>
          <a:custGeom>
            <a:avLst/>
            <a:gdLst/>
            <a:ahLst/>
            <a:cxnLst/>
            <a:rect l="l" t="t" r="r" b="b"/>
            <a:pathLst>
              <a:path h="2551429">
                <a:moveTo>
                  <a:pt x="0" y="2550820"/>
                </a:moveTo>
                <a:lnTo>
                  <a:pt x="0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123302" y="5931547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97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123302" y="3427704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0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399004" y="3427704"/>
            <a:ext cx="0" cy="2551430"/>
          </a:xfrm>
          <a:custGeom>
            <a:avLst/>
            <a:gdLst/>
            <a:ahLst/>
            <a:cxnLst/>
            <a:rect l="l" t="t" r="r" b="b"/>
            <a:pathLst>
              <a:path h="2551429">
                <a:moveTo>
                  <a:pt x="0" y="2550820"/>
                </a:moveTo>
                <a:lnTo>
                  <a:pt x="0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399004" y="5931547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97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399004" y="3427704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0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950472" y="3427704"/>
            <a:ext cx="0" cy="2551430"/>
          </a:xfrm>
          <a:custGeom>
            <a:avLst/>
            <a:gdLst/>
            <a:ahLst/>
            <a:cxnLst/>
            <a:rect l="l" t="t" r="r" b="b"/>
            <a:pathLst>
              <a:path h="2551429">
                <a:moveTo>
                  <a:pt x="0" y="2550820"/>
                </a:moveTo>
                <a:lnTo>
                  <a:pt x="0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950472" y="5931547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97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950472" y="3427704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0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97852" y="3427704"/>
            <a:ext cx="4295140" cy="2551430"/>
          </a:xfrm>
          <a:custGeom>
            <a:avLst/>
            <a:gdLst/>
            <a:ahLst/>
            <a:cxnLst/>
            <a:rect l="l" t="t" r="r" b="b"/>
            <a:pathLst>
              <a:path w="4295140" h="2551429">
                <a:moveTo>
                  <a:pt x="0" y="0"/>
                </a:moveTo>
                <a:lnTo>
                  <a:pt x="4295127" y="0"/>
                </a:lnTo>
                <a:lnTo>
                  <a:pt x="4295127" y="2550820"/>
                </a:lnTo>
                <a:lnTo>
                  <a:pt x="0" y="255082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191389" y="4090305"/>
            <a:ext cx="127000" cy="122682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N</a:t>
            </a:r>
            <a:r>
              <a:rPr sz="800" spc="-5" dirty="0">
                <a:latin typeface="Lucida Sans"/>
                <a:cs typeface="Lucida Sans"/>
              </a:rPr>
              <a:t>ormalize</a:t>
            </a:r>
            <a:r>
              <a:rPr sz="800" dirty="0">
                <a:latin typeface="Lucida Sans"/>
                <a:cs typeface="Lucida Sans"/>
              </a:rPr>
              <a:t>d </a:t>
            </a:r>
            <a:r>
              <a:rPr sz="800" spc="-5" dirty="0">
                <a:latin typeface="Lucida Sans"/>
                <a:cs typeface="Lucida Sans"/>
              </a:rPr>
              <a:t>Throughpu</a:t>
            </a:r>
            <a:r>
              <a:rPr sz="800" dirty="0">
                <a:latin typeface="Lucida Sans"/>
                <a:cs typeface="Lucida Sans"/>
              </a:rPr>
              <a:t>t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243827" y="303147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4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55CC55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740422" y="3436645"/>
            <a:ext cx="4210050" cy="2261870"/>
          </a:xfrm>
          <a:custGeom>
            <a:avLst/>
            <a:gdLst/>
            <a:ahLst/>
            <a:cxnLst/>
            <a:rect l="l" t="t" r="r" b="b"/>
            <a:pathLst>
              <a:path w="4210050" h="2261870">
                <a:moveTo>
                  <a:pt x="0" y="0"/>
                </a:moveTo>
                <a:lnTo>
                  <a:pt x="382879" y="507352"/>
                </a:lnTo>
                <a:lnTo>
                  <a:pt x="1658581" y="1845907"/>
                </a:lnTo>
                <a:lnTo>
                  <a:pt x="4210049" y="2261832"/>
                </a:lnTo>
              </a:path>
            </a:pathLst>
          </a:custGeom>
          <a:ln w="6349">
            <a:solidFill>
              <a:srgbClr val="55CC55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734072" y="342816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713727" y="3436645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740422" y="3409950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713727" y="340995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713727" y="340995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116952" y="393551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096670" y="3943997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123302" y="3917302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096670" y="3917302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096670" y="3917302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392654" y="527411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372372" y="5282552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2399004" y="5255920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372372" y="52559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372372" y="52559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944122" y="569004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4923777" y="5698477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4950472" y="5671845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923777" y="5671845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923777" y="5671845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374650" y="302304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381000" y="3004845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354304" y="3004845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354304" y="3004845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243827" y="313754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4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99AAFF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740422" y="3444875"/>
            <a:ext cx="4210050" cy="2338705"/>
          </a:xfrm>
          <a:custGeom>
            <a:avLst/>
            <a:gdLst/>
            <a:ahLst/>
            <a:cxnLst/>
            <a:rect l="l" t="t" r="r" b="b"/>
            <a:pathLst>
              <a:path w="4210050" h="2338704">
                <a:moveTo>
                  <a:pt x="0" y="0"/>
                </a:moveTo>
                <a:lnTo>
                  <a:pt x="382879" y="850900"/>
                </a:lnTo>
                <a:lnTo>
                  <a:pt x="1658581" y="2042172"/>
                </a:lnTo>
                <a:lnTo>
                  <a:pt x="4210049" y="2338095"/>
                </a:lnTo>
              </a:path>
            </a:pathLst>
          </a:custGeom>
          <a:ln w="6350">
            <a:solidFill>
              <a:srgbClr val="99AAFF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734072" y="343639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713727" y="3444875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740422" y="3418179"/>
            <a:ext cx="0" cy="53975"/>
          </a:xfrm>
          <a:custGeom>
            <a:avLst/>
            <a:gdLst/>
            <a:ahLst/>
            <a:cxnLst/>
            <a:rect l="l" t="t" r="r" b="b"/>
            <a:pathLst>
              <a:path h="53975">
                <a:moveTo>
                  <a:pt x="0" y="0"/>
                </a:moveTo>
                <a:lnTo>
                  <a:pt x="0" y="5339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713727" y="3418179"/>
            <a:ext cx="53340" cy="53975"/>
          </a:xfrm>
          <a:custGeom>
            <a:avLst/>
            <a:gdLst/>
            <a:ahLst/>
            <a:cxnLst/>
            <a:rect l="l" t="t" r="r" b="b"/>
            <a:pathLst>
              <a:path w="53340" h="53975">
                <a:moveTo>
                  <a:pt x="0" y="0"/>
                </a:moveTo>
                <a:lnTo>
                  <a:pt x="53327" y="5339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713727" y="3418179"/>
            <a:ext cx="53340" cy="53975"/>
          </a:xfrm>
          <a:custGeom>
            <a:avLst/>
            <a:gdLst/>
            <a:ahLst/>
            <a:cxnLst/>
            <a:rect l="l" t="t" r="r" b="b"/>
            <a:pathLst>
              <a:path w="53340" h="53975">
                <a:moveTo>
                  <a:pt x="0" y="5339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116952" y="428729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096670" y="4295775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123302" y="4269079"/>
            <a:ext cx="0" cy="53975"/>
          </a:xfrm>
          <a:custGeom>
            <a:avLst/>
            <a:gdLst/>
            <a:ahLst/>
            <a:cxnLst/>
            <a:rect l="l" t="t" r="r" b="b"/>
            <a:pathLst>
              <a:path h="53975">
                <a:moveTo>
                  <a:pt x="0" y="0"/>
                </a:moveTo>
                <a:lnTo>
                  <a:pt x="0" y="5339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096670" y="4269079"/>
            <a:ext cx="53340" cy="53975"/>
          </a:xfrm>
          <a:custGeom>
            <a:avLst/>
            <a:gdLst/>
            <a:ahLst/>
            <a:cxnLst/>
            <a:rect l="l" t="t" r="r" b="b"/>
            <a:pathLst>
              <a:path w="53340" h="53975">
                <a:moveTo>
                  <a:pt x="0" y="0"/>
                </a:moveTo>
                <a:lnTo>
                  <a:pt x="53327" y="5339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096670" y="4269079"/>
            <a:ext cx="53340" cy="53975"/>
          </a:xfrm>
          <a:custGeom>
            <a:avLst/>
            <a:gdLst/>
            <a:ahLst/>
            <a:cxnLst/>
            <a:rect l="l" t="t" r="r" b="b"/>
            <a:pathLst>
              <a:path w="53340" h="53975">
                <a:moveTo>
                  <a:pt x="0" y="5339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2392654" y="547856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372372" y="5487047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2399004" y="5460352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2372372" y="5460352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2372372" y="5460352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4944122" y="577448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4923777" y="5782970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4950472" y="5756275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4923777" y="5756275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4923777" y="5756275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374650" y="312906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381000" y="3110852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354304" y="311085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354304" y="311085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 txBox="1"/>
          <p:nvPr/>
        </p:nvSpPr>
        <p:spPr>
          <a:xfrm>
            <a:off x="569267" y="2980644"/>
            <a:ext cx="656590" cy="322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30" dirty="0">
                <a:latin typeface="Arial"/>
                <a:cs typeface="Arial"/>
              </a:rPr>
              <a:t>B</a:t>
            </a:r>
            <a:r>
              <a:rPr sz="650" spc="20" dirty="0">
                <a:latin typeface="Arial"/>
                <a:cs typeface="Arial"/>
              </a:rPr>
              <a:t>a</a:t>
            </a:r>
            <a:r>
              <a:rPr sz="650" spc="10" dirty="0">
                <a:latin typeface="Arial"/>
                <a:cs typeface="Arial"/>
              </a:rPr>
              <a:t>s</a:t>
            </a:r>
            <a:r>
              <a:rPr sz="650" spc="35" dirty="0">
                <a:latin typeface="Arial"/>
                <a:cs typeface="Arial"/>
              </a:rPr>
              <a:t>eli</a:t>
            </a:r>
            <a:r>
              <a:rPr sz="650" spc="55" dirty="0">
                <a:latin typeface="Arial"/>
                <a:cs typeface="Arial"/>
              </a:rPr>
              <a:t>n</a:t>
            </a:r>
            <a:r>
              <a:rPr sz="650" spc="45" dirty="0">
                <a:latin typeface="Arial"/>
                <a:cs typeface="Arial"/>
              </a:rPr>
              <a:t>e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20" dirty="0">
                <a:latin typeface="Arial"/>
                <a:cs typeface="Arial"/>
              </a:rPr>
              <a:t>-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50" dirty="0">
                <a:latin typeface="Arial"/>
                <a:cs typeface="Arial"/>
              </a:rPr>
              <a:t>95%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650" spc="30" dirty="0">
                <a:latin typeface="Arial"/>
                <a:cs typeface="Arial"/>
              </a:rPr>
              <a:t>B</a:t>
            </a:r>
            <a:r>
              <a:rPr sz="650" spc="20" dirty="0">
                <a:latin typeface="Arial"/>
                <a:cs typeface="Arial"/>
              </a:rPr>
              <a:t>a</a:t>
            </a:r>
            <a:r>
              <a:rPr sz="650" spc="10" dirty="0">
                <a:latin typeface="Arial"/>
                <a:cs typeface="Arial"/>
              </a:rPr>
              <a:t>s</a:t>
            </a:r>
            <a:r>
              <a:rPr sz="650" spc="35" dirty="0">
                <a:latin typeface="Arial"/>
                <a:cs typeface="Arial"/>
              </a:rPr>
              <a:t>eli</a:t>
            </a:r>
            <a:r>
              <a:rPr sz="650" spc="55" dirty="0">
                <a:latin typeface="Arial"/>
                <a:cs typeface="Arial"/>
              </a:rPr>
              <a:t>n</a:t>
            </a:r>
            <a:r>
              <a:rPr sz="650" spc="45" dirty="0">
                <a:latin typeface="Arial"/>
                <a:cs typeface="Arial"/>
              </a:rPr>
              <a:t>e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20" dirty="0">
                <a:latin typeface="Arial"/>
                <a:cs typeface="Arial"/>
              </a:rPr>
              <a:t>-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50" dirty="0">
                <a:latin typeface="Arial"/>
                <a:cs typeface="Arial"/>
              </a:rPr>
              <a:t>60%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650" spc="30" dirty="0">
                <a:latin typeface="Arial"/>
                <a:cs typeface="Arial"/>
              </a:rPr>
              <a:t>B</a:t>
            </a:r>
            <a:r>
              <a:rPr sz="650" spc="20" dirty="0">
                <a:latin typeface="Arial"/>
                <a:cs typeface="Arial"/>
              </a:rPr>
              <a:t>a</a:t>
            </a:r>
            <a:r>
              <a:rPr sz="650" spc="10" dirty="0">
                <a:latin typeface="Arial"/>
                <a:cs typeface="Arial"/>
              </a:rPr>
              <a:t>s</a:t>
            </a:r>
            <a:r>
              <a:rPr sz="650" spc="35" dirty="0">
                <a:latin typeface="Arial"/>
                <a:cs typeface="Arial"/>
              </a:rPr>
              <a:t>eli</a:t>
            </a:r>
            <a:r>
              <a:rPr sz="650" spc="55" dirty="0">
                <a:latin typeface="Arial"/>
                <a:cs typeface="Arial"/>
              </a:rPr>
              <a:t>n</a:t>
            </a:r>
            <a:r>
              <a:rPr sz="650" spc="45" dirty="0">
                <a:latin typeface="Arial"/>
                <a:cs typeface="Arial"/>
              </a:rPr>
              <a:t>e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20" dirty="0">
                <a:latin typeface="Arial"/>
                <a:cs typeface="Arial"/>
              </a:rPr>
              <a:t>-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50" dirty="0">
                <a:latin typeface="Arial"/>
                <a:cs typeface="Arial"/>
              </a:rPr>
              <a:t>20%</a:t>
            </a:r>
            <a:endParaRPr sz="650">
              <a:latin typeface="Arial"/>
              <a:cs typeface="Arial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231127" y="2980644"/>
            <a:ext cx="52705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30" dirty="0">
                <a:latin typeface="Arial"/>
                <a:cs typeface="Arial"/>
              </a:rPr>
              <a:t> </a:t>
            </a:r>
            <a:endParaRPr sz="650">
              <a:latin typeface="Arial"/>
              <a:cs typeface="Arial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231127" y="3086709"/>
            <a:ext cx="52705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30" dirty="0">
                <a:latin typeface="Arial"/>
                <a:cs typeface="Arial"/>
              </a:rPr>
              <a:t> </a:t>
            </a:r>
            <a:endParaRPr sz="650">
              <a:latin typeface="Arial"/>
              <a:cs typeface="Arial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231127" y="3192724"/>
            <a:ext cx="52705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30" dirty="0">
                <a:latin typeface="Arial"/>
                <a:cs typeface="Arial"/>
              </a:rPr>
              <a:t> </a:t>
            </a:r>
            <a:endParaRPr sz="650">
              <a:latin typeface="Arial"/>
              <a:cs typeface="Arial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243827" y="3243554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4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FF8888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740422" y="3453752"/>
            <a:ext cx="4210050" cy="2387600"/>
          </a:xfrm>
          <a:custGeom>
            <a:avLst/>
            <a:gdLst/>
            <a:ahLst/>
            <a:cxnLst/>
            <a:rect l="l" t="t" r="r" b="b"/>
            <a:pathLst>
              <a:path w="4210050" h="2387600">
                <a:moveTo>
                  <a:pt x="0" y="0"/>
                </a:moveTo>
                <a:lnTo>
                  <a:pt x="382879" y="1186217"/>
                </a:lnTo>
                <a:lnTo>
                  <a:pt x="1658581" y="2177402"/>
                </a:lnTo>
                <a:lnTo>
                  <a:pt x="4210049" y="2387599"/>
                </a:lnTo>
              </a:path>
            </a:pathLst>
          </a:custGeom>
          <a:ln w="6350">
            <a:solidFill>
              <a:srgbClr val="FF8888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734072" y="344531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713727" y="3453752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740422" y="3427120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713727" y="34271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713727" y="34271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1116952" y="463148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1096670" y="4639970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1123302" y="4613275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1096670" y="4613275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1096670" y="4613275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2392654" y="562272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2372372" y="5631154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2399004" y="5604522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2372372" y="5604522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2372372" y="5604522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4944122" y="583291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4923777" y="5841352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4950472" y="5814720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4923777" y="58147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4923777" y="58147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374650" y="323512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381000" y="3216922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354304" y="321692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354304" y="321692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1391945" y="303147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34" y="0"/>
                </a:lnTo>
              </a:path>
            </a:pathLst>
          </a:custGeom>
          <a:ln w="6350">
            <a:solidFill>
              <a:srgbClr val="0064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740422" y="3429647"/>
            <a:ext cx="4210050" cy="1407795"/>
          </a:xfrm>
          <a:custGeom>
            <a:avLst/>
            <a:gdLst/>
            <a:ahLst/>
            <a:cxnLst/>
            <a:rect l="l" t="t" r="r" b="b"/>
            <a:pathLst>
              <a:path w="4210050" h="1407795">
                <a:moveTo>
                  <a:pt x="0" y="0"/>
                </a:moveTo>
                <a:lnTo>
                  <a:pt x="382879" y="54622"/>
                </a:lnTo>
                <a:lnTo>
                  <a:pt x="1658581" y="746772"/>
                </a:lnTo>
                <a:lnTo>
                  <a:pt x="4210049" y="1407172"/>
                </a:lnTo>
              </a:path>
            </a:pathLst>
          </a:custGeom>
          <a:ln w="6350">
            <a:solidFill>
              <a:srgbClr val="0064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734072" y="342116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713727" y="3429615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1116952" y="347578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1096670" y="3484238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2392654" y="416793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2372372" y="4176388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4944122" y="482833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4923777" y="4836788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1522704" y="302304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1502422" y="3031508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1391945" y="313754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34" y="0"/>
                </a:lnTo>
              </a:path>
            </a:pathLst>
          </a:custGeom>
          <a:ln w="6350">
            <a:solidFill>
              <a:srgbClr val="0060A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740422" y="3432175"/>
            <a:ext cx="4210050" cy="1604010"/>
          </a:xfrm>
          <a:custGeom>
            <a:avLst/>
            <a:gdLst/>
            <a:ahLst/>
            <a:cxnLst/>
            <a:rect l="l" t="t" r="r" b="b"/>
            <a:pathLst>
              <a:path w="4210050" h="1604010">
                <a:moveTo>
                  <a:pt x="0" y="0"/>
                </a:moveTo>
                <a:lnTo>
                  <a:pt x="382879" y="120650"/>
                </a:lnTo>
                <a:lnTo>
                  <a:pt x="1658581" y="1085850"/>
                </a:lnTo>
                <a:lnTo>
                  <a:pt x="4210049" y="1604022"/>
                </a:lnTo>
              </a:path>
            </a:pathLst>
          </a:custGeom>
          <a:ln w="6350">
            <a:solidFill>
              <a:srgbClr val="0060A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734072" y="342369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713727" y="3432168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648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1116952" y="354434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1096670" y="3552818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648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2392654" y="450954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2372372" y="4518018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648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4944122" y="502771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4923777" y="5036165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1522704" y="312906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1502422" y="3137516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 txBox="1"/>
          <p:nvPr/>
        </p:nvSpPr>
        <p:spPr>
          <a:xfrm>
            <a:off x="1717377" y="2980644"/>
            <a:ext cx="640080" cy="322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15" dirty="0">
                <a:latin typeface="Arial"/>
                <a:cs typeface="Arial"/>
              </a:rPr>
              <a:t>Ca</a:t>
            </a:r>
            <a:r>
              <a:rPr sz="650" spc="30" dirty="0">
                <a:latin typeface="Arial"/>
                <a:cs typeface="Arial"/>
              </a:rPr>
              <a:t>c</a:t>
            </a:r>
            <a:r>
              <a:rPr sz="650" spc="50" dirty="0">
                <a:latin typeface="Arial"/>
                <a:cs typeface="Arial"/>
              </a:rPr>
              <a:t>h</a:t>
            </a:r>
            <a:r>
              <a:rPr sz="650" spc="35" dirty="0">
                <a:latin typeface="Arial"/>
                <a:cs typeface="Arial"/>
              </a:rPr>
              <a:t>i</a:t>
            </a:r>
            <a:r>
              <a:rPr sz="650" spc="50" dirty="0">
                <a:latin typeface="Arial"/>
                <a:cs typeface="Arial"/>
              </a:rPr>
              <a:t>n</a:t>
            </a:r>
            <a:r>
              <a:rPr sz="650" spc="60" dirty="0">
                <a:latin typeface="Arial"/>
                <a:cs typeface="Arial"/>
              </a:rPr>
              <a:t>g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20" dirty="0">
                <a:latin typeface="Arial"/>
                <a:cs typeface="Arial"/>
              </a:rPr>
              <a:t>-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50" dirty="0">
                <a:latin typeface="Arial"/>
                <a:cs typeface="Arial"/>
              </a:rPr>
              <a:t>95%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650" spc="15" dirty="0">
                <a:latin typeface="Arial"/>
                <a:cs typeface="Arial"/>
              </a:rPr>
              <a:t>Ca</a:t>
            </a:r>
            <a:r>
              <a:rPr sz="650" spc="30" dirty="0">
                <a:latin typeface="Arial"/>
                <a:cs typeface="Arial"/>
              </a:rPr>
              <a:t>c</a:t>
            </a:r>
            <a:r>
              <a:rPr sz="650" spc="50" dirty="0">
                <a:latin typeface="Arial"/>
                <a:cs typeface="Arial"/>
              </a:rPr>
              <a:t>h</a:t>
            </a:r>
            <a:r>
              <a:rPr sz="650" spc="35" dirty="0">
                <a:latin typeface="Arial"/>
                <a:cs typeface="Arial"/>
              </a:rPr>
              <a:t>i</a:t>
            </a:r>
            <a:r>
              <a:rPr sz="650" spc="50" dirty="0">
                <a:latin typeface="Arial"/>
                <a:cs typeface="Arial"/>
              </a:rPr>
              <a:t>n</a:t>
            </a:r>
            <a:r>
              <a:rPr sz="650" spc="60" dirty="0">
                <a:latin typeface="Arial"/>
                <a:cs typeface="Arial"/>
              </a:rPr>
              <a:t>g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20" dirty="0">
                <a:latin typeface="Arial"/>
                <a:cs typeface="Arial"/>
              </a:rPr>
              <a:t>-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50" dirty="0">
                <a:latin typeface="Arial"/>
                <a:cs typeface="Arial"/>
              </a:rPr>
              <a:t>60%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650" spc="15" dirty="0">
                <a:latin typeface="Arial"/>
                <a:cs typeface="Arial"/>
              </a:rPr>
              <a:t>Ca</a:t>
            </a:r>
            <a:r>
              <a:rPr sz="650" spc="30" dirty="0">
                <a:latin typeface="Arial"/>
                <a:cs typeface="Arial"/>
              </a:rPr>
              <a:t>c</a:t>
            </a:r>
            <a:r>
              <a:rPr sz="650" spc="50" dirty="0">
                <a:latin typeface="Arial"/>
                <a:cs typeface="Arial"/>
              </a:rPr>
              <a:t>h</a:t>
            </a:r>
            <a:r>
              <a:rPr sz="650" spc="35" dirty="0">
                <a:latin typeface="Arial"/>
                <a:cs typeface="Arial"/>
              </a:rPr>
              <a:t>i</a:t>
            </a:r>
            <a:r>
              <a:rPr sz="650" spc="50" dirty="0">
                <a:latin typeface="Arial"/>
                <a:cs typeface="Arial"/>
              </a:rPr>
              <a:t>n</a:t>
            </a:r>
            <a:r>
              <a:rPr sz="650" spc="60" dirty="0">
                <a:latin typeface="Arial"/>
                <a:cs typeface="Arial"/>
              </a:rPr>
              <a:t>g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20" dirty="0">
                <a:latin typeface="Arial"/>
                <a:cs typeface="Arial"/>
              </a:rPr>
              <a:t>-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50" dirty="0">
                <a:latin typeface="Arial"/>
                <a:cs typeface="Arial"/>
              </a:rPr>
              <a:t>20%</a:t>
            </a:r>
            <a:endParaRPr sz="650">
              <a:latin typeface="Arial"/>
              <a:cs typeface="Arial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1379245" y="2980644"/>
            <a:ext cx="52705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30" dirty="0">
                <a:latin typeface="Arial"/>
                <a:cs typeface="Arial"/>
              </a:rPr>
              <a:t> </a:t>
            </a:r>
            <a:endParaRPr sz="650">
              <a:latin typeface="Arial"/>
              <a:cs typeface="Arial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1379245" y="3086709"/>
            <a:ext cx="52705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30" dirty="0">
                <a:latin typeface="Arial"/>
                <a:cs typeface="Arial"/>
              </a:rPr>
              <a:t> </a:t>
            </a:r>
            <a:endParaRPr sz="650">
              <a:latin typeface="Arial"/>
              <a:cs typeface="Arial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1379245" y="3192724"/>
            <a:ext cx="52705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30" dirty="0">
                <a:latin typeface="Arial"/>
                <a:cs typeface="Arial"/>
              </a:rPr>
              <a:t> </a:t>
            </a:r>
            <a:endParaRPr sz="650">
              <a:latin typeface="Arial"/>
              <a:cs typeface="Arial"/>
            </a:endParaRPr>
          </a:p>
        </p:txBody>
      </p:sp>
      <p:sp>
        <p:nvSpPr>
          <p:cNvPr id="161" name="object 161"/>
          <p:cNvSpPr/>
          <p:nvPr/>
        </p:nvSpPr>
        <p:spPr>
          <a:xfrm>
            <a:off x="1391945" y="3243554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34" y="0"/>
                </a:lnTo>
              </a:path>
            </a:pathLst>
          </a:custGeom>
          <a:ln w="6350">
            <a:solidFill>
              <a:srgbClr val="B22222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740422" y="3434702"/>
            <a:ext cx="4210050" cy="1882139"/>
          </a:xfrm>
          <a:custGeom>
            <a:avLst/>
            <a:gdLst/>
            <a:ahLst/>
            <a:cxnLst/>
            <a:rect l="l" t="t" r="r" b="b"/>
            <a:pathLst>
              <a:path w="4210050" h="1882139">
                <a:moveTo>
                  <a:pt x="0" y="0"/>
                </a:moveTo>
                <a:lnTo>
                  <a:pt x="382879" y="232422"/>
                </a:lnTo>
                <a:lnTo>
                  <a:pt x="1658581" y="1461147"/>
                </a:lnTo>
                <a:lnTo>
                  <a:pt x="4210049" y="1881542"/>
                </a:lnTo>
              </a:path>
            </a:pathLst>
          </a:custGeom>
          <a:ln w="6350">
            <a:solidFill>
              <a:srgbClr val="B22222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734072" y="342626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713727" y="3434733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1116952" y="365864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1096670" y="3667118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648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2392654" y="488736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2372372" y="4895843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648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4944122" y="530776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4923777" y="5316213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1522704" y="323512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1502422" y="3243586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697852" y="3427704"/>
            <a:ext cx="4295140" cy="2551430"/>
          </a:xfrm>
          <a:custGeom>
            <a:avLst/>
            <a:gdLst/>
            <a:ahLst/>
            <a:cxnLst/>
            <a:rect l="l" t="t" r="r" b="b"/>
            <a:pathLst>
              <a:path w="4295140" h="2551429">
                <a:moveTo>
                  <a:pt x="0" y="0"/>
                </a:moveTo>
                <a:lnTo>
                  <a:pt x="4295127" y="0"/>
                </a:lnTo>
                <a:lnTo>
                  <a:pt x="4295127" y="2550820"/>
                </a:lnTo>
                <a:lnTo>
                  <a:pt x="0" y="255082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4007990" y="2044494"/>
            <a:ext cx="311150" cy="213360"/>
          </a:xfrm>
          <a:custGeom>
            <a:avLst/>
            <a:gdLst/>
            <a:ahLst/>
            <a:cxnLst/>
            <a:rect l="l" t="t" r="r" b="b"/>
            <a:pathLst>
              <a:path w="311150" h="213360">
                <a:moveTo>
                  <a:pt x="0" y="0"/>
                </a:moveTo>
                <a:lnTo>
                  <a:pt x="310540" y="0"/>
                </a:lnTo>
                <a:lnTo>
                  <a:pt x="310540" y="212942"/>
                </a:lnTo>
                <a:lnTo>
                  <a:pt x="0" y="21294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 txBox="1"/>
          <p:nvPr/>
        </p:nvSpPr>
        <p:spPr>
          <a:xfrm>
            <a:off x="4041152" y="2091771"/>
            <a:ext cx="244475" cy="132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15" dirty="0">
                <a:latin typeface="Arial"/>
                <a:cs typeface="Arial"/>
              </a:rPr>
              <a:t>miss</a:t>
            </a:r>
            <a:endParaRPr sz="800">
              <a:latin typeface="Arial"/>
              <a:cs typeface="Arial"/>
            </a:endParaRPr>
          </a:p>
        </p:txBody>
      </p:sp>
      <p:sp>
        <p:nvSpPr>
          <p:cNvPr id="176" name="object 176"/>
          <p:cNvSpPr/>
          <p:nvPr/>
        </p:nvSpPr>
        <p:spPr>
          <a:xfrm>
            <a:off x="4007990" y="1691363"/>
            <a:ext cx="204470" cy="213360"/>
          </a:xfrm>
          <a:custGeom>
            <a:avLst/>
            <a:gdLst/>
            <a:ahLst/>
            <a:cxnLst/>
            <a:rect l="l" t="t" r="r" b="b"/>
            <a:pathLst>
              <a:path w="204470" h="213360">
                <a:moveTo>
                  <a:pt x="0" y="0"/>
                </a:moveTo>
                <a:lnTo>
                  <a:pt x="204069" y="0"/>
                </a:lnTo>
                <a:lnTo>
                  <a:pt x="204069" y="212942"/>
                </a:lnTo>
                <a:lnTo>
                  <a:pt x="0" y="21294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 txBox="1"/>
          <p:nvPr/>
        </p:nvSpPr>
        <p:spPr>
          <a:xfrm>
            <a:off x="4041099" y="1738639"/>
            <a:ext cx="138430" cy="132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10" dirty="0">
                <a:latin typeface="Arial"/>
                <a:cs typeface="Arial"/>
              </a:rPr>
              <a:t>hit</a:t>
            </a:r>
            <a:endParaRPr sz="800">
              <a:latin typeface="Arial"/>
              <a:cs typeface="Arial"/>
            </a:endParaRPr>
          </a:p>
        </p:txBody>
      </p:sp>
      <p:sp>
        <p:nvSpPr>
          <p:cNvPr id="178" name="object 178"/>
          <p:cNvSpPr/>
          <p:nvPr/>
        </p:nvSpPr>
        <p:spPr>
          <a:xfrm>
            <a:off x="2314410" y="2069311"/>
            <a:ext cx="130810" cy="4445"/>
          </a:xfrm>
          <a:custGeom>
            <a:avLst/>
            <a:gdLst/>
            <a:ahLst/>
            <a:cxnLst/>
            <a:rect l="l" t="t" r="r" b="b"/>
            <a:pathLst>
              <a:path w="130810" h="4444">
                <a:moveTo>
                  <a:pt x="0" y="0"/>
                </a:moveTo>
                <a:lnTo>
                  <a:pt x="130459" y="4244"/>
                </a:lnTo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2417400" y="2046088"/>
            <a:ext cx="72390" cy="53340"/>
          </a:xfrm>
          <a:custGeom>
            <a:avLst/>
            <a:gdLst/>
            <a:ahLst/>
            <a:cxnLst/>
            <a:rect l="l" t="t" r="r" b="b"/>
            <a:pathLst>
              <a:path w="72389" h="53339">
                <a:moveTo>
                  <a:pt x="1731" y="0"/>
                </a:moveTo>
                <a:lnTo>
                  <a:pt x="27468" y="27468"/>
                </a:lnTo>
                <a:lnTo>
                  <a:pt x="0" y="53206"/>
                </a:lnTo>
                <a:lnTo>
                  <a:pt x="71808" y="28912"/>
                </a:lnTo>
                <a:lnTo>
                  <a:pt x="17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2417399" y="2046087"/>
            <a:ext cx="72390" cy="53340"/>
          </a:xfrm>
          <a:custGeom>
            <a:avLst/>
            <a:gdLst/>
            <a:ahLst/>
            <a:cxnLst/>
            <a:rect l="l" t="t" r="r" b="b"/>
            <a:pathLst>
              <a:path w="72389" h="53339">
                <a:moveTo>
                  <a:pt x="71809" y="28913"/>
                </a:moveTo>
                <a:lnTo>
                  <a:pt x="1731" y="0"/>
                </a:lnTo>
                <a:lnTo>
                  <a:pt x="27469" y="27468"/>
                </a:lnTo>
                <a:lnTo>
                  <a:pt x="0" y="53207"/>
                </a:lnTo>
                <a:lnTo>
                  <a:pt x="71809" y="28913"/>
                </a:lnTo>
                <a:close/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 txBox="1"/>
          <p:nvPr/>
        </p:nvSpPr>
        <p:spPr>
          <a:xfrm>
            <a:off x="1980719" y="2000482"/>
            <a:ext cx="339725" cy="132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15" dirty="0">
                <a:latin typeface="Arial"/>
                <a:cs typeface="Arial"/>
              </a:rPr>
              <a:t>packet</a:t>
            </a:r>
            <a:endParaRPr sz="800">
              <a:latin typeface="Arial"/>
              <a:cs typeface="Arial"/>
            </a:endParaRPr>
          </a:p>
        </p:txBody>
      </p:sp>
      <p:sp>
        <p:nvSpPr>
          <p:cNvPr id="182" name="object 182"/>
          <p:cNvSpPr/>
          <p:nvPr/>
        </p:nvSpPr>
        <p:spPr>
          <a:xfrm>
            <a:off x="2506057" y="1915841"/>
            <a:ext cx="639445" cy="319405"/>
          </a:xfrm>
          <a:custGeom>
            <a:avLst/>
            <a:gdLst/>
            <a:ahLst/>
            <a:cxnLst/>
            <a:rect l="l" t="t" r="r" b="b"/>
            <a:pathLst>
              <a:path w="639444" h="319405">
                <a:moveTo>
                  <a:pt x="630882" y="0"/>
                </a:moveTo>
                <a:lnTo>
                  <a:pt x="7945" y="0"/>
                </a:lnTo>
                <a:lnTo>
                  <a:pt x="0" y="7943"/>
                </a:lnTo>
                <a:lnTo>
                  <a:pt x="0" y="311468"/>
                </a:lnTo>
                <a:lnTo>
                  <a:pt x="7945" y="319413"/>
                </a:lnTo>
                <a:lnTo>
                  <a:pt x="630882" y="319413"/>
                </a:lnTo>
                <a:lnTo>
                  <a:pt x="638827" y="311468"/>
                </a:lnTo>
                <a:lnTo>
                  <a:pt x="638827" y="7943"/>
                </a:lnTo>
                <a:lnTo>
                  <a:pt x="63088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2506058" y="1915841"/>
            <a:ext cx="639445" cy="319405"/>
          </a:xfrm>
          <a:custGeom>
            <a:avLst/>
            <a:gdLst/>
            <a:ahLst/>
            <a:cxnLst/>
            <a:rect l="l" t="t" r="r" b="b"/>
            <a:pathLst>
              <a:path w="639444" h="319405">
                <a:moveTo>
                  <a:pt x="17745" y="0"/>
                </a:moveTo>
                <a:lnTo>
                  <a:pt x="621082" y="0"/>
                </a:lnTo>
                <a:lnTo>
                  <a:pt x="630881" y="0"/>
                </a:lnTo>
                <a:lnTo>
                  <a:pt x="638827" y="7945"/>
                </a:lnTo>
                <a:lnTo>
                  <a:pt x="638827" y="17746"/>
                </a:lnTo>
                <a:lnTo>
                  <a:pt x="638827" y="301669"/>
                </a:lnTo>
                <a:lnTo>
                  <a:pt x="638827" y="311468"/>
                </a:lnTo>
                <a:lnTo>
                  <a:pt x="630881" y="319414"/>
                </a:lnTo>
                <a:lnTo>
                  <a:pt x="621082" y="319414"/>
                </a:lnTo>
                <a:lnTo>
                  <a:pt x="17745" y="319414"/>
                </a:lnTo>
                <a:lnTo>
                  <a:pt x="7944" y="319414"/>
                </a:lnTo>
                <a:lnTo>
                  <a:pt x="0" y="311468"/>
                </a:lnTo>
                <a:lnTo>
                  <a:pt x="0" y="301669"/>
                </a:lnTo>
                <a:lnTo>
                  <a:pt x="0" y="17746"/>
                </a:lnTo>
                <a:lnTo>
                  <a:pt x="0" y="7945"/>
                </a:lnTo>
                <a:lnTo>
                  <a:pt x="7944" y="0"/>
                </a:lnTo>
                <a:lnTo>
                  <a:pt x="17745" y="0"/>
                </a:lnTo>
                <a:close/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 txBox="1"/>
          <p:nvPr/>
        </p:nvSpPr>
        <p:spPr>
          <a:xfrm>
            <a:off x="2571634" y="1949809"/>
            <a:ext cx="499109" cy="256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44780">
              <a:lnSpc>
                <a:spcPct val="101899"/>
              </a:lnSpc>
            </a:pPr>
            <a:r>
              <a:rPr sz="800" spc="10" dirty="0">
                <a:latin typeface="Arial"/>
                <a:cs typeface="Arial"/>
              </a:rPr>
              <a:t>Key Extraction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185" name="object 185"/>
          <p:cNvSpPr/>
          <p:nvPr/>
        </p:nvSpPr>
        <p:spPr>
          <a:xfrm>
            <a:off x="3350610" y="1915841"/>
            <a:ext cx="639445" cy="319405"/>
          </a:xfrm>
          <a:custGeom>
            <a:avLst/>
            <a:gdLst/>
            <a:ahLst/>
            <a:cxnLst/>
            <a:rect l="l" t="t" r="r" b="b"/>
            <a:pathLst>
              <a:path w="639445" h="319405">
                <a:moveTo>
                  <a:pt x="630882" y="0"/>
                </a:moveTo>
                <a:lnTo>
                  <a:pt x="7946" y="0"/>
                </a:lnTo>
                <a:lnTo>
                  <a:pt x="0" y="7943"/>
                </a:lnTo>
                <a:lnTo>
                  <a:pt x="0" y="311468"/>
                </a:lnTo>
                <a:lnTo>
                  <a:pt x="7946" y="319413"/>
                </a:lnTo>
                <a:lnTo>
                  <a:pt x="630882" y="319413"/>
                </a:lnTo>
                <a:lnTo>
                  <a:pt x="638827" y="311468"/>
                </a:lnTo>
                <a:lnTo>
                  <a:pt x="638827" y="7943"/>
                </a:lnTo>
                <a:lnTo>
                  <a:pt x="63088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3350610" y="1915841"/>
            <a:ext cx="639445" cy="319405"/>
          </a:xfrm>
          <a:custGeom>
            <a:avLst/>
            <a:gdLst/>
            <a:ahLst/>
            <a:cxnLst/>
            <a:rect l="l" t="t" r="r" b="b"/>
            <a:pathLst>
              <a:path w="639445" h="319405">
                <a:moveTo>
                  <a:pt x="17745" y="0"/>
                </a:moveTo>
                <a:lnTo>
                  <a:pt x="621082" y="0"/>
                </a:lnTo>
                <a:lnTo>
                  <a:pt x="630882" y="0"/>
                </a:lnTo>
                <a:lnTo>
                  <a:pt x="638827" y="7945"/>
                </a:lnTo>
                <a:lnTo>
                  <a:pt x="638827" y="17746"/>
                </a:lnTo>
                <a:lnTo>
                  <a:pt x="638827" y="301669"/>
                </a:lnTo>
                <a:lnTo>
                  <a:pt x="638827" y="311468"/>
                </a:lnTo>
                <a:lnTo>
                  <a:pt x="630882" y="319414"/>
                </a:lnTo>
                <a:lnTo>
                  <a:pt x="621082" y="319414"/>
                </a:lnTo>
                <a:lnTo>
                  <a:pt x="17745" y="319414"/>
                </a:lnTo>
                <a:lnTo>
                  <a:pt x="7945" y="319414"/>
                </a:lnTo>
                <a:lnTo>
                  <a:pt x="0" y="311468"/>
                </a:lnTo>
                <a:lnTo>
                  <a:pt x="0" y="301669"/>
                </a:lnTo>
                <a:lnTo>
                  <a:pt x="0" y="17746"/>
                </a:lnTo>
                <a:lnTo>
                  <a:pt x="0" y="7945"/>
                </a:lnTo>
                <a:lnTo>
                  <a:pt x="7945" y="0"/>
                </a:lnTo>
                <a:lnTo>
                  <a:pt x="17745" y="0"/>
                </a:lnTo>
                <a:close/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 txBox="1"/>
          <p:nvPr/>
        </p:nvSpPr>
        <p:spPr>
          <a:xfrm>
            <a:off x="3499004" y="1949809"/>
            <a:ext cx="333375" cy="256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41275">
              <a:lnSpc>
                <a:spcPct val="101899"/>
              </a:lnSpc>
            </a:pPr>
            <a:r>
              <a:rPr sz="800" spc="15" dirty="0">
                <a:latin typeface="Arial"/>
                <a:cs typeface="Arial"/>
              </a:rPr>
              <a:t>Flow Cache</a:t>
            </a:r>
            <a:endParaRPr sz="800">
              <a:latin typeface="Arial"/>
              <a:cs typeface="Arial"/>
            </a:endParaRPr>
          </a:p>
        </p:txBody>
      </p:sp>
      <p:sp>
        <p:nvSpPr>
          <p:cNvPr id="188" name="object 188"/>
          <p:cNvSpPr/>
          <p:nvPr/>
        </p:nvSpPr>
        <p:spPr>
          <a:xfrm>
            <a:off x="3144885" y="2075549"/>
            <a:ext cx="144780" cy="0"/>
          </a:xfrm>
          <a:custGeom>
            <a:avLst/>
            <a:gdLst/>
            <a:ahLst/>
            <a:cxnLst/>
            <a:rect l="l" t="t" r="r" b="b"/>
            <a:pathLst>
              <a:path w="144779">
                <a:moveTo>
                  <a:pt x="0" y="0"/>
                </a:moveTo>
                <a:lnTo>
                  <a:pt x="144504" y="0"/>
                </a:lnTo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3262772" y="2048930"/>
            <a:ext cx="71120" cy="53340"/>
          </a:xfrm>
          <a:custGeom>
            <a:avLst/>
            <a:gdLst/>
            <a:ahLst/>
            <a:cxnLst/>
            <a:rect l="l" t="t" r="r" b="b"/>
            <a:pathLst>
              <a:path w="71120" h="53339">
                <a:moveTo>
                  <a:pt x="0" y="0"/>
                </a:moveTo>
                <a:lnTo>
                  <a:pt x="26617" y="26617"/>
                </a:lnTo>
                <a:lnTo>
                  <a:pt x="0" y="53235"/>
                </a:lnTo>
                <a:lnTo>
                  <a:pt x="70980" y="2661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3262772" y="2048931"/>
            <a:ext cx="71120" cy="53340"/>
          </a:xfrm>
          <a:custGeom>
            <a:avLst/>
            <a:gdLst/>
            <a:ahLst/>
            <a:cxnLst/>
            <a:rect l="l" t="t" r="r" b="b"/>
            <a:pathLst>
              <a:path w="71120" h="53339">
                <a:moveTo>
                  <a:pt x="70980" y="26617"/>
                </a:moveTo>
                <a:lnTo>
                  <a:pt x="0" y="0"/>
                </a:lnTo>
                <a:lnTo>
                  <a:pt x="26617" y="26617"/>
                </a:lnTo>
                <a:lnTo>
                  <a:pt x="0" y="53235"/>
                </a:lnTo>
                <a:lnTo>
                  <a:pt x="70980" y="26617"/>
                </a:lnTo>
                <a:close/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6632975" y="2075549"/>
            <a:ext cx="178435" cy="0"/>
          </a:xfrm>
          <a:custGeom>
            <a:avLst/>
            <a:gdLst/>
            <a:ahLst/>
            <a:cxnLst/>
            <a:rect l="l" t="t" r="r" b="b"/>
            <a:pathLst>
              <a:path w="178434">
                <a:moveTo>
                  <a:pt x="0" y="0"/>
                </a:moveTo>
                <a:lnTo>
                  <a:pt x="178188" y="0"/>
                </a:lnTo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6784547" y="2048930"/>
            <a:ext cx="71120" cy="53340"/>
          </a:xfrm>
          <a:custGeom>
            <a:avLst/>
            <a:gdLst/>
            <a:ahLst/>
            <a:cxnLst/>
            <a:rect l="l" t="t" r="r" b="b"/>
            <a:pathLst>
              <a:path w="71120" h="53339">
                <a:moveTo>
                  <a:pt x="0" y="0"/>
                </a:moveTo>
                <a:lnTo>
                  <a:pt x="26617" y="26617"/>
                </a:lnTo>
                <a:lnTo>
                  <a:pt x="0" y="53235"/>
                </a:lnTo>
                <a:lnTo>
                  <a:pt x="70981" y="2661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6784546" y="2048931"/>
            <a:ext cx="71120" cy="53340"/>
          </a:xfrm>
          <a:custGeom>
            <a:avLst/>
            <a:gdLst/>
            <a:ahLst/>
            <a:cxnLst/>
            <a:rect l="l" t="t" r="r" b="b"/>
            <a:pathLst>
              <a:path w="71120" h="53339">
                <a:moveTo>
                  <a:pt x="70981" y="26617"/>
                </a:moveTo>
                <a:lnTo>
                  <a:pt x="0" y="0"/>
                </a:lnTo>
                <a:lnTo>
                  <a:pt x="26617" y="26617"/>
                </a:lnTo>
                <a:lnTo>
                  <a:pt x="0" y="53235"/>
                </a:lnTo>
                <a:lnTo>
                  <a:pt x="70981" y="26617"/>
                </a:lnTo>
                <a:close/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 txBox="1"/>
          <p:nvPr/>
        </p:nvSpPr>
        <p:spPr>
          <a:xfrm>
            <a:off x="6858109" y="2011917"/>
            <a:ext cx="339725" cy="132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15" dirty="0">
                <a:latin typeface="Arial"/>
                <a:cs typeface="Arial"/>
              </a:rPr>
              <a:t>packet</a:t>
            </a:r>
            <a:endParaRPr sz="800">
              <a:latin typeface="Arial"/>
              <a:cs typeface="Arial"/>
            </a:endParaRPr>
          </a:p>
        </p:txBody>
      </p:sp>
      <p:sp>
        <p:nvSpPr>
          <p:cNvPr id="195" name="object 195"/>
          <p:cNvSpPr/>
          <p:nvPr/>
        </p:nvSpPr>
        <p:spPr>
          <a:xfrm>
            <a:off x="4345954" y="1915841"/>
            <a:ext cx="639445" cy="319405"/>
          </a:xfrm>
          <a:custGeom>
            <a:avLst/>
            <a:gdLst/>
            <a:ahLst/>
            <a:cxnLst/>
            <a:rect l="l" t="t" r="r" b="b"/>
            <a:pathLst>
              <a:path w="639445" h="319405">
                <a:moveTo>
                  <a:pt x="630883" y="0"/>
                </a:moveTo>
                <a:lnTo>
                  <a:pt x="7945" y="0"/>
                </a:lnTo>
                <a:lnTo>
                  <a:pt x="0" y="7943"/>
                </a:lnTo>
                <a:lnTo>
                  <a:pt x="0" y="311468"/>
                </a:lnTo>
                <a:lnTo>
                  <a:pt x="7945" y="319413"/>
                </a:lnTo>
                <a:lnTo>
                  <a:pt x="630883" y="319413"/>
                </a:lnTo>
                <a:lnTo>
                  <a:pt x="638827" y="311468"/>
                </a:lnTo>
                <a:lnTo>
                  <a:pt x="638827" y="7943"/>
                </a:lnTo>
                <a:lnTo>
                  <a:pt x="63088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4345954" y="1915841"/>
            <a:ext cx="639445" cy="319405"/>
          </a:xfrm>
          <a:custGeom>
            <a:avLst/>
            <a:gdLst/>
            <a:ahLst/>
            <a:cxnLst/>
            <a:rect l="l" t="t" r="r" b="b"/>
            <a:pathLst>
              <a:path w="639445" h="319405">
                <a:moveTo>
                  <a:pt x="17745" y="0"/>
                </a:moveTo>
                <a:lnTo>
                  <a:pt x="621082" y="0"/>
                </a:lnTo>
                <a:lnTo>
                  <a:pt x="630882" y="0"/>
                </a:lnTo>
                <a:lnTo>
                  <a:pt x="638827" y="7945"/>
                </a:lnTo>
                <a:lnTo>
                  <a:pt x="638827" y="17746"/>
                </a:lnTo>
                <a:lnTo>
                  <a:pt x="638827" y="301669"/>
                </a:lnTo>
                <a:lnTo>
                  <a:pt x="638827" y="311468"/>
                </a:lnTo>
                <a:lnTo>
                  <a:pt x="630882" y="319414"/>
                </a:lnTo>
                <a:lnTo>
                  <a:pt x="621082" y="319414"/>
                </a:lnTo>
                <a:lnTo>
                  <a:pt x="17745" y="319414"/>
                </a:lnTo>
                <a:lnTo>
                  <a:pt x="7944" y="319414"/>
                </a:lnTo>
                <a:lnTo>
                  <a:pt x="0" y="311468"/>
                </a:lnTo>
                <a:lnTo>
                  <a:pt x="0" y="301669"/>
                </a:lnTo>
                <a:lnTo>
                  <a:pt x="0" y="17746"/>
                </a:lnTo>
                <a:lnTo>
                  <a:pt x="0" y="7945"/>
                </a:lnTo>
                <a:lnTo>
                  <a:pt x="7944" y="0"/>
                </a:lnTo>
                <a:lnTo>
                  <a:pt x="17745" y="0"/>
                </a:lnTo>
                <a:close/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 txBox="1"/>
          <p:nvPr/>
        </p:nvSpPr>
        <p:spPr>
          <a:xfrm>
            <a:off x="4429232" y="1949809"/>
            <a:ext cx="463550" cy="256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91440">
              <a:lnSpc>
                <a:spcPct val="101899"/>
              </a:lnSpc>
            </a:pPr>
            <a:r>
              <a:rPr sz="800" spc="-80" dirty="0">
                <a:latin typeface="Arial"/>
                <a:cs typeface="Arial"/>
              </a:rPr>
              <a:t>T</a:t>
            </a:r>
            <a:r>
              <a:rPr sz="800" spc="10" dirty="0">
                <a:latin typeface="Arial"/>
                <a:cs typeface="Arial"/>
              </a:rPr>
              <a:t>able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10" dirty="0">
                <a:latin typeface="Arial"/>
                <a:cs typeface="Arial"/>
              </a:rPr>
              <a:t>Selection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198" name="object 198"/>
          <p:cNvSpPr/>
          <p:nvPr/>
        </p:nvSpPr>
        <p:spPr>
          <a:xfrm>
            <a:off x="5170051" y="1915841"/>
            <a:ext cx="639445" cy="319405"/>
          </a:xfrm>
          <a:custGeom>
            <a:avLst/>
            <a:gdLst/>
            <a:ahLst/>
            <a:cxnLst/>
            <a:rect l="l" t="t" r="r" b="b"/>
            <a:pathLst>
              <a:path w="639445" h="319405">
                <a:moveTo>
                  <a:pt x="630881" y="0"/>
                </a:moveTo>
                <a:lnTo>
                  <a:pt x="7943" y="0"/>
                </a:lnTo>
                <a:lnTo>
                  <a:pt x="0" y="7943"/>
                </a:lnTo>
                <a:lnTo>
                  <a:pt x="0" y="311468"/>
                </a:lnTo>
                <a:lnTo>
                  <a:pt x="7943" y="319413"/>
                </a:lnTo>
                <a:lnTo>
                  <a:pt x="630881" y="319413"/>
                </a:lnTo>
                <a:lnTo>
                  <a:pt x="638826" y="311468"/>
                </a:lnTo>
                <a:lnTo>
                  <a:pt x="638826" y="7943"/>
                </a:lnTo>
                <a:lnTo>
                  <a:pt x="63088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5170051" y="1915841"/>
            <a:ext cx="639445" cy="319405"/>
          </a:xfrm>
          <a:custGeom>
            <a:avLst/>
            <a:gdLst/>
            <a:ahLst/>
            <a:cxnLst/>
            <a:rect l="l" t="t" r="r" b="b"/>
            <a:pathLst>
              <a:path w="639445" h="319405">
                <a:moveTo>
                  <a:pt x="17745" y="0"/>
                </a:moveTo>
                <a:lnTo>
                  <a:pt x="621082" y="0"/>
                </a:lnTo>
                <a:lnTo>
                  <a:pt x="630881" y="0"/>
                </a:lnTo>
                <a:lnTo>
                  <a:pt x="638827" y="7945"/>
                </a:lnTo>
                <a:lnTo>
                  <a:pt x="638827" y="17746"/>
                </a:lnTo>
                <a:lnTo>
                  <a:pt x="638827" y="301669"/>
                </a:lnTo>
                <a:lnTo>
                  <a:pt x="638827" y="311468"/>
                </a:lnTo>
                <a:lnTo>
                  <a:pt x="630881" y="319414"/>
                </a:lnTo>
                <a:lnTo>
                  <a:pt x="621082" y="319414"/>
                </a:lnTo>
                <a:lnTo>
                  <a:pt x="17745" y="319414"/>
                </a:lnTo>
                <a:lnTo>
                  <a:pt x="7944" y="319414"/>
                </a:lnTo>
                <a:lnTo>
                  <a:pt x="0" y="311468"/>
                </a:lnTo>
                <a:lnTo>
                  <a:pt x="0" y="301669"/>
                </a:lnTo>
                <a:lnTo>
                  <a:pt x="0" y="17746"/>
                </a:lnTo>
                <a:lnTo>
                  <a:pt x="0" y="7945"/>
                </a:lnTo>
                <a:lnTo>
                  <a:pt x="7944" y="0"/>
                </a:lnTo>
                <a:lnTo>
                  <a:pt x="17745" y="0"/>
                </a:lnTo>
                <a:close/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 txBox="1"/>
          <p:nvPr/>
        </p:nvSpPr>
        <p:spPr>
          <a:xfrm>
            <a:off x="5253329" y="1949809"/>
            <a:ext cx="463550" cy="256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06045">
              <a:lnSpc>
                <a:spcPct val="101899"/>
              </a:lnSpc>
            </a:pPr>
            <a:r>
              <a:rPr sz="800" spc="10" dirty="0">
                <a:latin typeface="Arial"/>
                <a:cs typeface="Arial"/>
              </a:rPr>
              <a:t>Flow Selection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201" name="object 201"/>
          <p:cNvSpPr/>
          <p:nvPr/>
        </p:nvSpPr>
        <p:spPr>
          <a:xfrm>
            <a:off x="5994148" y="1915841"/>
            <a:ext cx="639445" cy="319405"/>
          </a:xfrm>
          <a:custGeom>
            <a:avLst/>
            <a:gdLst/>
            <a:ahLst/>
            <a:cxnLst/>
            <a:rect l="l" t="t" r="r" b="b"/>
            <a:pathLst>
              <a:path w="639445" h="319405">
                <a:moveTo>
                  <a:pt x="630881" y="0"/>
                </a:moveTo>
                <a:lnTo>
                  <a:pt x="7943" y="0"/>
                </a:lnTo>
                <a:lnTo>
                  <a:pt x="0" y="7943"/>
                </a:lnTo>
                <a:lnTo>
                  <a:pt x="0" y="311468"/>
                </a:lnTo>
                <a:lnTo>
                  <a:pt x="7943" y="319413"/>
                </a:lnTo>
                <a:lnTo>
                  <a:pt x="630881" y="319413"/>
                </a:lnTo>
                <a:lnTo>
                  <a:pt x="638827" y="311468"/>
                </a:lnTo>
                <a:lnTo>
                  <a:pt x="638827" y="7943"/>
                </a:lnTo>
                <a:lnTo>
                  <a:pt x="63088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5994148" y="1915841"/>
            <a:ext cx="639445" cy="319405"/>
          </a:xfrm>
          <a:custGeom>
            <a:avLst/>
            <a:gdLst/>
            <a:ahLst/>
            <a:cxnLst/>
            <a:rect l="l" t="t" r="r" b="b"/>
            <a:pathLst>
              <a:path w="639445" h="319405">
                <a:moveTo>
                  <a:pt x="17745" y="0"/>
                </a:moveTo>
                <a:lnTo>
                  <a:pt x="621082" y="0"/>
                </a:lnTo>
                <a:lnTo>
                  <a:pt x="630881" y="0"/>
                </a:lnTo>
                <a:lnTo>
                  <a:pt x="638827" y="7945"/>
                </a:lnTo>
                <a:lnTo>
                  <a:pt x="638827" y="17746"/>
                </a:lnTo>
                <a:lnTo>
                  <a:pt x="638827" y="301669"/>
                </a:lnTo>
                <a:lnTo>
                  <a:pt x="638827" y="311468"/>
                </a:lnTo>
                <a:lnTo>
                  <a:pt x="630881" y="319414"/>
                </a:lnTo>
                <a:lnTo>
                  <a:pt x="621082" y="319414"/>
                </a:lnTo>
                <a:lnTo>
                  <a:pt x="17745" y="319414"/>
                </a:lnTo>
                <a:lnTo>
                  <a:pt x="7944" y="319414"/>
                </a:lnTo>
                <a:lnTo>
                  <a:pt x="0" y="311468"/>
                </a:lnTo>
                <a:lnTo>
                  <a:pt x="0" y="301669"/>
                </a:lnTo>
                <a:lnTo>
                  <a:pt x="0" y="17746"/>
                </a:lnTo>
                <a:lnTo>
                  <a:pt x="0" y="7945"/>
                </a:lnTo>
                <a:lnTo>
                  <a:pt x="7944" y="0"/>
                </a:lnTo>
                <a:lnTo>
                  <a:pt x="17745" y="0"/>
                </a:lnTo>
                <a:close/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 txBox="1"/>
          <p:nvPr/>
        </p:nvSpPr>
        <p:spPr>
          <a:xfrm>
            <a:off x="6035992" y="1949809"/>
            <a:ext cx="546735" cy="256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12395">
              <a:lnSpc>
                <a:spcPct val="101899"/>
              </a:lnSpc>
            </a:pPr>
            <a:r>
              <a:rPr sz="800" spc="10" dirty="0">
                <a:latin typeface="Arial"/>
                <a:cs typeface="Arial"/>
              </a:rPr>
              <a:t>Action Application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204" name="object 204"/>
          <p:cNvSpPr/>
          <p:nvPr/>
        </p:nvSpPr>
        <p:spPr>
          <a:xfrm>
            <a:off x="4984781" y="2075549"/>
            <a:ext cx="124460" cy="0"/>
          </a:xfrm>
          <a:custGeom>
            <a:avLst/>
            <a:gdLst/>
            <a:ahLst/>
            <a:cxnLst/>
            <a:rect l="l" t="t" r="r" b="b"/>
            <a:pathLst>
              <a:path w="124460">
                <a:moveTo>
                  <a:pt x="0" y="0"/>
                </a:moveTo>
                <a:lnTo>
                  <a:pt x="124048" y="0"/>
                </a:lnTo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5082212" y="2048930"/>
            <a:ext cx="71120" cy="53340"/>
          </a:xfrm>
          <a:custGeom>
            <a:avLst/>
            <a:gdLst/>
            <a:ahLst/>
            <a:cxnLst/>
            <a:rect l="l" t="t" r="r" b="b"/>
            <a:pathLst>
              <a:path w="71120" h="53339">
                <a:moveTo>
                  <a:pt x="0" y="0"/>
                </a:moveTo>
                <a:lnTo>
                  <a:pt x="26617" y="26617"/>
                </a:lnTo>
                <a:lnTo>
                  <a:pt x="0" y="53235"/>
                </a:lnTo>
                <a:lnTo>
                  <a:pt x="70981" y="2661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5082212" y="2048931"/>
            <a:ext cx="71120" cy="53340"/>
          </a:xfrm>
          <a:custGeom>
            <a:avLst/>
            <a:gdLst/>
            <a:ahLst/>
            <a:cxnLst/>
            <a:rect l="l" t="t" r="r" b="b"/>
            <a:pathLst>
              <a:path w="71120" h="53339">
                <a:moveTo>
                  <a:pt x="70980" y="26617"/>
                </a:moveTo>
                <a:lnTo>
                  <a:pt x="0" y="0"/>
                </a:lnTo>
                <a:lnTo>
                  <a:pt x="26617" y="26617"/>
                </a:lnTo>
                <a:lnTo>
                  <a:pt x="0" y="53235"/>
                </a:lnTo>
                <a:lnTo>
                  <a:pt x="70980" y="26617"/>
                </a:lnTo>
                <a:close/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5808878" y="2075549"/>
            <a:ext cx="124460" cy="0"/>
          </a:xfrm>
          <a:custGeom>
            <a:avLst/>
            <a:gdLst/>
            <a:ahLst/>
            <a:cxnLst/>
            <a:rect l="l" t="t" r="r" b="b"/>
            <a:pathLst>
              <a:path w="124460">
                <a:moveTo>
                  <a:pt x="0" y="0"/>
                </a:moveTo>
                <a:lnTo>
                  <a:pt x="124048" y="0"/>
                </a:lnTo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5906310" y="2048930"/>
            <a:ext cx="71120" cy="53340"/>
          </a:xfrm>
          <a:custGeom>
            <a:avLst/>
            <a:gdLst/>
            <a:ahLst/>
            <a:cxnLst/>
            <a:rect l="l" t="t" r="r" b="b"/>
            <a:pathLst>
              <a:path w="71120" h="53339">
                <a:moveTo>
                  <a:pt x="0" y="0"/>
                </a:moveTo>
                <a:lnTo>
                  <a:pt x="26617" y="26617"/>
                </a:lnTo>
                <a:lnTo>
                  <a:pt x="0" y="53235"/>
                </a:lnTo>
                <a:lnTo>
                  <a:pt x="70980" y="2661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5906309" y="2048931"/>
            <a:ext cx="71120" cy="53340"/>
          </a:xfrm>
          <a:custGeom>
            <a:avLst/>
            <a:gdLst/>
            <a:ahLst/>
            <a:cxnLst/>
            <a:rect l="l" t="t" r="r" b="b"/>
            <a:pathLst>
              <a:path w="71120" h="53339">
                <a:moveTo>
                  <a:pt x="70980" y="26617"/>
                </a:moveTo>
                <a:lnTo>
                  <a:pt x="0" y="0"/>
                </a:lnTo>
                <a:lnTo>
                  <a:pt x="26617" y="26617"/>
                </a:lnTo>
                <a:lnTo>
                  <a:pt x="0" y="53235"/>
                </a:lnTo>
                <a:lnTo>
                  <a:pt x="70980" y="26617"/>
                </a:lnTo>
                <a:close/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4665368" y="2235256"/>
            <a:ext cx="1541780" cy="193040"/>
          </a:xfrm>
          <a:custGeom>
            <a:avLst/>
            <a:gdLst/>
            <a:ahLst/>
            <a:cxnLst/>
            <a:rect l="l" t="t" r="r" b="b"/>
            <a:pathLst>
              <a:path w="1541779" h="193039">
                <a:moveTo>
                  <a:pt x="1541721" y="0"/>
                </a:moveTo>
                <a:lnTo>
                  <a:pt x="1541721" y="78966"/>
                </a:lnTo>
                <a:lnTo>
                  <a:pt x="1537414" y="192633"/>
                </a:lnTo>
                <a:lnTo>
                  <a:pt x="0" y="192633"/>
                </a:lnTo>
                <a:lnTo>
                  <a:pt x="0" y="78966"/>
                </a:lnTo>
                <a:lnTo>
                  <a:pt x="0" y="61220"/>
                </a:lnTo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4638749" y="2252113"/>
            <a:ext cx="53340" cy="71120"/>
          </a:xfrm>
          <a:custGeom>
            <a:avLst/>
            <a:gdLst/>
            <a:ahLst/>
            <a:cxnLst/>
            <a:rect l="l" t="t" r="r" b="b"/>
            <a:pathLst>
              <a:path w="53339" h="71119">
                <a:moveTo>
                  <a:pt x="26617" y="0"/>
                </a:moveTo>
                <a:lnTo>
                  <a:pt x="0" y="70980"/>
                </a:lnTo>
                <a:lnTo>
                  <a:pt x="26617" y="44362"/>
                </a:lnTo>
                <a:lnTo>
                  <a:pt x="43254" y="44362"/>
                </a:lnTo>
                <a:lnTo>
                  <a:pt x="26617" y="0"/>
                </a:lnTo>
                <a:close/>
              </a:path>
              <a:path w="53339" h="71119">
                <a:moveTo>
                  <a:pt x="43254" y="44362"/>
                </a:moveTo>
                <a:lnTo>
                  <a:pt x="26617" y="44362"/>
                </a:lnTo>
                <a:lnTo>
                  <a:pt x="53235" y="70980"/>
                </a:lnTo>
                <a:lnTo>
                  <a:pt x="43254" y="443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4638750" y="2252114"/>
            <a:ext cx="53340" cy="71120"/>
          </a:xfrm>
          <a:custGeom>
            <a:avLst/>
            <a:gdLst/>
            <a:ahLst/>
            <a:cxnLst/>
            <a:rect l="l" t="t" r="r" b="b"/>
            <a:pathLst>
              <a:path w="53339" h="71119">
                <a:moveTo>
                  <a:pt x="26617" y="0"/>
                </a:moveTo>
                <a:lnTo>
                  <a:pt x="0" y="70980"/>
                </a:lnTo>
                <a:lnTo>
                  <a:pt x="26617" y="44363"/>
                </a:lnTo>
                <a:lnTo>
                  <a:pt x="53235" y="70980"/>
                </a:lnTo>
                <a:lnTo>
                  <a:pt x="26617" y="0"/>
                </a:lnTo>
                <a:close/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5178395" y="2316982"/>
            <a:ext cx="408305" cy="213360"/>
          </a:xfrm>
          <a:custGeom>
            <a:avLst/>
            <a:gdLst/>
            <a:ahLst/>
            <a:cxnLst/>
            <a:rect l="l" t="t" r="r" b="b"/>
            <a:pathLst>
              <a:path w="408304" h="213360">
                <a:moveTo>
                  <a:pt x="0" y="0"/>
                </a:moveTo>
                <a:lnTo>
                  <a:pt x="408139" y="0"/>
                </a:lnTo>
                <a:lnTo>
                  <a:pt x="408139" y="212942"/>
                </a:lnTo>
                <a:lnTo>
                  <a:pt x="0" y="21294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 txBox="1"/>
          <p:nvPr/>
        </p:nvSpPr>
        <p:spPr>
          <a:xfrm>
            <a:off x="5212918" y="2364260"/>
            <a:ext cx="339725" cy="132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15" dirty="0">
                <a:latin typeface="Arial"/>
                <a:cs typeface="Arial"/>
              </a:rPr>
              <a:t>packet</a:t>
            </a:r>
            <a:endParaRPr sz="800">
              <a:latin typeface="Arial"/>
              <a:cs typeface="Arial"/>
            </a:endParaRPr>
          </a:p>
        </p:txBody>
      </p:sp>
      <p:sp>
        <p:nvSpPr>
          <p:cNvPr id="215" name="object 215"/>
          <p:cNvSpPr/>
          <p:nvPr/>
        </p:nvSpPr>
        <p:spPr>
          <a:xfrm>
            <a:off x="3989438" y="2075549"/>
            <a:ext cx="295910" cy="0"/>
          </a:xfrm>
          <a:custGeom>
            <a:avLst/>
            <a:gdLst/>
            <a:ahLst/>
            <a:cxnLst/>
            <a:rect l="l" t="t" r="r" b="b"/>
            <a:pathLst>
              <a:path w="295910">
                <a:moveTo>
                  <a:pt x="0" y="0"/>
                </a:moveTo>
                <a:lnTo>
                  <a:pt x="295295" y="0"/>
                </a:lnTo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4258115" y="2048930"/>
            <a:ext cx="71120" cy="53340"/>
          </a:xfrm>
          <a:custGeom>
            <a:avLst/>
            <a:gdLst/>
            <a:ahLst/>
            <a:cxnLst/>
            <a:rect l="l" t="t" r="r" b="b"/>
            <a:pathLst>
              <a:path w="71120" h="53339">
                <a:moveTo>
                  <a:pt x="0" y="0"/>
                </a:moveTo>
                <a:lnTo>
                  <a:pt x="26617" y="26617"/>
                </a:lnTo>
                <a:lnTo>
                  <a:pt x="0" y="53235"/>
                </a:lnTo>
                <a:lnTo>
                  <a:pt x="70980" y="2661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4258115" y="2048931"/>
            <a:ext cx="71120" cy="53340"/>
          </a:xfrm>
          <a:custGeom>
            <a:avLst/>
            <a:gdLst/>
            <a:ahLst/>
            <a:cxnLst/>
            <a:rect l="l" t="t" r="r" b="b"/>
            <a:pathLst>
              <a:path w="71120" h="53339">
                <a:moveTo>
                  <a:pt x="70980" y="26617"/>
                </a:moveTo>
                <a:lnTo>
                  <a:pt x="0" y="0"/>
                </a:lnTo>
                <a:lnTo>
                  <a:pt x="26617" y="26617"/>
                </a:lnTo>
                <a:lnTo>
                  <a:pt x="0" y="53235"/>
                </a:lnTo>
                <a:lnTo>
                  <a:pt x="70980" y="26617"/>
                </a:lnTo>
                <a:close/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3989438" y="1735826"/>
            <a:ext cx="2218055" cy="260350"/>
          </a:xfrm>
          <a:custGeom>
            <a:avLst/>
            <a:gdLst/>
            <a:ahLst/>
            <a:cxnLst/>
            <a:rect l="l" t="t" r="r" b="b"/>
            <a:pathLst>
              <a:path w="2218054" h="260350">
                <a:moveTo>
                  <a:pt x="0" y="259868"/>
                </a:moveTo>
                <a:lnTo>
                  <a:pt x="78966" y="259868"/>
                </a:lnTo>
                <a:lnTo>
                  <a:pt x="205046" y="259868"/>
                </a:lnTo>
                <a:lnTo>
                  <a:pt x="205046" y="0"/>
                </a:lnTo>
                <a:lnTo>
                  <a:pt x="2217652" y="0"/>
                </a:lnTo>
                <a:lnTo>
                  <a:pt x="2217652" y="101048"/>
                </a:lnTo>
                <a:lnTo>
                  <a:pt x="2217652" y="118794"/>
                </a:lnTo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6180472" y="1828003"/>
            <a:ext cx="53340" cy="71120"/>
          </a:xfrm>
          <a:custGeom>
            <a:avLst/>
            <a:gdLst/>
            <a:ahLst/>
            <a:cxnLst/>
            <a:rect l="l" t="t" r="r" b="b"/>
            <a:pathLst>
              <a:path w="53339" h="71119">
                <a:moveTo>
                  <a:pt x="0" y="0"/>
                </a:moveTo>
                <a:lnTo>
                  <a:pt x="26617" y="70980"/>
                </a:lnTo>
                <a:lnTo>
                  <a:pt x="43254" y="26616"/>
                </a:lnTo>
                <a:lnTo>
                  <a:pt x="26617" y="26616"/>
                </a:lnTo>
                <a:lnTo>
                  <a:pt x="0" y="0"/>
                </a:lnTo>
                <a:close/>
              </a:path>
              <a:path w="53339" h="71119">
                <a:moveTo>
                  <a:pt x="53235" y="0"/>
                </a:moveTo>
                <a:lnTo>
                  <a:pt x="26617" y="26616"/>
                </a:lnTo>
                <a:lnTo>
                  <a:pt x="43254" y="26616"/>
                </a:lnTo>
                <a:lnTo>
                  <a:pt x="5323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6180473" y="1828003"/>
            <a:ext cx="53340" cy="71120"/>
          </a:xfrm>
          <a:custGeom>
            <a:avLst/>
            <a:gdLst/>
            <a:ahLst/>
            <a:cxnLst/>
            <a:rect l="l" t="t" r="r" b="b"/>
            <a:pathLst>
              <a:path w="53339" h="71119">
                <a:moveTo>
                  <a:pt x="26617" y="70979"/>
                </a:moveTo>
                <a:lnTo>
                  <a:pt x="53235" y="0"/>
                </a:lnTo>
                <a:lnTo>
                  <a:pt x="26617" y="26617"/>
                </a:lnTo>
                <a:lnTo>
                  <a:pt x="0" y="0"/>
                </a:lnTo>
                <a:lnTo>
                  <a:pt x="26617" y="70979"/>
                </a:lnTo>
                <a:close/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5055991" y="1624920"/>
            <a:ext cx="408305" cy="213360"/>
          </a:xfrm>
          <a:custGeom>
            <a:avLst/>
            <a:gdLst/>
            <a:ahLst/>
            <a:cxnLst/>
            <a:rect l="l" t="t" r="r" b="b"/>
            <a:pathLst>
              <a:path w="408304" h="213360">
                <a:moveTo>
                  <a:pt x="0" y="0"/>
                </a:moveTo>
                <a:lnTo>
                  <a:pt x="408139" y="0"/>
                </a:lnTo>
                <a:lnTo>
                  <a:pt x="408139" y="212942"/>
                </a:lnTo>
                <a:lnTo>
                  <a:pt x="0" y="21294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 txBox="1"/>
          <p:nvPr/>
        </p:nvSpPr>
        <p:spPr>
          <a:xfrm>
            <a:off x="5090514" y="1672196"/>
            <a:ext cx="339725" cy="132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15" dirty="0">
                <a:latin typeface="Arial"/>
                <a:cs typeface="Arial"/>
              </a:rPr>
              <a:t>packet</a:t>
            </a:r>
            <a:endParaRPr sz="800">
              <a:latin typeface="Arial"/>
              <a:cs typeface="Arial"/>
            </a:endParaRPr>
          </a:p>
        </p:txBody>
      </p:sp>
      <p:sp>
        <p:nvSpPr>
          <p:cNvPr id="223" name="object 223"/>
          <p:cNvSpPr/>
          <p:nvPr/>
        </p:nvSpPr>
        <p:spPr>
          <a:xfrm>
            <a:off x="3677763" y="1517658"/>
            <a:ext cx="2742565" cy="398780"/>
          </a:xfrm>
          <a:custGeom>
            <a:avLst/>
            <a:gdLst/>
            <a:ahLst/>
            <a:cxnLst/>
            <a:rect l="l" t="t" r="r" b="b"/>
            <a:pathLst>
              <a:path w="2742565" h="398780">
                <a:moveTo>
                  <a:pt x="2742269" y="398182"/>
                </a:moveTo>
                <a:lnTo>
                  <a:pt x="2742269" y="292599"/>
                </a:lnTo>
                <a:lnTo>
                  <a:pt x="2742269" y="0"/>
                </a:lnTo>
                <a:lnTo>
                  <a:pt x="307046" y="0"/>
                </a:lnTo>
                <a:lnTo>
                  <a:pt x="0" y="0"/>
                </a:lnTo>
                <a:lnTo>
                  <a:pt x="0" y="303243"/>
                </a:lnTo>
              </a:path>
            </a:pathLst>
          </a:custGeom>
          <a:ln w="8872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3677763" y="1820902"/>
            <a:ext cx="0" cy="71120"/>
          </a:xfrm>
          <a:custGeom>
            <a:avLst/>
            <a:gdLst/>
            <a:ahLst/>
            <a:cxnLst/>
            <a:rect l="l" t="t" r="r" b="b"/>
            <a:pathLst>
              <a:path h="71119">
                <a:moveTo>
                  <a:pt x="0" y="70980"/>
                </a:moveTo>
                <a:lnTo>
                  <a:pt x="0" y="0"/>
                </a:lnTo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3651145" y="1820902"/>
            <a:ext cx="53340" cy="71120"/>
          </a:xfrm>
          <a:custGeom>
            <a:avLst/>
            <a:gdLst/>
            <a:ahLst/>
            <a:cxnLst/>
            <a:rect l="l" t="t" r="r" b="b"/>
            <a:pathLst>
              <a:path w="53339" h="71119">
                <a:moveTo>
                  <a:pt x="53235" y="0"/>
                </a:moveTo>
                <a:lnTo>
                  <a:pt x="26617" y="70980"/>
                </a:lnTo>
                <a:lnTo>
                  <a:pt x="0" y="0"/>
                </a:lnTo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4753090" y="1406751"/>
            <a:ext cx="417195" cy="213360"/>
          </a:xfrm>
          <a:custGeom>
            <a:avLst/>
            <a:gdLst/>
            <a:ahLst/>
            <a:cxnLst/>
            <a:rect l="l" t="t" r="r" b="b"/>
            <a:pathLst>
              <a:path w="417195" h="213359">
                <a:moveTo>
                  <a:pt x="0" y="0"/>
                </a:moveTo>
                <a:lnTo>
                  <a:pt x="417012" y="0"/>
                </a:lnTo>
                <a:lnTo>
                  <a:pt x="417012" y="212942"/>
                </a:lnTo>
                <a:lnTo>
                  <a:pt x="0" y="21294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 txBox="1"/>
          <p:nvPr/>
        </p:nvSpPr>
        <p:spPr>
          <a:xfrm>
            <a:off x="4786070" y="1454027"/>
            <a:ext cx="351155" cy="132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15" dirty="0">
                <a:latin typeface="Arial"/>
                <a:cs typeface="Arial"/>
              </a:rPr>
              <a:t>update</a:t>
            </a:r>
            <a:endParaRPr sz="800">
              <a:latin typeface="Arial"/>
              <a:cs typeface="Arial"/>
            </a:endParaRPr>
          </a:p>
        </p:txBody>
      </p:sp>
      <p:sp>
        <p:nvSpPr>
          <p:cNvPr id="229" name="object 229"/>
          <p:cNvSpPr txBox="1"/>
          <p:nvPr/>
        </p:nvSpPr>
        <p:spPr>
          <a:xfrm>
            <a:off x="695076" y="6037853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1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230" name="object 230"/>
          <p:cNvSpPr txBox="1"/>
          <p:nvPr/>
        </p:nvSpPr>
        <p:spPr>
          <a:xfrm>
            <a:off x="1045666" y="6037853"/>
            <a:ext cx="15494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10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231" name="object 231"/>
          <p:cNvSpPr txBox="1"/>
          <p:nvPr/>
        </p:nvSpPr>
        <p:spPr>
          <a:xfrm>
            <a:off x="2243484" y="6037853"/>
            <a:ext cx="1202055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017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40</a:t>
            </a:r>
            <a:endParaRPr sz="80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800" dirty="0">
                <a:latin typeface="Lucida Sans"/>
                <a:cs typeface="Lucida Sans"/>
              </a:rPr>
              <a:t>In</a:t>
            </a:r>
            <a:r>
              <a:rPr sz="800" spc="15" dirty="0">
                <a:latin typeface="Lucida Sans"/>
                <a:cs typeface="Lucida Sans"/>
              </a:rPr>
              <a:t>terfa</a:t>
            </a:r>
            <a:r>
              <a:rPr sz="800" spc="20" dirty="0">
                <a:latin typeface="Lucida Sans"/>
                <a:cs typeface="Lucida Sans"/>
              </a:rPr>
              <a:t>c</a:t>
            </a:r>
            <a:r>
              <a:rPr sz="800" spc="40" dirty="0">
                <a:latin typeface="Lucida Sans"/>
                <a:cs typeface="Lucida Sans"/>
              </a:rPr>
              <a:t>e</a:t>
            </a:r>
            <a:r>
              <a:rPr sz="800" dirty="0">
                <a:latin typeface="Lucida Sans"/>
                <a:cs typeface="Lucida Sans"/>
              </a:rPr>
              <a:t> </a:t>
            </a:r>
            <a:r>
              <a:rPr sz="800" spc="65" dirty="0">
                <a:latin typeface="Lucida Sans"/>
                <a:cs typeface="Lucida Sans"/>
              </a:rPr>
              <a:t>S</a:t>
            </a:r>
            <a:r>
              <a:rPr sz="800" spc="-5" dirty="0">
                <a:latin typeface="Lucida Sans"/>
                <a:cs typeface="Lucida Sans"/>
              </a:rPr>
              <a:t>p</a:t>
            </a:r>
            <a:r>
              <a:rPr sz="800" spc="25" dirty="0">
                <a:latin typeface="Lucida Sans"/>
                <a:cs typeface="Lucida Sans"/>
              </a:rPr>
              <a:t>ee</a:t>
            </a:r>
            <a:r>
              <a:rPr sz="800" spc="35" dirty="0">
                <a:latin typeface="Lucida Sans"/>
                <a:cs typeface="Lucida Sans"/>
              </a:rPr>
              <a:t>d</a:t>
            </a:r>
            <a:r>
              <a:rPr sz="800" dirty="0">
                <a:latin typeface="Lucida Sans"/>
                <a:cs typeface="Lucida Sans"/>
              </a:rPr>
              <a:t> </a:t>
            </a:r>
            <a:r>
              <a:rPr sz="800" spc="40" dirty="0">
                <a:latin typeface="Lucida Sans"/>
                <a:cs typeface="Lucida Sans"/>
              </a:rPr>
              <a:t>(G</a:t>
            </a:r>
            <a:r>
              <a:rPr sz="800" spc="-5" dirty="0">
                <a:latin typeface="Lucida Sans"/>
                <a:cs typeface="Lucida Sans"/>
              </a:rPr>
              <a:t>bp</a:t>
            </a:r>
            <a:r>
              <a:rPr sz="800" dirty="0">
                <a:latin typeface="Lucida Sans"/>
                <a:cs typeface="Lucida Sans"/>
              </a:rPr>
              <a:t>s</a:t>
            </a:r>
            <a:r>
              <a:rPr sz="800" spc="50" dirty="0">
                <a:latin typeface="Lucida Sans"/>
                <a:cs typeface="Lucida Sans"/>
              </a:rPr>
              <a:t>)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232" name="object 232"/>
          <p:cNvSpPr txBox="1"/>
          <p:nvPr/>
        </p:nvSpPr>
        <p:spPr>
          <a:xfrm>
            <a:off x="4840485" y="6037853"/>
            <a:ext cx="21971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100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233" name="object 23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13</a:t>
            </a:fld>
            <a:endParaRPr dirty="0"/>
          </a:p>
        </p:txBody>
      </p:sp>
      <p:sp>
        <p:nvSpPr>
          <p:cNvPr id="228" name="object 228"/>
          <p:cNvSpPr txBox="1"/>
          <p:nvPr/>
        </p:nvSpPr>
        <p:spPr>
          <a:xfrm>
            <a:off x="5260338" y="3357800"/>
            <a:ext cx="3362325" cy="939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93065" algn="l"/>
              </a:tabLst>
            </a:pPr>
            <a:r>
              <a:rPr sz="1400" dirty="0">
                <a:latin typeface="MS PGothic"/>
                <a:cs typeface="MS PGothic"/>
              </a:rPr>
              <a:t>❇	</a:t>
            </a:r>
            <a:r>
              <a:rPr sz="2000" spc="-10" dirty="0">
                <a:latin typeface="Arial"/>
                <a:cs typeface="Arial"/>
              </a:rPr>
              <a:t>Stressed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&gt;1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Gbps</a:t>
            </a:r>
            <a:endParaRPr sz="2000">
              <a:latin typeface="Arial"/>
              <a:cs typeface="Arial"/>
            </a:endParaRPr>
          </a:p>
          <a:p>
            <a:pPr marL="355600" marR="5080" indent="-342900">
              <a:lnSpc>
                <a:spcPts val="2320"/>
              </a:lnSpc>
              <a:spcBef>
                <a:spcPts val="620"/>
              </a:spcBef>
              <a:buSzPct val="70000"/>
              <a:buFont typeface="Arial Unicode MS"/>
              <a:buChar char="□"/>
              <a:tabLst>
                <a:tab pos="355600" algn="l"/>
              </a:tabLst>
            </a:pPr>
            <a:r>
              <a:rPr sz="2000" spc="-15" dirty="0">
                <a:latin typeface="Arial"/>
                <a:cs typeface="Arial"/>
              </a:rPr>
              <a:t>Throughpu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propo</a:t>
            </a:r>
            <a:r>
              <a:rPr sz="2000" spc="-10" dirty="0">
                <a:latin typeface="Arial"/>
                <a:cs typeface="Arial"/>
              </a:rPr>
              <a:t>rt</a:t>
            </a:r>
            <a:r>
              <a:rPr sz="2000" dirty="0">
                <a:latin typeface="Arial"/>
                <a:cs typeface="Arial"/>
              </a:rPr>
              <a:t>ional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o unau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horized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ra</a:t>
            </a:r>
            <a:r>
              <a:rPr sz="2000" spc="-50" dirty="0">
                <a:latin typeface="Arial"/>
                <a:cs typeface="Arial"/>
              </a:rPr>
              <a:t>f</a:t>
            </a:r>
            <a:r>
              <a:rPr sz="2000" spc="-10" dirty="0">
                <a:latin typeface="Arial"/>
                <a:cs typeface="Arial"/>
              </a:rPr>
              <a:t>f</a:t>
            </a:r>
            <a:r>
              <a:rPr sz="2000" dirty="0">
                <a:latin typeface="Arial"/>
                <a:cs typeface="Arial"/>
              </a:rPr>
              <a:t>ic</a:t>
            </a:r>
            <a:endParaRPr sz="2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882838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37615">
              <a:lnSpc>
                <a:spcPct val="100000"/>
              </a:lnSpc>
            </a:pPr>
            <a:r>
              <a:rPr dirty="0"/>
              <a:t>Res</a:t>
            </a:r>
            <a:r>
              <a:rPr spc="-20" dirty="0"/>
              <a:t>ul</a:t>
            </a:r>
            <a:r>
              <a:rPr dirty="0"/>
              <a:t>ts:</a:t>
            </a:r>
            <a:r>
              <a:rPr spc="-5" dirty="0"/>
              <a:t> </a:t>
            </a:r>
            <a:r>
              <a:rPr spc="-25" dirty="0"/>
              <a:t>Th</a:t>
            </a:r>
            <a:r>
              <a:rPr dirty="0"/>
              <a:t>r</a:t>
            </a:r>
            <a:r>
              <a:rPr spc="-25" dirty="0"/>
              <a:t>oughpu</a:t>
            </a:r>
            <a:r>
              <a:rPr dirty="0"/>
              <a:t>t</a:t>
            </a:r>
          </a:p>
        </p:txBody>
      </p:sp>
      <p:sp>
        <p:nvSpPr>
          <p:cNvPr id="3" name="object 3"/>
          <p:cNvSpPr/>
          <p:nvPr/>
        </p:nvSpPr>
        <p:spPr>
          <a:xfrm>
            <a:off x="152400" y="2971799"/>
            <a:ext cx="5029200" cy="3378200"/>
          </a:xfrm>
          <a:custGeom>
            <a:avLst/>
            <a:gdLst/>
            <a:ahLst/>
            <a:cxnLst/>
            <a:rect l="l" t="t" r="r" b="b"/>
            <a:pathLst>
              <a:path w="5029200" h="3378200">
                <a:moveTo>
                  <a:pt x="0" y="3378200"/>
                </a:moveTo>
                <a:lnTo>
                  <a:pt x="5029200" y="3378200"/>
                </a:lnTo>
                <a:lnTo>
                  <a:pt x="5029200" y="0"/>
                </a:lnTo>
                <a:lnTo>
                  <a:pt x="0" y="0"/>
                </a:lnTo>
                <a:lnTo>
                  <a:pt x="0" y="33782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97852" y="5978525"/>
            <a:ext cx="4295140" cy="0"/>
          </a:xfrm>
          <a:custGeom>
            <a:avLst/>
            <a:gdLst/>
            <a:ahLst/>
            <a:cxnLst/>
            <a:rect l="l" t="t" r="r" b="b"/>
            <a:pathLst>
              <a:path w="4295140">
                <a:moveTo>
                  <a:pt x="0" y="0"/>
                </a:moveTo>
                <a:lnTo>
                  <a:pt x="4295127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97852" y="597852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55338" y="5919734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0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97852" y="5723229"/>
            <a:ext cx="4295140" cy="0"/>
          </a:xfrm>
          <a:custGeom>
            <a:avLst/>
            <a:gdLst/>
            <a:ahLst/>
            <a:cxnLst/>
            <a:rect l="l" t="t" r="r" b="b"/>
            <a:pathLst>
              <a:path w="4295140">
                <a:moveTo>
                  <a:pt x="0" y="0"/>
                </a:moveTo>
                <a:lnTo>
                  <a:pt x="4295127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97852" y="5723229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58401" y="5664493"/>
            <a:ext cx="18732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0.</a:t>
            </a:r>
            <a:r>
              <a:rPr sz="800" dirty="0">
                <a:latin typeface="Lucida Sans"/>
                <a:cs typeface="Lucida Sans"/>
              </a:rPr>
              <a:t>1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97852" y="5468645"/>
            <a:ext cx="4295140" cy="0"/>
          </a:xfrm>
          <a:custGeom>
            <a:avLst/>
            <a:gdLst/>
            <a:ahLst/>
            <a:cxnLst/>
            <a:rect l="l" t="t" r="r" b="b"/>
            <a:pathLst>
              <a:path w="4295140">
                <a:moveTo>
                  <a:pt x="0" y="0"/>
                </a:moveTo>
                <a:lnTo>
                  <a:pt x="4295127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97852" y="546864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58401" y="5409848"/>
            <a:ext cx="18732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0.</a:t>
            </a:r>
            <a:r>
              <a:rPr sz="800" dirty="0">
                <a:latin typeface="Lucida Sans"/>
                <a:cs typeface="Lucida Sans"/>
              </a:rPr>
              <a:t>2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97852" y="5213350"/>
            <a:ext cx="4295140" cy="0"/>
          </a:xfrm>
          <a:custGeom>
            <a:avLst/>
            <a:gdLst/>
            <a:ahLst/>
            <a:cxnLst/>
            <a:rect l="l" t="t" r="r" b="b"/>
            <a:pathLst>
              <a:path w="4295140">
                <a:moveTo>
                  <a:pt x="0" y="0"/>
                </a:moveTo>
                <a:lnTo>
                  <a:pt x="4295127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97852" y="5213350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58401" y="5154559"/>
            <a:ext cx="18732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0.</a:t>
            </a:r>
            <a:r>
              <a:rPr sz="800" dirty="0">
                <a:latin typeface="Lucida Sans"/>
                <a:cs typeface="Lucida Sans"/>
              </a:rPr>
              <a:t>3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97852" y="4958054"/>
            <a:ext cx="4295140" cy="0"/>
          </a:xfrm>
          <a:custGeom>
            <a:avLst/>
            <a:gdLst/>
            <a:ahLst/>
            <a:cxnLst/>
            <a:rect l="l" t="t" r="r" b="b"/>
            <a:pathLst>
              <a:path w="4295140">
                <a:moveTo>
                  <a:pt x="0" y="0"/>
                </a:moveTo>
                <a:lnTo>
                  <a:pt x="4295127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97852" y="4958054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458401" y="4899318"/>
            <a:ext cx="18732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0.</a:t>
            </a:r>
            <a:r>
              <a:rPr sz="800" dirty="0">
                <a:latin typeface="Lucida Sans"/>
                <a:cs typeface="Lucida Sans"/>
              </a:rPr>
              <a:t>4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697852" y="4702822"/>
            <a:ext cx="4295140" cy="0"/>
          </a:xfrm>
          <a:custGeom>
            <a:avLst/>
            <a:gdLst/>
            <a:ahLst/>
            <a:cxnLst/>
            <a:rect l="l" t="t" r="r" b="b"/>
            <a:pathLst>
              <a:path w="4295140">
                <a:moveTo>
                  <a:pt x="0" y="0"/>
                </a:moveTo>
                <a:lnTo>
                  <a:pt x="4295127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97852" y="4702822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458401" y="4644029"/>
            <a:ext cx="18732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0.</a:t>
            </a:r>
            <a:r>
              <a:rPr sz="800" dirty="0">
                <a:latin typeface="Lucida Sans"/>
                <a:cs typeface="Lucida Sans"/>
              </a:rPr>
              <a:t>5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697852" y="4448175"/>
            <a:ext cx="4295140" cy="0"/>
          </a:xfrm>
          <a:custGeom>
            <a:avLst/>
            <a:gdLst/>
            <a:ahLst/>
            <a:cxnLst/>
            <a:rect l="l" t="t" r="r" b="b"/>
            <a:pathLst>
              <a:path w="4295140">
                <a:moveTo>
                  <a:pt x="0" y="0"/>
                </a:moveTo>
                <a:lnTo>
                  <a:pt x="4295127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97852" y="444817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458401" y="4389384"/>
            <a:ext cx="18732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0.</a:t>
            </a:r>
            <a:r>
              <a:rPr sz="800" dirty="0">
                <a:latin typeface="Lucida Sans"/>
                <a:cs typeface="Lucida Sans"/>
              </a:rPr>
              <a:t>6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697852" y="4192879"/>
            <a:ext cx="4295140" cy="0"/>
          </a:xfrm>
          <a:custGeom>
            <a:avLst/>
            <a:gdLst/>
            <a:ahLst/>
            <a:cxnLst/>
            <a:rect l="l" t="t" r="r" b="b"/>
            <a:pathLst>
              <a:path w="4295140">
                <a:moveTo>
                  <a:pt x="0" y="0"/>
                </a:moveTo>
                <a:lnTo>
                  <a:pt x="4295127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97852" y="4192879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458401" y="4134143"/>
            <a:ext cx="18732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0.</a:t>
            </a:r>
            <a:r>
              <a:rPr sz="800" dirty="0">
                <a:latin typeface="Lucida Sans"/>
                <a:cs typeface="Lucida Sans"/>
              </a:rPr>
              <a:t>7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697852" y="3937647"/>
            <a:ext cx="4295140" cy="0"/>
          </a:xfrm>
          <a:custGeom>
            <a:avLst/>
            <a:gdLst/>
            <a:ahLst/>
            <a:cxnLst/>
            <a:rect l="l" t="t" r="r" b="b"/>
            <a:pathLst>
              <a:path w="4295140">
                <a:moveTo>
                  <a:pt x="0" y="0"/>
                </a:moveTo>
                <a:lnTo>
                  <a:pt x="4295127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97852" y="3937647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458401" y="3878854"/>
            <a:ext cx="18732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0.</a:t>
            </a:r>
            <a:r>
              <a:rPr sz="800" dirty="0">
                <a:latin typeface="Lucida Sans"/>
                <a:cs typeface="Lucida Sans"/>
              </a:rPr>
              <a:t>8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697852" y="3683000"/>
            <a:ext cx="4295140" cy="0"/>
          </a:xfrm>
          <a:custGeom>
            <a:avLst/>
            <a:gdLst/>
            <a:ahLst/>
            <a:cxnLst/>
            <a:rect l="l" t="t" r="r" b="b"/>
            <a:pathLst>
              <a:path w="4295140">
                <a:moveTo>
                  <a:pt x="0" y="0"/>
                </a:moveTo>
                <a:lnTo>
                  <a:pt x="4295127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97852" y="3683000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458401" y="3624209"/>
            <a:ext cx="18732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0.</a:t>
            </a:r>
            <a:r>
              <a:rPr sz="800" dirty="0">
                <a:latin typeface="Lucida Sans"/>
                <a:cs typeface="Lucida Sans"/>
              </a:rPr>
              <a:t>9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697852" y="3427704"/>
            <a:ext cx="4295140" cy="0"/>
          </a:xfrm>
          <a:custGeom>
            <a:avLst/>
            <a:gdLst/>
            <a:ahLst/>
            <a:cxnLst/>
            <a:rect l="l" t="t" r="r" b="b"/>
            <a:pathLst>
              <a:path w="4295140">
                <a:moveTo>
                  <a:pt x="0" y="0"/>
                </a:moveTo>
                <a:lnTo>
                  <a:pt x="4295127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97852" y="3427704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555338" y="3368968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1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740422" y="3427704"/>
            <a:ext cx="0" cy="2551430"/>
          </a:xfrm>
          <a:custGeom>
            <a:avLst/>
            <a:gdLst/>
            <a:ahLst/>
            <a:cxnLst/>
            <a:rect l="l" t="t" r="r" b="b"/>
            <a:pathLst>
              <a:path h="2551429">
                <a:moveTo>
                  <a:pt x="0" y="2550820"/>
                </a:moveTo>
                <a:lnTo>
                  <a:pt x="0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40422" y="5931547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97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40422" y="3427704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0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123302" y="3427704"/>
            <a:ext cx="0" cy="2551430"/>
          </a:xfrm>
          <a:custGeom>
            <a:avLst/>
            <a:gdLst/>
            <a:ahLst/>
            <a:cxnLst/>
            <a:rect l="l" t="t" r="r" b="b"/>
            <a:pathLst>
              <a:path h="2551429">
                <a:moveTo>
                  <a:pt x="0" y="2550820"/>
                </a:moveTo>
                <a:lnTo>
                  <a:pt x="0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123302" y="5931547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97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123302" y="3427704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0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399004" y="3427704"/>
            <a:ext cx="0" cy="2551430"/>
          </a:xfrm>
          <a:custGeom>
            <a:avLst/>
            <a:gdLst/>
            <a:ahLst/>
            <a:cxnLst/>
            <a:rect l="l" t="t" r="r" b="b"/>
            <a:pathLst>
              <a:path h="2551429">
                <a:moveTo>
                  <a:pt x="0" y="2550820"/>
                </a:moveTo>
                <a:lnTo>
                  <a:pt x="0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399004" y="5931547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97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399004" y="3427704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0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950472" y="3427704"/>
            <a:ext cx="0" cy="2551430"/>
          </a:xfrm>
          <a:custGeom>
            <a:avLst/>
            <a:gdLst/>
            <a:ahLst/>
            <a:cxnLst/>
            <a:rect l="l" t="t" r="r" b="b"/>
            <a:pathLst>
              <a:path h="2551429">
                <a:moveTo>
                  <a:pt x="0" y="2550820"/>
                </a:moveTo>
                <a:lnTo>
                  <a:pt x="0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950472" y="5931547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97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950472" y="3427704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0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97852" y="3427704"/>
            <a:ext cx="4295140" cy="2551430"/>
          </a:xfrm>
          <a:custGeom>
            <a:avLst/>
            <a:gdLst/>
            <a:ahLst/>
            <a:cxnLst/>
            <a:rect l="l" t="t" r="r" b="b"/>
            <a:pathLst>
              <a:path w="4295140" h="2551429">
                <a:moveTo>
                  <a:pt x="0" y="0"/>
                </a:moveTo>
                <a:lnTo>
                  <a:pt x="4295127" y="0"/>
                </a:lnTo>
                <a:lnTo>
                  <a:pt x="4295127" y="2550820"/>
                </a:lnTo>
                <a:lnTo>
                  <a:pt x="0" y="255082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191389" y="4090305"/>
            <a:ext cx="127000" cy="122682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N</a:t>
            </a:r>
            <a:r>
              <a:rPr sz="800" spc="-5" dirty="0">
                <a:latin typeface="Lucida Sans"/>
                <a:cs typeface="Lucida Sans"/>
              </a:rPr>
              <a:t>ormalize</a:t>
            </a:r>
            <a:r>
              <a:rPr sz="800" dirty="0">
                <a:latin typeface="Lucida Sans"/>
                <a:cs typeface="Lucida Sans"/>
              </a:rPr>
              <a:t>d </a:t>
            </a:r>
            <a:r>
              <a:rPr sz="800" spc="-5" dirty="0">
                <a:latin typeface="Lucida Sans"/>
                <a:cs typeface="Lucida Sans"/>
              </a:rPr>
              <a:t>Throughpu</a:t>
            </a:r>
            <a:r>
              <a:rPr sz="800" dirty="0">
                <a:latin typeface="Lucida Sans"/>
                <a:cs typeface="Lucida Sans"/>
              </a:rPr>
              <a:t>t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243827" y="303147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4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55CC55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740422" y="3436645"/>
            <a:ext cx="4210050" cy="2261870"/>
          </a:xfrm>
          <a:custGeom>
            <a:avLst/>
            <a:gdLst/>
            <a:ahLst/>
            <a:cxnLst/>
            <a:rect l="l" t="t" r="r" b="b"/>
            <a:pathLst>
              <a:path w="4210050" h="2261870">
                <a:moveTo>
                  <a:pt x="0" y="0"/>
                </a:moveTo>
                <a:lnTo>
                  <a:pt x="382879" y="507352"/>
                </a:lnTo>
                <a:lnTo>
                  <a:pt x="1658581" y="1845907"/>
                </a:lnTo>
                <a:lnTo>
                  <a:pt x="4210049" y="2261832"/>
                </a:lnTo>
              </a:path>
            </a:pathLst>
          </a:custGeom>
          <a:ln w="6349">
            <a:solidFill>
              <a:srgbClr val="55CC55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734072" y="3433121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700" y="0"/>
                </a:lnTo>
              </a:path>
            </a:pathLst>
          </a:custGeom>
          <a:ln w="25184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713727" y="3436645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740422" y="3409950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713727" y="340995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713727" y="340995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116952" y="393551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096670" y="3943997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123302" y="3917302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096670" y="3917302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096670" y="3917302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392654" y="527411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372372" y="5282552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2399004" y="5255920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372372" y="52559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372372" y="52559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944122" y="569004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4923777" y="5698477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4950472" y="5671845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923777" y="5671845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923777" y="5671845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374650" y="302304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381000" y="3004845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354304" y="3004845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354304" y="3004845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243827" y="313754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4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99AAFF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740422" y="3444875"/>
            <a:ext cx="4210050" cy="2338705"/>
          </a:xfrm>
          <a:custGeom>
            <a:avLst/>
            <a:gdLst/>
            <a:ahLst/>
            <a:cxnLst/>
            <a:rect l="l" t="t" r="r" b="b"/>
            <a:pathLst>
              <a:path w="4210050" h="2338704">
                <a:moveTo>
                  <a:pt x="0" y="0"/>
                </a:moveTo>
                <a:lnTo>
                  <a:pt x="382879" y="850900"/>
                </a:lnTo>
                <a:lnTo>
                  <a:pt x="1658581" y="2042172"/>
                </a:lnTo>
                <a:lnTo>
                  <a:pt x="4210049" y="2338095"/>
                </a:lnTo>
              </a:path>
            </a:pathLst>
          </a:custGeom>
          <a:ln w="6350">
            <a:solidFill>
              <a:srgbClr val="99AAFF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734072" y="3423056"/>
            <a:ext cx="12700" cy="31115"/>
          </a:xfrm>
          <a:custGeom>
            <a:avLst/>
            <a:gdLst/>
            <a:ahLst/>
            <a:cxnLst/>
            <a:rect l="l" t="t" r="r" b="b"/>
            <a:pathLst>
              <a:path w="12700" h="31114">
                <a:moveTo>
                  <a:pt x="0" y="30937"/>
                </a:moveTo>
                <a:lnTo>
                  <a:pt x="12700" y="30937"/>
                </a:lnTo>
                <a:lnTo>
                  <a:pt x="12700" y="0"/>
                </a:lnTo>
                <a:lnTo>
                  <a:pt x="0" y="0"/>
                </a:lnTo>
                <a:lnTo>
                  <a:pt x="0" y="30937"/>
                </a:lnTo>
                <a:close/>
              </a:path>
            </a:pathLst>
          </a:custGeom>
          <a:solidFill>
            <a:srgbClr val="99A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713727" y="3444875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740422" y="3418179"/>
            <a:ext cx="0" cy="53975"/>
          </a:xfrm>
          <a:custGeom>
            <a:avLst/>
            <a:gdLst/>
            <a:ahLst/>
            <a:cxnLst/>
            <a:rect l="l" t="t" r="r" b="b"/>
            <a:pathLst>
              <a:path h="53975">
                <a:moveTo>
                  <a:pt x="0" y="0"/>
                </a:moveTo>
                <a:lnTo>
                  <a:pt x="0" y="5339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713727" y="3418179"/>
            <a:ext cx="53340" cy="53975"/>
          </a:xfrm>
          <a:custGeom>
            <a:avLst/>
            <a:gdLst/>
            <a:ahLst/>
            <a:cxnLst/>
            <a:rect l="l" t="t" r="r" b="b"/>
            <a:pathLst>
              <a:path w="53340" h="53975">
                <a:moveTo>
                  <a:pt x="0" y="0"/>
                </a:moveTo>
                <a:lnTo>
                  <a:pt x="53327" y="5339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713727" y="3418179"/>
            <a:ext cx="53340" cy="53975"/>
          </a:xfrm>
          <a:custGeom>
            <a:avLst/>
            <a:gdLst/>
            <a:ahLst/>
            <a:cxnLst/>
            <a:rect l="l" t="t" r="r" b="b"/>
            <a:pathLst>
              <a:path w="53340" h="53975">
                <a:moveTo>
                  <a:pt x="0" y="5339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116952" y="428729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096670" y="4295775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123302" y="4269079"/>
            <a:ext cx="0" cy="53975"/>
          </a:xfrm>
          <a:custGeom>
            <a:avLst/>
            <a:gdLst/>
            <a:ahLst/>
            <a:cxnLst/>
            <a:rect l="l" t="t" r="r" b="b"/>
            <a:pathLst>
              <a:path h="53975">
                <a:moveTo>
                  <a:pt x="0" y="0"/>
                </a:moveTo>
                <a:lnTo>
                  <a:pt x="0" y="5339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096670" y="4269079"/>
            <a:ext cx="53340" cy="53975"/>
          </a:xfrm>
          <a:custGeom>
            <a:avLst/>
            <a:gdLst/>
            <a:ahLst/>
            <a:cxnLst/>
            <a:rect l="l" t="t" r="r" b="b"/>
            <a:pathLst>
              <a:path w="53340" h="53975">
                <a:moveTo>
                  <a:pt x="0" y="0"/>
                </a:moveTo>
                <a:lnTo>
                  <a:pt x="53327" y="5339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096670" y="4269079"/>
            <a:ext cx="53340" cy="53975"/>
          </a:xfrm>
          <a:custGeom>
            <a:avLst/>
            <a:gdLst/>
            <a:ahLst/>
            <a:cxnLst/>
            <a:rect l="l" t="t" r="r" b="b"/>
            <a:pathLst>
              <a:path w="53340" h="53975">
                <a:moveTo>
                  <a:pt x="0" y="5339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2392654" y="547856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372372" y="5487047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2399004" y="5460352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2372372" y="5460352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2372372" y="5460352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4944122" y="577448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4923777" y="5782970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4950472" y="5756275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4923777" y="5756275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4923777" y="5756275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374650" y="312906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381000" y="3110852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354304" y="311085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354304" y="311085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 txBox="1"/>
          <p:nvPr/>
        </p:nvSpPr>
        <p:spPr>
          <a:xfrm>
            <a:off x="569267" y="2980644"/>
            <a:ext cx="656590" cy="322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30" dirty="0">
                <a:latin typeface="Arial"/>
                <a:cs typeface="Arial"/>
              </a:rPr>
              <a:t>B</a:t>
            </a:r>
            <a:r>
              <a:rPr sz="650" spc="20" dirty="0">
                <a:latin typeface="Arial"/>
                <a:cs typeface="Arial"/>
              </a:rPr>
              <a:t>a</a:t>
            </a:r>
            <a:r>
              <a:rPr sz="650" spc="10" dirty="0">
                <a:latin typeface="Arial"/>
                <a:cs typeface="Arial"/>
              </a:rPr>
              <a:t>s</a:t>
            </a:r>
            <a:r>
              <a:rPr sz="650" spc="35" dirty="0">
                <a:latin typeface="Arial"/>
                <a:cs typeface="Arial"/>
              </a:rPr>
              <a:t>eli</a:t>
            </a:r>
            <a:r>
              <a:rPr sz="650" spc="55" dirty="0">
                <a:latin typeface="Arial"/>
                <a:cs typeface="Arial"/>
              </a:rPr>
              <a:t>n</a:t>
            </a:r>
            <a:r>
              <a:rPr sz="650" spc="45" dirty="0">
                <a:latin typeface="Arial"/>
                <a:cs typeface="Arial"/>
              </a:rPr>
              <a:t>e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20" dirty="0">
                <a:latin typeface="Arial"/>
                <a:cs typeface="Arial"/>
              </a:rPr>
              <a:t>-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50" dirty="0">
                <a:latin typeface="Arial"/>
                <a:cs typeface="Arial"/>
              </a:rPr>
              <a:t>95%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650" spc="30" dirty="0">
                <a:latin typeface="Arial"/>
                <a:cs typeface="Arial"/>
              </a:rPr>
              <a:t>B</a:t>
            </a:r>
            <a:r>
              <a:rPr sz="650" spc="20" dirty="0">
                <a:latin typeface="Arial"/>
                <a:cs typeface="Arial"/>
              </a:rPr>
              <a:t>a</a:t>
            </a:r>
            <a:r>
              <a:rPr sz="650" spc="10" dirty="0">
                <a:latin typeface="Arial"/>
                <a:cs typeface="Arial"/>
              </a:rPr>
              <a:t>s</a:t>
            </a:r>
            <a:r>
              <a:rPr sz="650" spc="35" dirty="0">
                <a:latin typeface="Arial"/>
                <a:cs typeface="Arial"/>
              </a:rPr>
              <a:t>eli</a:t>
            </a:r>
            <a:r>
              <a:rPr sz="650" spc="55" dirty="0">
                <a:latin typeface="Arial"/>
                <a:cs typeface="Arial"/>
              </a:rPr>
              <a:t>n</a:t>
            </a:r>
            <a:r>
              <a:rPr sz="650" spc="45" dirty="0">
                <a:latin typeface="Arial"/>
                <a:cs typeface="Arial"/>
              </a:rPr>
              <a:t>e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20" dirty="0">
                <a:latin typeface="Arial"/>
                <a:cs typeface="Arial"/>
              </a:rPr>
              <a:t>-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50" dirty="0">
                <a:latin typeface="Arial"/>
                <a:cs typeface="Arial"/>
              </a:rPr>
              <a:t>60%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650" spc="30" dirty="0">
                <a:latin typeface="Arial"/>
                <a:cs typeface="Arial"/>
              </a:rPr>
              <a:t>B</a:t>
            </a:r>
            <a:r>
              <a:rPr sz="650" spc="20" dirty="0">
                <a:latin typeface="Arial"/>
                <a:cs typeface="Arial"/>
              </a:rPr>
              <a:t>a</a:t>
            </a:r>
            <a:r>
              <a:rPr sz="650" spc="10" dirty="0">
                <a:latin typeface="Arial"/>
                <a:cs typeface="Arial"/>
              </a:rPr>
              <a:t>s</a:t>
            </a:r>
            <a:r>
              <a:rPr sz="650" spc="35" dirty="0">
                <a:latin typeface="Arial"/>
                <a:cs typeface="Arial"/>
              </a:rPr>
              <a:t>eli</a:t>
            </a:r>
            <a:r>
              <a:rPr sz="650" spc="55" dirty="0">
                <a:latin typeface="Arial"/>
                <a:cs typeface="Arial"/>
              </a:rPr>
              <a:t>n</a:t>
            </a:r>
            <a:r>
              <a:rPr sz="650" spc="45" dirty="0">
                <a:latin typeface="Arial"/>
                <a:cs typeface="Arial"/>
              </a:rPr>
              <a:t>e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20" dirty="0">
                <a:latin typeface="Arial"/>
                <a:cs typeface="Arial"/>
              </a:rPr>
              <a:t>-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50" dirty="0">
                <a:latin typeface="Arial"/>
                <a:cs typeface="Arial"/>
              </a:rPr>
              <a:t>20%</a:t>
            </a:r>
            <a:endParaRPr sz="650">
              <a:latin typeface="Arial"/>
              <a:cs typeface="Arial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231127" y="2980644"/>
            <a:ext cx="52705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30" dirty="0">
                <a:latin typeface="Arial"/>
                <a:cs typeface="Arial"/>
              </a:rPr>
              <a:t> </a:t>
            </a:r>
            <a:endParaRPr sz="650">
              <a:latin typeface="Arial"/>
              <a:cs typeface="Arial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231127" y="3086709"/>
            <a:ext cx="52705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30" dirty="0">
                <a:latin typeface="Arial"/>
                <a:cs typeface="Arial"/>
              </a:rPr>
              <a:t> </a:t>
            </a:r>
            <a:endParaRPr sz="650">
              <a:latin typeface="Arial"/>
              <a:cs typeface="Arial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231127" y="3192724"/>
            <a:ext cx="52705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30" dirty="0">
                <a:latin typeface="Arial"/>
                <a:cs typeface="Arial"/>
              </a:rPr>
              <a:t> </a:t>
            </a:r>
            <a:endParaRPr sz="650">
              <a:latin typeface="Arial"/>
              <a:cs typeface="Arial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243827" y="3243554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4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FF8888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740422" y="3453752"/>
            <a:ext cx="4210050" cy="2387600"/>
          </a:xfrm>
          <a:custGeom>
            <a:avLst/>
            <a:gdLst/>
            <a:ahLst/>
            <a:cxnLst/>
            <a:rect l="l" t="t" r="r" b="b"/>
            <a:pathLst>
              <a:path w="4210050" h="2387600">
                <a:moveTo>
                  <a:pt x="0" y="0"/>
                </a:moveTo>
                <a:lnTo>
                  <a:pt x="382879" y="1186217"/>
                </a:lnTo>
                <a:lnTo>
                  <a:pt x="1658581" y="2177402"/>
                </a:lnTo>
                <a:lnTo>
                  <a:pt x="4210049" y="2387599"/>
                </a:lnTo>
              </a:path>
            </a:pathLst>
          </a:custGeom>
          <a:ln w="6350">
            <a:solidFill>
              <a:srgbClr val="FF8888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734072" y="3444684"/>
            <a:ext cx="12700" cy="18415"/>
          </a:xfrm>
          <a:custGeom>
            <a:avLst/>
            <a:gdLst/>
            <a:ahLst/>
            <a:cxnLst/>
            <a:rect l="l" t="t" r="r" b="b"/>
            <a:pathLst>
              <a:path w="12700" h="18414">
                <a:moveTo>
                  <a:pt x="0" y="18186"/>
                </a:moveTo>
                <a:lnTo>
                  <a:pt x="12700" y="18186"/>
                </a:lnTo>
                <a:lnTo>
                  <a:pt x="12700" y="0"/>
                </a:lnTo>
                <a:lnTo>
                  <a:pt x="0" y="0"/>
                </a:lnTo>
                <a:lnTo>
                  <a:pt x="0" y="18186"/>
                </a:lnTo>
                <a:close/>
              </a:path>
            </a:pathLst>
          </a:custGeom>
          <a:solidFill>
            <a:srgbClr val="FF88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713727" y="3453752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740422" y="3427120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713727" y="34271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713727" y="34271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1116952" y="463148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1096670" y="4639970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1123302" y="4613275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1096670" y="4613275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1096670" y="4613275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2392654" y="562272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2372372" y="5631154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2399004" y="5604522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2372372" y="5604522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2372372" y="5604522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4944122" y="583291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4923777" y="5841352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4950472" y="5814720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4923777" y="58147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4923777" y="58147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374650" y="323512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381000" y="3216922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354304" y="321692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354304" y="321692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1456677" y="303147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55CC55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740422" y="3429647"/>
            <a:ext cx="4210050" cy="1407795"/>
          </a:xfrm>
          <a:custGeom>
            <a:avLst/>
            <a:gdLst/>
            <a:ahLst/>
            <a:cxnLst/>
            <a:rect l="l" t="t" r="r" b="b"/>
            <a:pathLst>
              <a:path w="4210050" h="1407795">
                <a:moveTo>
                  <a:pt x="0" y="0"/>
                </a:moveTo>
                <a:lnTo>
                  <a:pt x="382879" y="54622"/>
                </a:lnTo>
                <a:lnTo>
                  <a:pt x="1658581" y="746772"/>
                </a:lnTo>
                <a:lnTo>
                  <a:pt x="4210049" y="1407172"/>
                </a:lnTo>
              </a:path>
            </a:pathLst>
          </a:custGeom>
          <a:ln w="6350">
            <a:solidFill>
              <a:srgbClr val="55CC55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713727" y="3429615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1116952" y="347578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1096670" y="3484238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2392654" y="416793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2372372" y="4176388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4944122" y="482833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4923777" y="4836788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1587500" y="302304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1567154" y="3031508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78" y="0"/>
                </a:lnTo>
              </a:path>
            </a:pathLst>
          </a:custGeom>
          <a:ln w="54597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1456677" y="313754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99AAFF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740422" y="3432175"/>
            <a:ext cx="4210050" cy="1604010"/>
          </a:xfrm>
          <a:custGeom>
            <a:avLst/>
            <a:gdLst/>
            <a:ahLst/>
            <a:cxnLst/>
            <a:rect l="l" t="t" r="r" b="b"/>
            <a:pathLst>
              <a:path w="4210050" h="1604010">
                <a:moveTo>
                  <a:pt x="0" y="0"/>
                </a:moveTo>
                <a:lnTo>
                  <a:pt x="382879" y="120650"/>
                </a:lnTo>
                <a:lnTo>
                  <a:pt x="1658581" y="1085850"/>
                </a:lnTo>
                <a:lnTo>
                  <a:pt x="4210049" y="1604022"/>
                </a:lnTo>
              </a:path>
            </a:pathLst>
          </a:custGeom>
          <a:ln w="6350">
            <a:solidFill>
              <a:srgbClr val="99AAFF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713727" y="3432168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648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1116952" y="354434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1096670" y="3552818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648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2392654" y="450954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2372372" y="4518018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648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4944122" y="502771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4923777" y="5036165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1587500" y="312906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1567154" y="3137516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78" y="0"/>
                </a:lnTo>
              </a:path>
            </a:pathLst>
          </a:custGeom>
          <a:ln w="54597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 txBox="1"/>
          <p:nvPr/>
        </p:nvSpPr>
        <p:spPr>
          <a:xfrm>
            <a:off x="1782117" y="2980644"/>
            <a:ext cx="640080" cy="322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15" dirty="0">
                <a:latin typeface="Arial"/>
                <a:cs typeface="Arial"/>
              </a:rPr>
              <a:t>Ca</a:t>
            </a:r>
            <a:r>
              <a:rPr sz="650" spc="30" dirty="0">
                <a:latin typeface="Arial"/>
                <a:cs typeface="Arial"/>
              </a:rPr>
              <a:t>c</a:t>
            </a:r>
            <a:r>
              <a:rPr sz="650" spc="50" dirty="0">
                <a:latin typeface="Arial"/>
                <a:cs typeface="Arial"/>
              </a:rPr>
              <a:t>h</a:t>
            </a:r>
            <a:r>
              <a:rPr sz="650" spc="35" dirty="0">
                <a:latin typeface="Arial"/>
                <a:cs typeface="Arial"/>
              </a:rPr>
              <a:t>i</a:t>
            </a:r>
            <a:r>
              <a:rPr sz="650" spc="50" dirty="0">
                <a:latin typeface="Arial"/>
                <a:cs typeface="Arial"/>
              </a:rPr>
              <a:t>n</a:t>
            </a:r>
            <a:r>
              <a:rPr sz="650" spc="60" dirty="0">
                <a:latin typeface="Arial"/>
                <a:cs typeface="Arial"/>
              </a:rPr>
              <a:t>g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20" dirty="0">
                <a:latin typeface="Arial"/>
                <a:cs typeface="Arial"/>
              </a:rPr>
              <a:t>-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50" dirty="0">
                <a:latin typeface="Arial"/>
                <a:cs typeface="Arial"/>
              </a:rPr>
              <a:t>95%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650" spc="15" dirty="0">
                <a:latin typeface="Arial"/>
                <a:cs typeface="Arial"/>
              </a:rPr>
              <a:t>Ca</a:t>
            </a:r>
            <a:r>
              <a:rPr sz="650" spc="30" dirty="0">
                <a:latin typeface="Arial"/>
                <a:cs typeface="Arial"/>
              </a:rPr>
              <a:t>c</a:t>
            </a:r>
            <a:r>
              <a:rPr sz="650" spc="50" dirty="0">
                <a:latin typeface="Arial"/>
                <a:cs typeface="Arial"/>
              </a:rPr>
              <a:t>h</a:t>
            </a:r>
            <a:r>
              <a:rPr sz="650" spc="35" dirty="0">
                <a:latin typeface="Arial"/>
                <a:cs typeface="Arial"/>
              </a:rPr>
              <a:t>i</a:t>
            </a:r>
            <a:r>
              <a:rPr sz="650" spc="50" dirty="0">
                <a:latin typeface="Arial"/>
                <a:cs typeface="Arial"/>
              </a:rPr>
              <a:t>n</a:t>
            </a:r>
            <a:r>
              <a:rPr sz="650" spc="60" dirty="0">
                <a:latin typeface="Arial"/>
                <a:cs typeface="Arial"/>
              </a:rPr>
              <a:t>g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20" dirty="0">
                <a:latin typeface="Arial"/>
                <a:cs typeface="Arial"/>
              </a:rPr>
              <a:t>-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50" dirty="0">
                <a:latin typeface="Arial"/>
                <a:cs typeface="Arial"/>
              </a:rPr>
              <a:t>60%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650" spc="15" dirty="0">
                <a:latin typeface="Arial"/>
                <a:cs typeface="Arial"/>
              </a:rPr>
              <a:t>Ca</a:t>
            </a:r>
            <a:r>
              <a:rPr sz="650" spc="30" dirty="0">
                <a:latin typeface="Arial"/>
                <a:cs typeface="Arial"/>
              </a:rPr>
              <a:t>c</a:t>
            </a:r>
            <a:r>
              <a:rPr sz="650" spc="50" dirty="0">
                <a:latin typeface="Arial"/>
                <a:cs typeface="Arial"/>
              </a:rPr>
              <a:t>h</a:t>
            </a:r>
            <a:r>
              <a:rPr sz="650" spc="35" dirty="0">
                <a:latin typeface="Arial"/>
                <a:cs typeface="Arial"/>
              </a:rPr>
              <a:t>i</a:t>
            </a:r>
            <a:r>
              <a:rPr sz="650" spc="50" dirty="0">
                <a:latin typeface="Arial"/>
                <a:cs typeface="Arial"/>
              </a:rPr>
              <a:t>n</a:t>
            </a:r>
            <a:r>
              <a:rPr sz="650" spc="60" dirty="0">
                <a:latin typeface="Arial"/>
                <a:cs typeface="Arial"/>
              </a:rPr>
              <a:t>g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20" dirty="0">
                <a:latin typeface="Arial"/>
                <a:cs typeface="Arial"/>
              </a:rPr>
              <a:t>-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50" dirty="0">
                <a:latin typeface="Arial"/>
                <a:cs typeface="Arial"/>
              </a:rPr>
              <a:t>20%</a:t>
            </a:r>
            <a:endParaRPr sz="650">
              <a:latin typeface="Arial"/>
              <a:cs typeface="Arial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1443977" y="2980644"/>
            <a:ext cx="52705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30" dirty="0">
                <a:latin typeface="Arial"/>
                <a:cs typeface="Arial"/>
              </a:rPr>
              <a:t> </a:t>
            </a:r>
            <a:endParaRPr sz="650">
              <a:latin typeface="Arial"/>
              <a:cs typeface="Arial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1443977" y="3086709"/>
            <a:ext cx="52705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30" dirty="0">
                <a:latin typeface="Arial"/>
                <a:cs typeface="Arial"/>
              </a:rPr>
              <a:t> </a:t>
            </a:r>
            <a:endParaRPr sz="650">
              <a:latin typeface="Arial"/>
              <a:cs typeface="Arial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1443977" y="3192724"/>
            <a:ext cx="52705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30" dirty="0">
                <a:latin typeface="Arial"/>
                <a:cs typeface="Arial"/>
              </a:rPr>
              <a:t> </a:t>
            </a:r>
            <a:endParaRPr sz="650">
              <a:latin typeface="Arial"/>
              <a:cs typeface="Arial"/>
            </a:endParaRPr>
          </a:p>
        </p:txBody>
      </p:sp>
      <p:sp>
        <p:nvSpPr>
          <p:cNvPr id="159" name="object 159"/>
          <p:cNvSpPr/>
          <p:nvPr/>
        </p:nvSpPr>
        <p:spPr>
          <a:xfrm>
            <a:off x="1456677" y="3243554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FF9999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740422" y="3434702"/>
            <a:ext cx="4210050" cy="1882139"/>
          </a:xfrm>
          <a:custGeom>
            <a:avLst/>
            <a:gdLst/>
            <a:ahLst/>
            <a:cxnLst/>
            <a:rect l="l" t="t" r="r" b="b"/>
            <a:pathLst>
              <a:path w="4210050" h="1882139">
                <a:moveTo>
                  <a:pt x="0" y="0"/>
                </a:moveTo>
                <a:lnTo>
                  <a:pt x="382879" y="232422"/>
                </a:lnTo>
                <a:lnTo>
                  <a:pt x="1658581" y="1461147"/>
                </a:lnTo>
                <a:lnTo>
                  <a:pt x="4210049" y="1881542"/>
                </a:lnTo>
              </a:path>
            </a:pathLst>
          </a:custGeom>
          <a:ln w="6350">
            <a:solidFill>
              <a:srgbClr val="FF9999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734072" y="3425634"/>
            <a:ext cx="12700" cy="18415"/>
          </a:xfrm>
          <a:custGeom>
            <a:avLst/>
            <a:gdLst/>
            <a:ahLst/>
            <a:cxnLst/>
            <a:rect l="l" t="t" r="r" b="b"/>
            <a:pathLst>
              <a:path w="12700" h="18414">
                <a:moveTo>
                  <a:pt x="0" y="18186"/>
                </a:moveTo>
                <a:lnTo>
                  <a:pt x="12700" y="18186"/>
                </a:lnTo>
                <a:lnTo>
                  <a:pt x="12700" y="0"/>
                </a:lnTo>
                <a:lnTo>
                  <a:pt x="0" y="0"/>
                </a:lnTo>
                <a:lnTo>
                  <a:pt x="0" y="18186"/>
                </a:lnTo>
                <a:close/>
              </a:path>
            </a:pathLst>
          </a:custGeom>
          <a:solidFill>
            <a:srgbClr val="FF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713727" y="3434733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1116952" y="365864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1096670" y="3667118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648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2392654" y="488736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2372372" y="4895843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648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4944122" y="530776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4923777" y="5316213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1587500" y="323512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1567154" y="3243586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78" y="0"/>
                </a:lnTo>
              </a:path>
            </a:pathLst>
          </a:custGeom>
          <a:ln w="54597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2669527" y="303147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740422" y="3434054"/>
            <a:ext cx="4210050" cy="2237740"/>
          </a:xfrm>
          <a:custGeom>
            <a:avLst/>
            <a:gdLst/>
            <a:ahLst/>
            <a:cxnLst/>
            <a:rect l="l" t="t" r="r" b="b"/>
            <a:pathLst>
              <a:path w="4210050" h="2237740">
                <a:moveTo>
                  <a:pt x="0" y="0"/>
                </a:moveTo>
                <a:lnTo>
                  <a:pt x="382879" y="408342"/>
                </a:lnTo>
                <a:lnTo>
                  <a:pt x="1658581" y="1792642"/>
                </a:lnTo>
                <a:lnTo>
                  <a:pt x="4210049" y="2237142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734072" y="3424986"/>
            <a:ext cx="12700" cy="18415"/>
          </a:xfrm>
          <a:custGeom>
            <a:avLst/>
            <a:gdLst/>
            <a:ahLst/>
            <a:cxnLst/>
            <a:rect l="l" t="t" r="r" b="b"/>
            <a:pathLst>
              <a:path w="12700" h="18414">
                <a:moveTo>
                  <a:pt x="0" y="18186"/>
                </a:moveTo>
                <a:lnTo>
                  <a:pt x="12700" y="18186"/>
                </a:lnTo>
                <a:lnTo>
                  <a:pt x="12700" y="0"/>
                </a:lnTo>
                <a:lnTo>
                  <a:pt x="0" y="0"/>
                </a:lnTo>
                <a:lnTo>
                  <a:pt x="0" y="18186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709904" y="3403600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5" h="48260">
                <a:moveTo>
                  <a:pt x="60972" y="48272"/>
                </a:moveTo>
                <a:lnTo>
                  <a:pt x="0" y="48272"/>
                </a:lnTo>
                <a:lnTo>
                  <a:pt x="30518" y="0"/>
                </a:lnTo>
                <a:lnTo>
                  <a:pt x="60972" y="48272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709904" y="3403600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5" h="48260">
                <a:moveTo>
                  <a:pt x="0" y="48272"/>
                </a:moveTo>
                <a:lnTo>
                  <a:pt x="30518" y="0"/>
                </a:lnTo>
                <a:lnTo>
                  <a:pt x="60972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1116952" y="383391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1092847" y="3811879"/>
            <a:ext cx="61594" cy="48895"/>
          </a:xfrm>
          <a:custGeom>
            <a:avLst/>
            <a:gdLst/>
            <a:ahLst/>
            <a:cxnLst/>
            <a:rect l="l" t="t" r="r" b="b"/>
            <a:pathLst>
              <a:path w="61594" h="48895">
                <a:moveTo>
                  <a:pt x="60972" y="48272"/>
                </a:moveTo>
                <a:lnTo>
                  <a:pt x="0" y="48272"/>
                </a:lnTo>
                <a:lnTo>
                  <a:pt x="30454" y="0"/>
                </a:lnTo>
                <a:lnTo>
                  <a:pt x="60972" y="48272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1092847" y="3811879"/>
            <a:ext cx="61594" cy="48895"/>
          </a:xfrm>
          <a:custGeom>
            <a:avLst/>
            <a:gdLst/>
            <a:ahLst/>
            <a:cxnLst/>
            <a:rect l="l" t="t" r="r" b="b"/>
            <a:pathLst>
              <a:path w="61594" h="48895">
                <a:moveTo>
                  <a:pt x="0" y="48272"/>
                </a:moveTo>
                <a:lnTo>
                  <a:pt x="30454" y="0"/>
                </a:lnTo>
                <a:lnTo>
                  <a:pt x="60972" y="48272"/>
                </a:lnTo>
                <a:lnTo>
                  <a:pt x="0" y="48272"/>
                </a:lnTo>
                <a:close/>
              </a:path>
            </a:pathLst>
          </a:custGeom>
          <a:ln w="6349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2392654" y="521821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2368550" y="5196179"/>
            <a:ext cx="60960" cy="48895"/>
          </a:xfrm>
          <a:custGeom>
            <a:avLst/>
            <a:gdLst/>
            <a:ahLst/>
            <a:cxnLst/>
            <a:rect l="l" t="t" r="r" b="b"/>
            <a:pathLst>
              <a:path w="60960" h="48895">
                <a:moveTo>
                  <a:pt x="60972" y="48272"/>
                </a:moveTo>
                <a:lnTo>
                  <a:pt x="0" y="48272"/>
                </a:lnTo>
                <a:lnTo>
                  <a:pt x="30454" y="0"/>
                </a:lnTo>
                <a:lnTo>
                  <a:pt x="60972" y="48272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2368550" y="5196179"/>
            <a:ext cx="60960" cy="48895"/>
          </a:xfrm>
          <a:custGeom>
            <a:avLst/>
            <a:gdLst/>
            <a:ahLst/>
            <a:cxnLst/>
            <a:rect l="l" t="t" r="r" b="b"/>
            <a:pathLst>
              <a:path w="60960" h="48895">
                <a:moveTo>
                  <a:pt x="0" y="48272"/>
                </a:moveTo>
                <a:lnTo>
                  <a:pt x="30454" y="0"/>
                </a:lnTo>
                <a:lnTo>
                  <a:pt x="60972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4944122" y="5662713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4919954" y="5640679"/>
            <a:ext cx="60960" cy="48895"/>
          </a:xfrm>
          <a:custGeom>
            <a:avLst/>
            <a:gdLst/>
            <a:ahLst/>
            <a:cxnLst/>
            <a:rect l="l" t="t" r="r" b="b"/>
            <a:pathLst>
              <a:path w="60960" h="48895">
                <a:moveTo>
                  <a:pt x="60972" y="48272"/>
                </a:moveTo>
                <a:lnTo>
                  <a:pt x="0" y="48272"/>
                </a:lnTo>
                <a:lnTo>
                  <a:pt x="30518" y="0"/>
                </a:lnTo>
                <a:lnTo>
                  <a:pt x="60972" y="48272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4919954" y="5640679"/>
            <a:ext cx="60960" cy="48895"/>
          </a:xfrm>
          <a:custGeom>
            <a:avLst/>
            <a:gdLst/>
            <a:ahLst/>
            <a:cxnLst/>
            <a:rect l="l" t="t" r="r" b="b"/>
            <a:pathLst>
              <a:path w="60960" h="48895">
                <a:moveTo>
                  <a:pt x="0" y="48272"/>
                </a:moveTo>
                <a:lnTo>
                  <a:pt x="30518" y="0"/>
                </a:lnTo>
                <a:lnTo>
                  <a:pt x="60972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2800350" y="302304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2776245" y="3001022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60" h="48260">
                <a:moveTo>
                  <a:pt x="60909" y="48272"/>
                </a:moveTo>
                <a:lnTo>
                  <a:pt x="0" y="48272"/>
                </a:lnTo>
                <a:lnTo>
                  <a:pt x="30454" y="0"/>
                </a:lnTo>
                <a:lnTo>
                  <a:pt x="60909" y="48272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2776245" y="3001022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60" h="48260">
                <a:moveTo>
                  <a:pt x="0" y="48272"/>
                </a:moveTo>
                <a:lnTo>
                  <a:pt x="30454" y="0"/>
                </a:lnTo>
                <a:lnTo>
                  <a:pt x="60909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2669527" y="313754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740422" y="3435997"/>
            <a:ext cx="4210050" cy="2090420"/>
          </a:xfrm>
          <a:custGeom>
            <a:avLst/>
            <a:gdLst/>
            <a:ahLst/>
            <a:cxnLst/>
            <a:rect l="l" t="t" r="r" b="b"/>
            <a:pathLst>
              <a:path w="4210050" h="2090420">
                <a:moveTo>
                  <a:pt x="0" y="0"/>
                </a:moveTo>
                <a:lnTo>
                  <a:pt x="382879" y="407631"/>
                </a:lnTo>
                <a:lnTo>
                  <a:pt x="1658581" y="1569097"/>
                </a:lnTo>
                <a:lnTo>
                  <a:pt x="4210049" y="2090382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734072" y="3426879"/>
            <a:ext cx="12700" cy="18415"/>
          </a:xfrm>
          <a:custGeom>
            <a:avLst/>
            <a:gdLst/>
            <a:ahLst/>
            <a:cxnLst/>
            <a:rect l="l" t="t" r="r" b="b"/>
            <a:pathLst>
              <a:path w="12700" h="18414">
                <a:moveTo>
                  <a:pt x="0" y="18186"/>
                </a:moveTo>
                <a:lnTo>
                  <a:pt x="12700" y="18186"/>
                </a:lnTo>
                <a:lnTo>
                  <a:pt x="12700" y="0"/>
                </a:lnTo>
                <a:lnTo>
                  <a:pt x="0" y="0"/>
                </a:lnTo>
                <a:lnTo>
                  <a:pt x="0" y="18186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709904" y="3405479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5" h="48260">
                <a:moveTo>
                  <a:pt x="60972" y="48272"/>
                </a:moveTo>
                <a:lnTo>
                  <a:pt x="0" y="48272"/>
                </a:lnTo>
                <a:lnTo>
                  <a:pt x="30518" y="0"/>
                </a:lnTo>
                <a:lnTo>
                  <a:pt x="60972" y="48272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709904" y="3405479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5" h="48260">
                <a:moveTo>
                  <a:pt x="0" y="48272"/>
                </a:moveTo>
                <a:lnTo>
                  <a:pt x="30518" y="0"/>
                </a:lnTo>
                <a:lnTo>
                  <a:pt x="60972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1116952" y="383519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1092847" y="3813175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4" h="48260">
                <a:moveTo>
                  <a:pt x="60972" y="48272"/>
                </a:moveTo>
                <a:lnTo>
                  <a:pt x="0" y="48272"/>
                </a:lnTo>
                <a:lnTo>
                  <a:pt x="30454" y="0"/>
                </a:lnTo>
                <a:lnTo>
                  <a:pt x="60972" y="48272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1092847" y="3813175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4" h="48260">
                <a:moveTo>
                  <a:pt x="0" y="48272"/>
                </a:moveTo>
                <a:lnTo>
                  <a:pt x="30454" y="0"/>
                </a:lnTo>
                <a:lnTo>
                  <a:pt x="60972" y="48272"/>
                </a:lnTo>
                <a:lnTo>
                  <a:pt x="0" y="48272"/>
                </a:lnTo>
                <a:close/>
              </a:path>
            </a:pathLst>
          </a:custGeom>
          <a:ln w="6349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2392654" y="499661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2368550" y="4974577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60" h="48260">
                <a:moveTo>
                  <a:pt x="60972" y="48272"/>
                </a:moveTo>
                <a:lnTo>
                  <a:pt x="0" y="48272"/>
                </a:lnTo>
                <a:lnTo>
                  <a:pt x="30454" y="0"/>
                </a:lnTo>
                <a:lnTo>
                  <a:pt x="60972" y="48272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2368550" y="4974577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60" h="48260">
                <a:moveTo>
                  <a:pt x="0" y="48272"/>
                </a:moveTo>
                <a:lnTo>
                  <a:pt x="30454" y="0"/>
                </a:lnTo>
                <a:lnTo>
                  <a:pt x="60972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4944122" y="551794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4919954" y="5495925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60" h="48260">
                <a:moveTo>
                  <a:pt x="60972" y="48272"/>
                </a:moveTo>
                <a:lnTo>
                  <a:pt x="0" y="48272"/>
                </a:lnTo>
                <a:lnTo>
                  <a:pt x="30518" y="0"/>
                </a:lnTo>
                <a:lnTo>
                  <a:pt x="60972" y="48272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4919954" y="5495925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60" h="48260">
                <a:moveTo>
                  <a:pt x="0" y="48272"/>
                </a:moveTo>
                <a:lnTo>
                  <a:pt x="30518" y="0"/>
                </a:lnTo>
                <a:lnTo>
                  <a:pt x="60972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2800350" y="312906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2776245" y="3107029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60" h="48260">
                <a:moveTo>
                  <a:pt x="60909" y="48272"/>
                </a:moveTo>
                <a:lnTo>
                  <a:pt x="0" y="48272"/>
                </a:lnTo>
                <a:lnTo>
                  <a:pt x="30454" y="0"/>
                </a:lnTo>
                <a:lnTo>
                  <a:pt x="60909" y="48272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2776245" y="3107029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60" h="48260">
                <a:moveTo>
                  <a:pt x="0" y="48272"/>
                </a:moveTo>
                <a:lnTo>
                  <a:pt x="30454" y="0"/>
                </a:lnTo>
                <a:lnTo>
                  <a:pt x="60909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 txBox="1"/>
          <p:nvPr/>
        </p:nvSpPr>
        <p:spPr>
          <a:xfrm>
            <a:off x="2994967" y="2980644"/>
            <a:ext cx="654685" cy="322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dirty="0">
                <a:latin typeface="Arial"/>
                <a:cs typeface="Arial"/>
              </a:rPr>
              <a:t>P</a:t>
            </a:r>
            <a:r>
              <a:rPr sz="650" spc="-5" dirty="0">
                <a:latin typeface="Arial"/>
                <a:cs typeface="Arial"/>
              </a:rPr>
              <a:t>a</a:t>
            </a:r>
            <a:r>
              <a:rPr sz="650" spc="65" dirty="0">
                <a:latin typeface="Arial"/>
                <a:cs typeface="Arial"/>
              </a:rPr>
              <a:t>rt</a:t>
            </a:r>
            <a:r>
              <a:rPr sz="650" spc="40" dirty="0">
                <a:latin typeface="Arial"/>
                <a:cs typeface="Arial"/>
              </a:rPr>
              <a:t>i</a:t>
            </a:r>
            <a:r>
              <a:rPr sz="650" spc="65" dirty="0">
                <a:latin typeface="Arial"/>
                <a:cs typeface="Arial"/>
              </a:rPr>
              <a:t>t</a:t>
            </a:r>
            <a:r>
              <a:rPr sz="650" spc="45" dirty="0">
                <a:latin typeface="Arial"/>
                <a:cs typeface="Arial"/>
              </a:rPr>
              <a:t>i</a:t>
            </a:r>
            <a:r>
              <a:rPr sz="650" spc="35" dirty="0">
                <a:latin typeface="Arial"/>
                <a:cs typeface="Arial"/>
              </a:rPr>
              <a:t>o</a:t>
            </a:r>
            <a:r>
              <a:rPr sz="650" spc="55" dirty="0">
                <a:latin typeface="Arial"/>
                <a:cs typeface="Arial"/>
              </a:rPr>
              <a:t>n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20" dirty="0">
                <a:latin typeface="Arial"/>
                <a:cs typeface="Arial"/>
              </a:rPr>
              <a:t>-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55" dirty="0">
                <a:latin typeface="Arial"/>
                <a:cs typeface="Arial"/>
              </a:rPr>
              <a:t>9</a:t>
            </a:r>
            <a:r>
              <a:rPr sz="650" spc="60" dirty="0">
                <a:latin typeface="Arial"/>
                <a:cs typeface="Arial"/>
              </a:rPr>
              <a:t>5</a:t>
            </a:r>
            <a:r>
              <a:rPr sz="650" spc="50" dirty="0">
                <a:latin typeface="Arial"/>
                <a:cs typeface="Arial"/>
              </a:rPr>
              <a:t>%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650" dirty="0">
                <a:latin typeface="Arial"/>
                <a:cs typeface="Arial"/>
              </a:rPr>
              <a:t>P</a:t>
            </a:r>
            <a:r>
              <a:rPr sz="650" spc="-5" dirty="0">
                <a:latin typeface="Arial"/>
                <a:cs typeface="Arial"/>
              </a:rPr>
              <a:t>a</a:t>
            </a:r>
            <a:r>
              <a:rPr sz="650" spc="65" dirty="0">
                <a:latin typeface="Arial"/>
                <a:cs typeface="Arial"/>
              </a:rPr>
              <a:t>rt</a:t>
            </a:r>
            <a:r>
              <a:rPr sz="650" spc="40" dirty="0">
                <a:latin typeface="Arial"/>
                <a:cs typeface="Arial"/>
              </a:rPr>
              <a:t>i</a:t>
            </a:r>
            <a:r>
              <a:rPr sz="650" spc="65" dirty="0">
                <a:latin typeface="Arial"/>
                <a:cs typeface="Arial"/>
              </a:rPr>
              <a:t>t</a:t>
            </a:r>
            <a:r>
              <a:rPr sz="650" spc="45" dirty="0">
                <a:latin typeface="Arial"/>
                <a:cs typeface="Arial"/>
              </a:rPr>
              <a:t>i</a:t>
            </a:r>
            <a:r>
              <a:rPr sz="650" spc="35" dirty="0">
                <a:latin typeface="Arial"/>
                <a:cs typeface="Arial"/>
              </a:rPr>
              <a:t>o</a:t>
            </a:r>
            <a:r>
              <a:rPr sz="650" spc="55" dirty="0">
                <a:latin typeface="Arial"/>
                <a:cs typeface="Arial"/>
              </a:rPr>
              <a:t>n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20" dirty="0">
                <a:latin typeface="Arial"/>
                <a:cs typeface="Arial"/>
              </a:rPr>
              <a:t>-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55" dirty="0">
                <a:latin typeface="Arial"/>
                <a:cs typeface="Arial"/>
              </a:rPr>
              <a:t>6</a:t>
            </a:r>
            <a:r>
              <a:rPr sz="650" spc="60" dirty="0">
                <a:latin typeface="Arial"/>
                <a:cs typeface="Arial"/>
              </a:rPr>
              <a:t>0</a:t>
            </a:r>
            <a:r>
              <a:rPr sz="650" spc="50" dirty="0">
                <a:latin typeface="Arial"/>
                <a:cs typeface="Arial"/>
              </a:rPr>
              <a:t>%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650" dirty="0">
                <a:latin typeface="Arial"/>
                <a:cs typeface="Arial"/>
              </a:rPr>
              <a:t>P</a:t>
            </a:r>
            <a:r>
              <a:rPr sz="650" spc="-5" dirty="0">
                <a:latin typeface="Arial"/>
                <a:cs typeface="Arial"/>
              </a:rPr>
              <a:t>a</a:t>
            </a:r>
            <a:r>
              <a:rPr sz="650" spc="65" dirty="0">
                <a:latin typeface="Arial"/>
                <a:cs typeface="Arial"/>
              </a:rPr>
              <a:t>rt</a:t>
            </a:r>
            <a:r>
              <a:rPr sz="650" spc="40" dirty="0">
                <a:latin typeface="Arial"/>
                <a:cs typeface="Arial"/>
              </a:rPr>
              <a:t>i</a:t>
            </a:r>
            <a:r>
              <a:rPr sz="650" spc="65" dirty="0">
                <a:latin typeface="Arial"/>
                <a:cs typeface="Arial"/>
              </a:rPr>
              <a:t>t</a:t>
            </a:r>
            <a:r>
              <a:rPr sz="650" spc="45" dirty="0">
                <a:latin typeface="Arial"/>
                <a:cs typeface="Arial"/>
              </a:rPr>
              <a:t>i</a:t>
            </a:r>
            <a:r>
              <a:rPr sz="650" spc="35" dirty="0">
                <a:latin typeface="Arial"/>
                <a:cs typeface="Arial"/>
              </a:rPr>
              <a:t>o</a:t>
            </a:r>
            <a:r>
              <a:rPr sz="650" spc="55" dirty="0">
                <a:latin typeface="Arial"/>
                <a:cs typeface="Arial"/>
              </a:rPr>
              <a:t>n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20" dirty="0">
                <a:latin typeface="Arial"/>
                <a:cs typeface="Arial"/>
              </a:rPr>
              <a:t>-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55" dirty="0">
                <a:latin typeface="Arial"/>
                <a:cs typeface="Arial"/>
              </a:rPr>
              <a:t>2</a:t>
            </a:r>
            <a:r>
              <a:rPr sz="650" spc="60" dirty="0">
                <a:latin typeface="Arial"/>
                <a:cs typeface="Arial"/>
              </a:rPr>
              <a:t>0</a:t>
            </a:r>
            <a:r>
              <a:rPr sz="650" spc="50" dirty="0">
                <a:latin typeface="Arial"/>
                <a:cs typeface="Arial"/>
              </a:rPr>
              <a:t>%</a:t>
            </a:r>
            <a:endParaRPr sz="650">
              <a:latin typeface="Arial"/>
              <a:cs typeface="Arial"/>
            </a:endParaRPr>
          </a:p>
        </p:txBody>
      </p:sp>
      <p:sp>
        <p:nvSpPr>
          <p:cNvPr id="206" name="object 206"/>
          <p:cNvSpPr/>
          <p:nvPr/>
        </p:nvSpPr>
        <p:spPr>
          <a:xfrm>
            <a:off x="2669527" y="3243554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740422" y="3435997"/>
            <a:ext cx="4210050" cy="1628775"/>
          </a:xfrm>
          <a:custGeom>
            <a:avLst/>
            <a:gdLst/>
            <a:ahLst/>
            <a:cxnLst/>
            <a:rect l="l" t="t" r="r" b="b"/>
            <a:pathLst>
              <a:path w="4210050" h="1628775">
                <a:moveTo>
                  <a:pt x="0" y="0"/>
                </a:moveTo>
                <a:lnTo>
                  <a:pt x="382879" y="278752"/>
                </a:lnTo>
                <a:lnTo>
                  <a:pt x="1658581" y="1051572"/>
                </a:lnTo>
                <a:lnTo>
                  <a:pt x="4210049" y="1628775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734072" y="3426879"/>
            <a:ext cx="12700" cy="18415"/>
          </a:xfrm>
          <a:custGeom>
            <a:avLst/>
            <a:gdLst/>
            <a:ahLst/>
            <a:cxnLst/>
            <a:rect l="l" t="t" r="r" b="b"/>
            <a:pathLst>
              <a:path w="12700" h="18414">
                <a:moveTo>
                  <a:pt x="0" y="18186"/>
                </a:moveTo>
                <a:lnTo>
                  <a:pt x="12700" y="18186"/>
                </a:lnTo>
                <a:lnTo>
                  <a:pt x="12700" y="0"/>
                </a:lnTo>
                <a:lnTo>
                  <a:pt x="0" y="0"/>
                </a:lnTo>
                <a:lnTo>
                  <a:pt x="0" y="18186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709904" y="3405479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5" h="48260">
                <a:moveTo>
                  <a:pt x="60972" y="48272"/>
                </a:moveTo>
                <a:lnTo>
                  <a:pt x="0" y="48272"/>
                </a:lnTo>
                <a:lnTo>
                  <a:pt x="30518" y="0"/>
                </a:lnTo>
                <a:lnTo>
                  <a:pt x="60972" y="48272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709904" y="3405479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5" h="48260">
                <a:moveTo>
                  <a:pt x="0" y="48272"/>
                </a:moveTo>
                <a:lnTo>
                  <a:pt x="30518" y="0"/>
                </a:lnTo>
                <a:lnTo>
                  <a:pt x="60972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1116952" y="370626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1092847" y="3684295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4" h="48260">
                <a:moveTo>
                  <a:pt x="60972" y="48208"/>
                </a:moveTo>
                <a:lnTo>
                  <a:pt x="0" y="48208"/>
                </a:lnTo>
                <a:lnTo>
                  <a:pt x="30454" y="0"/>
                </a:lnTo>
                <a:lnTo>
                  <a:pt x="60972" y="48208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1092847" y="3684295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4" h="48260">
                <a:moveTo>
                  <a:pt x="0" y="48208"/>
                </a:moveTo>
                <a:lnTo>
                  <a:pt x="30454" y="0"/>
                </a:lnTo>
                <a:lnTo>
                  <a:pt x="60972" y="48208"/>
                </a:lnTo>
                <a:lnTo>
                  <a:pt x="0" y="48208"/>
                </a:lnTo>
                <a:close/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2392654" y="447908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2368550" y="4457052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60" h="48260">
                <a:moveTo>
                  <a:pt x="60972" y="48272"/>
                </a:moveTo>
                <a:lnTo>
                  <a:pt x="0" y="48272"/>
                </a:lnTo>
                <a:lnTo>
                  <a:pt x="30454" y="0"/>
                </a:lnTo>
                <a:lnTo>
                  <a:pt x="60972" y="48272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2368550" y="4457052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60" h="48260">
                <a:moveTo>
                  <a:pt x="0" y="48272"/>
                </a:moveTo>
                <a:lnTo>
                  <a:pt x="30454" y="0"/>
                </a:lnTo>
                <a:lnTo>
                  <a:pt x="60972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4944122" y="505628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4919954" y="5034254"/>
            <a:ext cx="60960" cy="48895"/>
          </a:xfrm>
          <a:custGeom>
            <a:avLst/>
            <a:gdLst/>
            <a:ahLst/>
            <a:cxnLst/>
            <a:rect l="l" t="t" r="r" b="b"/>
            <a:pathLst>
              <a:path w="60960" h="48895">
                <a:moveTo>
                  <a:pt x="60972" y="48272"/>
                </a:moveTo>
                <a:lnTo>
                  <a:pt x="0" y="48272"/>
                </a:lnTo>
                <a:lnTo>
                  <a:pt x="30518" y="0"/>
                </a:lnTo>
                <a:lnTo>
                  <a:pt x="60972" y="48272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4919954" y="5034254"/>
            <a:ext cx="60960" cy="48895"/>
          </a:xfrm>
          <a:custGeom>
            <a:avLst/>
            <a:gdLst/>
            <a:ahLst/>
            <a:cxnLst/>
            <a:rect l="l" t="t" r="r" b="b"/>
            <a:pathLst>
              <a:path w="60960" h="48895">
                <a:moveTo>
                  <a:pt x="0" y="48272"/>
                </a:moveTo>
                <a:lnTo>
                  <a:pt x="30518" y="0"/>
                </a:lnTo>
                <a:lnTo>
                  <a:pt x="60972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2800350" y="323512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2776245" y="3213100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60" h="48260">
                <a:moveTo>
                  <a:pt x="60909" y="48272"/>
                </a:moveTo>
                <a:lnTo>
                  <a:pt x="0" y="48272"/>
                </a:lnTo>
                <a:lnTo>
                  <a:pt x="30454" y="0"/>
                </a:lnTo>
                <a:lnTo>
                  <a:pt x="60909" y="48272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2776245" y="3213100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60" h="48260">
                <a:moveTo>
                  <a:pt x="0" y="48272"/>
                </a:moveTo>
                <a:lnTo>
                  <a:pt x="30454" y="0"/>
                </a:lnTo>
                <a:lnTo>
                  <a:pt x="60909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697852" y="3427704"/>
            <a:ext cx="4295140" cy="2551430"/>
          </a:xfrm>
          <a:custGeom>
            <a:avLst/>
            <a:gdLst/>
            <a:ahLst/>
            <a:cxnLst/>
            <a:rect l="l" t="t" r="r" b="b"/>
            <a:pathLst>
              <a:path w="4295140" h="2551429">
                <a:moveTo>
                  <a:pt x="0" y="0"/>
                </a:moveTo>
                <a:lnTo>
                  <a:pt x="4295127" y="0"/>
                </a:lnTo>
                <a:lnTo>
                  <a:pt x="4295127" y="2550820"/>
                </a:lnTo>
                <a:lnTo>
                  <a:pt x="0" y="255082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3436696" y="1661073"/>
            <a:ext cx="194310" cy="202565"/>
          </a:xfrm>
          <a:custGeom>
            <a:avLst/>
            <a:gdLst/>
            <a:ahLst/>
            <a:cxnLst/>
            <a:rect l="l" t="t" r="r" b="b"/>
            <a:pathLst>
              <a:path w="194310" h="202564">
                <a:moveTo>
                  <a:pt x="0" y="0"/>
                </a:moveTo>
                <a:lnTo>
                  <a:pt x="193709" y="0"/>
                </a:lnTo>
                <a:lnTo>
                  <a:pt x="193709" y="202130"/>
                </a:lnTo>
                <a:lnTo>
                  <a:pt x="0" y="20213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 txBox="1"/>
          <p:nvPr/>
        </p:nvSpPr>
        <p:spPr>
          <a:xfrm>
            <a:off x="3467481" y="1705305"/>
            <a:ext cx="13271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5" dirty="0">
                <a:latin typeface="Arial"/>
                <a:cs typeface="Arial"/>
              </a:rPr>
              <a:t>hit</a:t>
            </a:r>
            <a:endParaRPr sz="800">
              <a:latin typeface="Arial"/>
              <a:cs typeface="Arial"/>
            </a:endParaRPr>
          </a:p>
        </p:txBody>
      </p:sp>
      <p:sp>
        <p:nvSpPr>
          <p:cNvPr id="226" name="object 226"/>
          <p:cNvSpPr/>
          <p:nvPr/>
        </p:nvSpPr>
        <p:spPr>
          <a:xfrm>
            <a:off x="3428274" y="2208510"/>
            <a:ext cx="295275" cy="202565"/>
          </a:xfrm>
          <a:custGeom>
            <a:avLst/>
            <a:gdLst/>
            <a:ahLst/>
            <a:cxnLst/>
            <a:rect l="l" t="t" r="r" b="b"/>
            <a:pathLst>
              <a:path w="295275" h="202564">
                <a:moveTo>
                  <a:pt x="0" y="0"/>
                </a:moveTo>
                <a:lnTo>
                  <a:pt x="294773" y="0"/>
                </a:lnTo>
                <a:lnTo>
                  <a:pt x="294773" y="202129"/>
                </a:lnTo>
                <a:lnTo>
                  <a:pt x="0" y="20212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 txBox="1"/>
          <p:nvPr/>
        </p:nvSpPr>
        <p:spPr>
          <a:xfrm>
            <a:off x="3459108" y="2252742"/>
            <a:ext cx="233679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5" dirty="0">
                <a:latin typeface="Arial"/>
                <a:cs typeface="Arial"/>
              </a:rPr>
              <a:t>miss</a:t>
            </a:r>
            <a:endParaRPr sz="800">
              <a:latin typeface="Arial"/>
              <a:cs typeface="Arial"/>
            </a:endParaRPr>
          </a:p>
        </p:txBody>
      </p:sp>
      <p:sp>
        <p:nvSpPr>
          <p:cNvPr id="228" name="object 228"/>
          <p:cNvSpPr/>
          <p:nvPr/>
        </p:nvSpPr>
        <p:spPr>
          <a:xfrm>
            <a:off x="3178699" y="2195877"/>
            <a:ext cx="3789679" cy="596265"/>
          </a:xfrm>
          <a:custGeom>
            <a:avLst/>
            <a:gdLst/>
            <a:ahLst/>
            <a:cxnLst/>
            <a:rect l="l" t="t" r="r" b="b"/>
            <a:pathLst>
              <a:path w="3789679" h="596264">
                <a:moveTo>
                  <a:pt x="3789190" y="0"/>
                </a:moveTo>
                <a:lnTo>
                  <a:pt x="3789190" y="100223"/>
                </a:lnTo>
                <a:lnTo>
                  <a:pt x="3789190" y="596153"/>
                </a:lnTo>
                <a:lnTo>
                  <a:pt x="169006" y="596153"/>
                </a:lnTo>
                <a:lnTo>
                  <a:pt x="0" y="596153"/>
                </a:lnTo>
                <a:lnTo>
                  <a:pt x="0" y="100223"/>
                </a:lnTo>
                <a:lnTo>
                  <a:pt x="0" y="83378"/>
                </a:lnTo>
              </a:path>
            </a:pathLst>
          </a:custGeom>
          <a:ln w="8422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3178699" y="2211879"/>
            <a:ext cx="0" cy="67945"/>
          </a:xfrm>
          <a:custGeom>
            <a:avLst/>
            <a:gdLst/>
            <a:ahLst/>
            <a:cxnLst/>
            <a:rect l="l" t="t" r="r" b="b"/>
            <a:pathLst>
              <a:path h="67944">
                <a:moveTo>
                  <a:pt x="0" y="0"/>
                </a:moveTo>
                <a:lnTo>
                  <a:pt x="0" y="67376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3153432" y="2211879"/>
            <a:ext cx="50800" cy="67945"/>
          </a:xfrm>
          <a:custGeom>
            <a:avLst/>
            <a:gdLst/>
            <a:ahLst/>
            <a:cxnLst/>
            <a:rect l="l" t="t" r="r" b="b"/>
            <a:pathLst>
              <a:path w="50800" h="67944">
                <a:moveTo>
                  <a:pt x="0" y="67376"/>
                </a:moveTo>
                <a:lnTo>
                  <a:pt x="25266" y="0"/>
                </a:lnTo>
                <a:lnTo>
                  <a:pt x="50532" y="67376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4005188" y="2077967"/>
            <a:ext cx="101600" cy="337185"/>
          </a:xfrm>
          <a:custGeom>
            <a:avLst/>
            <a:gdLst/>
            <a:ahLst/>
            <a:cxnLst/>
            <a:rect l="l" t="t" r="r" b="b"/>
            <a:pathLst>
              <a:path w="101600" h="337185">
                <a:moveTo>
                  <a:pt x="0" y="0"/>
                </a:moveTo>
                <a:lnTo>
                  <a:pt x="101065" y="0"/>
                </a:lnTo>
                <a:lnTo>
                  <a:pt x="101065" y="336884"/>
                </a:lnTo>
                <a:lnTo>
                  <a:pt x="0" y="33688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4005189" y="2077968"/>
            <a:ext cx="101600" cy="337185"/>
          </a:xfrm>
          <a:custGeom>
            <a:avLst/>
            <a:gdLst/>
            <a:ahLst/>
            <a:cxnLst/>
            <a:rect l="l" t="t" r="r" b="b"/>
            <a:pathLst>
              <a:path w="101600" h="337185">
                <a:moveTo>
                  <a:pt x="0" y="0"/>
                </a:moveTo>
                <a:lnTo>
                  <a:pt x="101065" y="0"/>
                </a:lnTo>
                <a:lnTo>
                  <a:pt x="101065" y="336884"/>
                </a:lnTo>
                <a:lnTo>
                  <a:pt x="0" y="336884"/>
                </a:lnTo>
                <a:lnTo>
                  <a:pt x="0" y="0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3904123" y="2077967"/>
            <a:ext cx="101600" cy="337185"/>
          </a:xfrm>
          <a:custGeom>
            <a:avLst/>
            <a:gdLst/>
            <a:ahLst/>
            <a:cxnLst/>
            <a:rect l="l" t="t" r="r" b="b"/>
            <a:pathLst>
              <a:path w="101600" h="337185">
                <a:moveTo>
                  <a:pt x="0" y="0"/>
                </a:moveTo>
                <a:lnTo>
                  <a:pt x="101065" y="0"/>
                </a:lnTo>
                <a:lnTo>
                  <a:pt x="101065" y="336884"/>
                </a:lnTo>
                <a:lnTo>
                  <a:pt x="0" y="33688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3904124" y="2077968"/>
            <a:ext cx="101600" cy="337185"/>
          </a:xfrm>
          <a:custGeom>
            <a:avLst/>
            <a:gdLst/>
            <a:ahLst/>
            <a:cxnLst/>
            <a:rect l="l" t="t" r="r" b="b"/>
            <a:pathLst>
              <a:path w="101600" h="337185">
                <a:moveTo>
                  <a:pt x="0" y="0"/>
                </a:moveTo>
                <a:lnTo>
                  <a:pt x="101065" y="0"/>
                </a:lnTo>
                <a:lnTo>
                  <a:pt x="101065" y="336884"/>
                </a:lnTo>
                <a:lnTo>
                  <a:pt x="0" y="336884"/>
                </a:lnTo>
                <a:lnTo>
                  <a:pt x="0" y="0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4005188" y="1656862"/>
            <a:ext cx="101600" cy="337185"/>
          </a:xfrm>
          <a:custGeom>
            <a:avLst/>
            <a:gdLst/>
            <a:ahLst/>
            <a:cxnLst/>
            <a:rect l="l" t="t" r="r" b="b"/>
            <a:pathLst>
              <a:path w="101600" h="337185">
                <a:moveTo>
                  <a:pt x="0" y="0"/>
                </a:moveTo>
                <a:lnTo>
                  <a:pt x="101065" y="0"/>
                </a:lnTo>
                <a:lnTo>
                  <a:pt x="101065" y="336884"/>
                </a:lnTo>
                <a:lnTo>
                  <a:pt x="0" y="33688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4005189" y="1656862"/>
            <a:ext cx="101600" cy="337185"/>
          </a:xfrm>
          <a:custGeom>
            <a:avLst/>
            <a:gdLst/>
            <a:ahLst/>
            <a:cxnLst/>
            <a:rect l="l" t="t" r="r" b="b"/>
            <a:pathLst>
              <a:path w="101600" h="337185">
                <a:moveTo>
                  <a:pt x="0" y="0"/>
                </a:moveTo>
                <a:lnTo>
                  <a:pt x="101065" y="0"/>
                </a:lnTo>
                <a:lnTo>
                  <a:pt x="101065" y="336884"/>
                </a:lnTo>
                <a:lnTo>
                  <a:pt x="0" y="336884"/>
                </a:lnTo>
                <a:lnTo>
                  <a:pt x="0" y="0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3904123" y="1656862"/>
            <a:ext cx="101600" cy="337185"/>
          </a:xfrm>
          <a:custGeom>
            <a:avLst/>
            <a:gdLst/>
            <a:ahLst/>
            <a:cxnLst/>
            <a:rect l="l" t="t" r="r" b="b"/>
            <a:pathLst>
              <a:path w="101600" h="337185">
                <a:moveTo>
                  <a:pt x="0" y="0"/>
                </a:moveTo>
                <a:lnTo>
                  <a:pt x="101065" y="0"/>
                </a:lnTo>
                <a:lnTo>
                  <a:pt x="101065" y="336884"/>
                </a:lnTo>
                <a:lnTo>
                  <a:pt x="0" y="33688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3904124" y="1656862"/>
            <a:ext cx="101600" cy="337185"/>
          </a:xfrm>
          <a:custGeom>
            <a:avLst/>
            <a:gdLst/>
            <a:ahLst/>
            <a:cxnLst/>
            <a:rect l="l" t="t" r="r" b="b"/>
            <a:pathLst>
              <a:path w="101600" h="337185">
                <a:moveTo>
                  <a:pt x="0" y="0"/>
                </a:moveTo>
                <a:lnTo>
                  <a:pt x="101065" y="0"/>
                </a:lnTo>
                <a:lnTo>
                  <a:pt x="101065" y="336884"/>
                </a:lnTo>
                <a:lnTo>
                  <a:pt x="0" y="336884"/>
                </a:lnTo>
                <a:lnTo>
                  <a:pt x="0" y="0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3618305" y="1656862"/>
            <a:ext cx="488950" cy="0"/>
          </a:xfrm>
          <a:custGeom>
            <a:avLst/>
            <a:gdLst/>
            <a:ahLst/>
            <a:cxnLst/>
            <a:rect l="l" t="t" r="r" b="b"/>
            <a:pathLst>
              <a:path w="488950">
                <a:moveTo>
                  <a:pt x="488482" y="0"/>
                </a:moveTo>
                <a:lnTo>
                  <a:pt x="0" y="0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3618305" y="1993747"/>
            <a:ext cx="488950" cy="0"/>
          </a:xfrm>
          <a:custGeom>
            <a:avLst/>
            <a:gdLst/>
            <a:ahLst/>
            <a:cxnLst/>
            <a:rect l="l" t="t" r="r" b="b"/>
            <a:pathLst>
              <a:path w="488950">
                <a:moveTo>
                  <a:pt x="488482" y="0"/>
                </a:moveTo>
                <a:lnTo>
                  <a:pt x="0" y="0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3617772" y="2077968"/>
            <a:ext cx="488950" cy="0"/>
          </a:xfrm>
          <a:custGeom>
            <a:avLst/>
            <a:gdLst/>
            <a:ahLst/>
            <a:cxnLst/>
            <a:rect l="l" t="t" r="r" b="b"/>
            <a:pathLst>
              <a:path w="488950">
                <a:moveTo>
                  <a:pt x="488482" y="0"/>
                </a:moveTo>
                <a:lnTo>
                  <a:pt x="0" y="0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3618305" y="2414852"/>
            <a:ext cx="488950" cy="0"/>
          </a:xfrm>
          <a:custGeom>
            <a:avLst/>
            <a:gdLst/>
            <a:ahLst/>
            <a:cxnLst/>
            <a:rect l="l" t="t" r="r" b="b"/>
            <a:pathLst>
              <a:path w="488950">
                <a:moveTo>
                  <a:pt x="488482" y="0"/>
                </a:moveTo>
                <a:lnTo>
                  <a:pt x="0" y="0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4470165" y="1893629"/>
            <a:ext cx="302895" cy="302260"/>
          </a:xfrm>
          <a:custGeom>
            <a:avLst/>
            <a:gdLst/>
            <a:ahLst/>
            <a:cxnLst/>
            <a:rect l="l" t="t" r="r" b="b"/>
            <a:pathLst>
              <a:path w="302895" h="302260">
                <a:moveTo>
                  <a:pt x="150074" y="0"/>
                </a:moveTo>
                <a:lnTo>
                  <a:pt x="102560" y="8758"/>
                </a:lnTo>
                <a:lnTo>
                  <a:pt x="68285" y="25468"/>
                </a:lnTo>
                <a:lnTo>
                  <a:pt x="36672" y="51041"/>
                </a:lnTo>
                <a:lnTo>
                  <a:pt x="11130" y="92237"/>
                </a:lnTo>
                <a:lnTo>
                  <a:pt x="355" y="138338"/>
                </a:lnTo>
                <a:lnTo>
                  <a:pt x="0" y="150234"/>
                </a:lnTo>
                <a:lnTo>
                  <a:pt x="587" y="162172"/>
                </a:lnTo>
                <a:lnTo>
                  <a:pt x="12446" y="209294"/>
                </a:lnTo>
                <a:lnTo>
                  <a:pt x="31440" y="242493"/>
                </a:lnTo>
                <a:lnTo>
                  <a:pt x="58629" y="270904"/>
                </a:lnTo>
                <a:lnTo>
                  <a:pt x="101566" y="293929"/>
                </a:lnTo>
                <a:lnTo>
                  <a:pt x="148666" y="301916"/>
                </a:lnTo>
                <a:lnTo>
                  <a:pt x="160665" y="301546"/>
                </a:lnTo>
                <a:lnTo>
                  <a:pt x="207850" y="290544"/>
                </a:lnTo>
                <a:lnTo>
                  <a:pt x="251007" y="264199"/>
                </a:lnTo>
                <a:lnTo>
                  <a:pt x="276705" y="235377"/>
                </a:lnTo>
                <a:lnTo>
                  <a:pt x="297175" y="190791"/>
                </a:lnTo>
                <a:lnTo>
                  <a:pt x="302498" y="154966"/>
                </a:lnTo>
                <a:lnTo>
                  <a:pt x="302362" y="142898"/>
                </a:lnTo>
                <a:lnTo>
                  <a:pt x="292266" y="95638"/>
                </a:lnTo>
                <a:lnTo>
                  <a:pt x="266888" y="52950"/>
                </a:lnTo>
                <a:lnTo>
                  <a:pt x="229257" y="20834"/>
                </a:lnTo>
                <a:lnTo>
                  <a:pt x="185326" y="3373"/>
                </a:lnTo>
                <a:lnTo>
                  <a:pt x="1500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4470165" y="1893630"/>
            <a:ext cx="302895" cy="302260"/>
          </a:xfrm>
          <a:custGeom>
            <a:avLst/>
            <a:gdLst/>
            <a:ahLst/>
            <a:cxnLst/>
            <a:rect l="l" t="t" r="r" b="b"/>
            <a:pathLst>
              <a:path w="302895" h="302260">
                <a:moveTo>
                  <a:pt x="258156" y="43453"/>
                </a:moveTo>
                <a:lnTo>
                  <a:pt x="287354" y="84383"/>
                </a:lnTo>
                <a:lnTo>
                  <a:pt x="301270" y="130870"/>
                </a:lnTo>
                <a:lnTo>
                  <a:pt x="302497" y="154966"/>
                </a:lnTo>
                <a:lnTo>
                  <a:pt x="301678" y="167011"/>
                </a:lnTo>
                <a:lnTo>
                  <a:pt x="288850" y="213743"/>
                </a:lnTo>
                <a:lnTo>
                  <a:pt x="260740" y="255199"/>
                </a:lnTo>
                <a:lnTo>
                  <a:pt x="230159" y="279298"/>
                </a:lnTo>
                <a:lnTo>
                  <a:pt x="184534" y="297955"/>
                </a:lnTo>
                <a:lnTo>
                  <a:pt x="148666" y="301916"/>
                </a:lnTo>
                <a:lnTo>
                  <a:pt x="136700" y="301337"/>
                </a:lnTo>
                <a:lnTo>
                  <a:pt x="90300" y="289578"/>
                </a:lnTo>
                <a:lnTo>
                  <a:pt x="48972" y="262815"/>
                </a:lnTo>
                <a:lnTo>
                  <a:pt x="24139" y="231736"/>
                </a:lnTo>
                <a:lnTo>
                  <a:pt x="4606" y="185965"/>
                </a:lnTo>
                <a:lnTo>
                  <a:pt x="0" y="150234"/>
                </a:lnTo>
                <a:lnTo>
                  <a:pt x="355" y="138338"/>
                </a:lnTo>
                <a:lnTo>
                  <a:pt x="11129" y="92237"/>
                </a:lnTo>
                <a:lnTo>
                  <a:pt x="36672" y="51042"/>
                </a:lnTo>
                <a:lnTo>
                  <a:pt x="68284" y="25468"/>
                </a:lnTo>
                <a:lnTo>
                  <a:pt x="102559" y="8758"/>
                </a:lnTo>
                <a:lnTo>
                  <a:pt x="150074" y="0"/>
                </a:lnTo>
                <a:lnTo>
                  <a:pt x="161944" y="186"/>
                </a:lnTo>
                <a:lnTo>
                  <a:pt x="207896" y="10270"/>
                </a:lnTo>
                <a:lnTo>
                  <a:pt x="249008" y="35018"/>
                </a:lnTo>
                <a:lnTo>
                  <a:pt x="258156" y="43453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4110181" y="1846396"/>
            <a:ext cx="307975" cy="141605"/>
          </a:xfrm>
          <a:custGeom>
            <a:avLst/>
            <a:gdLst/>
            <a:ahLst/>
            <a:cxnLst/>
            <a:rect l="l" t="t" r="r" b="b"/>
            <a:pathLst>
              <a:path w="307975" h="141605">
                <a:moveTo>
                  <a:pt x="0" y="0"/>
                </a:moveTo>
                <a:lnTo>
                  <a:pt x="74956" y="0"/>
                </a:lnTo>
                <a:lnTo>
                  <a:pt x="184444" y="0"/>
                </a:lnTo>
                <a:lnTo>
                  <a:pt x="184444" y="141599"/>
                </a:lnTo>
                <a:lnTo>
                  <a:pt x="290659" y="141599"/>
                </a:lnTo>
                <a:lnTo>
                  <a:pt x="307503" y="141599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4392418" y="1962729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0" y="0"/>
                </a:moveTo>
                <a:lnTo>
                  <a:pt x="25266" y="25266"/>
                </a:lnTo>
                <a:lnTo>
                  <a:pt x="0" y="50532"/>
                </a:lnTo>
                <a:lnTo>
                  <a:pt x="67377" y="2526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4392418" y="1962729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67376" y="25266"/>
                </a:moveTo>
                <a:lnTo>
                  <a:pt x="0" y="0"/>
                </a:lnTo>
                <a:lnTo>
                  <a:pt x="25266" y="25266"/>
                </a:lnTo>
                <a:lnTo>
                  <a:pt x="0" y="50532"/>
                </a:lnTo>
                <a:lnTo>
                  <a:pt x="67376" y="25266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4110220" y="2096716"/>
            <a:ext cx="306070" cy="130810"/>
          </a:xfrm>
          <a:custGeom>
            <a:avLst/>
            <a:gdLst/>
            <a:ahLst/>
            <a:cxnLst/>
            <a:rect l="l" t="t" r="r" b="b"/>
            <a:pathLst>
              <a:path w="306070" h="130810">
                <a:moveTo>
                  <a:pt x="0" y="130206"/>
                </a:moveTo>
                <a:lnTo>
                  <a:pt x="74956" y="130206"/>
                </a:lnTo>
                <a:lnTo>
                  <a:pt x="184444" y="130206"/>
                </a:lnTo>
                <a:lnTo>
                  <a:pt x="184444" y="0"/>
                </a:lnTo>
                <a:lnTo>
                  <a:pt x="289191" y="0"/>
                </a:lnTo>
                <a:lnTo>
                  <a:pt x="306035" y="0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4390989" y="2071449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0" y="0"/>
                </a:moveTo>
                <a:lnTo>
                  <a:pt x="25265" y="25266"/>
                </a:lnTo>
                <a:lnTo>
                  <a:pt x="0" y="50532"/>
                </a:lnTo>
                <a:lnTo>
                  <a:pt x="67376" y="2526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4390989" y="2071450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67376" y="25266"/>
                </a:moveTo>
                <a:lnTo>
                  <a:pt x="0" y="0"/>
                </a:lnTo>
                <a:lnTo>
                  <a:pt x="25266" y="25266"/>
                </a:lnTo>
                <a:lnTo>
                  <a:pt x="0" y="50532"/>
                </a:lnTo>
                <a:lnTo>
                  <a:pt x="67376" y="25266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 txBox="1"/>
          <p:nvPr/>
        </p:nvSpPr>
        <p:spPr>
          <a:xfrm>
            <a:off x="4446990" y="1646350"/>
            <a:ext cx="34036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5" dirty="0">
                <a:latin typeface="Arial"/>
                <a:cs typeface="Arial"/>
              </a:rPr>
              <a:t>Priority</a:t>
            </a:r>
            <a:endParaRPr sz="800">
              <a:latin typeface="Arial"/>
              <a:cs typeface="Arial"/>
            </a:endParaRPr>
          </a:p>
        </p:txBody>
      </p:sp>
      <p:sp>
        <p:nvSpPr>
          <p:cNvPr id="252" name="object 252"/>
          <p:cNvSpPr txBox="1"/>
          <p:nvPr/>
        </p:nvSpPr>
        <p:spPr>
          <a:xfrm>
            <a:off x="4376669" y="1764259"/>
            <a:ext cx="48069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5" dirty="0">
                <a:latin typeface="Arial"/>
                <a:cs typeface="Arial"/>
              </a:rPr>
              <a:t>Scheduler</a:t>
            </a:r>
            <a:endParaRPr sz="800">
              <a:latin typeface="Arial"/>
              <a:cs typeface="Arial"/>
            </a:endParaRPr>
          </a:p>
        </p:txBody>
      </p:sp>
      <p:sp>
        <p:nvSpPr>
          <p:cNvPr id="253" name="object 253"/>
          <p:cNvSpPr/>
          <p:nvPr/>
        </p:nvSpPr>
        <p:spPr>
          <a:xfrm>
            <a:off x="2774438" y="1892680"/>
            <a:ext cx="606425" cy="303530"/>
          </a:xfrm>
          <a:custGeom>
            <a:avLst/>
            <a:gdLst/>
            <a:ahLst/>
            <a:cxnLst/>
            <a:rect l="l" t="t" r="r" b="b"/>
            <a:pathLst>
              <a:path w="606425" h="303530">
                <a:moveTo>
                  <a:pt x="598850" y="0"/>
                </a:moveTo>
                <a:lnTo>
                  <a:pt x="7541" y="0"/>
                </a:lnTo>
                <a:lnTo>
                  <a:pt x="0" y="7541"/>
                </a:lnTo>
                <a:lnTo>
                  <a:pt x="0" y="295654"/>
                </a:lnTo>
                <a:lnTo>
                  <a:pt x="7541" y="303195"/>
                </a:lnTo>
                <a:lnTo>
                  <a:pt x="598850" y="303195"/>
                </a:lnTo>
                <a:lnTo>
                  <a:pt x="606391" y="295654"/>
                </a:lnTo>
                <a:lnTo>
                  <a:pt x="606391" y="7541"/>
                </a:lnTo>
                <a:lnTo>
                  <a:pt x="5988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2774438" y="1892681"/>
            <a:ext cx="606425" cy="303530"/>
          </a:xfrm>
          <a:custGeom>
            <a:avLst/>
            <a:gdLst/>
            <a:ahLst/>
            <a:cxnLst/>
            <a:rect l="l" t="t" r="r" b="b"/>
            <a:pathLst>
              <a:path w="606425" h="303530">
                <a:moveTo>
                  <a:pt x="16844" y="0"/>
                </a:moveTo>
                <a:lnTo>
                  <a:pt x="589547" y="0"/>
                </a:lnTo>
                <a:lnTo>
                  <a:pt x="598850" y="0"/>
                </a:lnTo>
                <a:lnTo>
                  <a:pt x="606391" y="7541"/>
                </a:lnTo>
                <a:lnTo>
                  <a:pt x="606391" y="16844"/>
                </a:lnTo>
                <a:lnTo>
                  <a:pt x="606391" y="286351"/>
                </a:lnTo>
                <a:lnTo>
                  <a:pt x="606391" y="295653"/>
                </a:lnTo>
                <a:lnTo>
                  <a:pt x="598850" y="303195"/>
                </a:lnTo>
                <a:lnTo>
                  <a:pt x="589547" y="303195"/>
                </a:lnTo>
                <a:lnTo>
                  <a:pt x="16844" y="303195"/>
                </a:lnTo>
                <a:lnTo>
                  <a:pt x="7541" y="303195"/>
                </a:lnTo>
                <a:lnTo>
                  <a:pt x="0" y="295653"/>
                </a:lnTo>
                <a:lnTo>
                  <a:pt x="0" y="286351"/>
                </a:lnTo>
                <a:lnTo>
                  <a:pt x="0" y="16844"/>
                </a:lnTo>
                <a:lnTo>
                  <a:pt x="0" y="7541"/>
                </a:lnTo>
                <a:lnTo>
                  <a:pt x="7541" y="0"/>
                </a:lnTo>
                <a:lnTo>
                  <a:pt x="16844" y="0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 txBox="1"/>
          <p:nvPr/>
        </p:nvSpPr>
        <p:spPr>
          <a:xfrm>
            <a:off x="2948430" y="2042189"/>
            <a:ext cx="25019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Arial"/>
                <a:cs typeface="Arial"/>
              </a:rPr>
              <a:t>Filter</a:t>
            </a:r>
            <a:endParaRPr sz="800">
              <a:latin typeface="Arial"/>
              <a:cs typeface="Arial"/>
            </a:endParaRPr>
          </a:p>
        </p:txBody>
      </p:sp>
      <p:sp>
        <p:nvSpPr>
          <p:cNvPr id="256" name="object 256"/>
          <p:cNvSpPr/>
          <p:nvPr/>
        </p:nvSpPr>
        <p:spPr>
          <a:xfrm>
            <a:off x="1831751" y="2044279"/>
            <a:ext cx="123825" cy="0"/>
          </a:xfrm>
          <a:custGeom>
            <a:avLst/>
            <a:gdLst/>
            <a:ahLst/>
            <a:cxnLst/>
            <a:rect l="l" t="t" r="r" b="b"/>
            <a:pathLst>
              <a:path w="123825">
                <a:moveTo>
                  <a:pt x="0" y="0"/>
                </a:moveTo>
                <a:lnTo>
                  <a:pt x="123804" y="0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1930289" y="2019013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4" h="50800">
                <a:moveTo>
                  <a:pt x="0" y="0"/>
                </a:moveTo>
                <a:lnTo>
                  <a:pt x="25266" y="25266"/>
                </a:lnTo>
                <a:lnTo>
                  <a:pt x="0" y="50533"/>
                </a:lnTo>
                <a:lnTo>
                  <a:pt x="67377" y="2526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1930290" y="2019013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4" h="50800">
                <a:moveTo>
                  <a:pt x="67376" y="25266"/>
                </a:moveTo>
                <a:lnTo>
                  <a:pt x="0" y="0"/>
                </a:lnTo>
                <a:lnTo>
                  <a:pt x="25266" y="25266"/>
                </a:lnTo>
                <a:lnTo>
                  <a:pt x="0" y="50532"/>
                </a:lnTo>
                <a:lnTo>
                  <a:pt x="67376" y="25266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 txBox="1"/>
          <p:nvPr/>
        </p:nvSpPr>
        <p:spPr>
          <a:xfrm>
            <a:off x="1514359" y="1983234"/>
            <a:ext cx="32321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5" dirty="0">
                <a:latin typeface="Arial"/>
                <a:cs typeface="Arial"/>
              </a:rPr>
              <a:t>packet</a:t>
            </a:r>
            <a:endParaRPr sz="800">
              <a:latin typeface="Arial"/>
              <a:cs typeface="Arial"/>
            </a:endParaRPr>
          </a:p>
        </p:txBody>
      </p:sp>
      <p:sp>
        <p:nvSpPr>
          <p:cNvPr id="260" name="object 260"/>
          <p:cNvSpPr/>
          <p:nvPr/>
        </p:nvSpPr>
        <p:spPr>
          <a:xfrm>
            <a:off x="2013668" y="1892680"/>
            <a:ext cx="606425" cy="303530"/>
          </a:xfrm>
          <a:custGeom>
            <a:avLst/>
            <a:gdLst/>
            <a:ahLst/>
            <a:cxnLst/>
            <a:rect l="l" t="t" r="r" b="b"/>
            <a:pathLst>
              <a:path w="606425" h="303530">
                <a:moveTo>
                  <a:pt x="598850" y="0"/>
                </a:moveTo>
                <a:lnTo>
                  <a:pt x="7541" y="0"/>
                </a:lnTo>
                <a:lnTo>
                  <a:pt x="0" y="7541"/>
                </a:lnTo>
                <a:lnTo>
                  <a:pt x="0" y="295654"/>
                </a:lnTo>
                <a:lnTo>
                  <a:pt x="7541" y="303195"/>
                </a:lnTo>
                <a:lnTo>
                  <a:pt x="598850" y="303195"/>
                </a:lnTo>
                <a:lnTo>
                  <a:pt x="606391" y="295654"/>
                </a:lnTo>
                <a:lnTo>
                  <a:pt x="606391" y="7541"/>
                </a:lnTo>
                <a:lnTo>
                  <a:pt x="5988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2013669" y="1892681"/>
            <a:ext cx="606425" cy="303530"/>
          </a:xfrm>
          <a:custGeom>
            <a:avLst/>
            <a:gdLst/>
            <a:ahLst/>
            <a:cxnLst/>
            <a:rect l="l" t="t" r="r" b="b"/>
            <a:pathLst>
              <a:path w="606425" h="303530">
                <a:moveTo>
                  <a:pt x="16844" y="0"/>
                </a:moveTo>
                <a:lnTo>
                  <a:pt x="589547" y="0"/>
                </a:lnTo>
                <a:lnTo>
                  <a:pt x="598850" y="0"/>
                </a:lnTo>
                <a:lnTo>
                  <a:pt x="606391" y="7541"/>
                </a:lnTo>
                <a:lnTo>
                  <a:pt x="606391" y="16844"/>
                </a:lnTo>
                <a:lnTo>
                  <a:pt x="606391" y="286351"/>
                </a:lnTo>
                <a:lnTo>
                  <a:pt x="606391" y="295653"/>
                </a:lnTo>
                <a:lnTo>
                  <a:pt x="598850" y="303195"/>
                </a:lnTo>
                <a:lnTo>
                  <a:pt x="589547" y="303195"/>
                </a:lnTo>
                <a:lnTo>
                  <a:pt x="16844" y="303195"/>
                </a:lnTo>
                <a:lnTo>
                  <a:pt x="7541" y="303195"/>
                </a:lnTo>
                <a:lnTo>
                  <a:pt x="0" y="295653"/>
                </a:lnTo>
                <a:lnTo>
                  <a:pt x="0" y="286351"/>
                </a:lnTo>
                <a:lnTo>
                  <a:pt x="0" y="16844"/>
                </a:lnTo>
                <a:lnTo>
                  <a:pt x="0" y="7541"/>
                </a:lnTo>
                <a:lnTo>
                  <a:pt x="7541" y="0"/>
                </a:lnTo>
                <a:lnTo>
                  <a:pt x="16844" y="0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 txBox="1"/>
          <p:nvPr/>
        </p:nvSpPr>
        <p:spPr>
          <a:xfrm>
            <a:off x="2075270" y="2042189"/>
            <a:ext cx="47498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Arial"/>
                <a:cs typeface="Arial"/>
              </a:rPr>
              <a:t>Extraction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263" name="object 263"/>
          <p:cNvSpPr/>
          <p:nvPr/>
        </p:nvSpPr>
        <p:spPr>
          <a:xfrm>
            <a:off x="2620060" y="2044279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>
                <a:moveTo>
                  <a:pt x="0" y="0"/>
                </a:moveTo>
                <a:lnTo>
                  <a:pt x="96264" y="0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2691058" y="2019013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4" h="50800">
                <a:moveTo>
                  <a:pt x="0" y="0"/>
                </a:moveTo>
                <a:lnTo>
                  <a:pt x="25266" y="25266"/>
                </a:lnTo>
                <a:lnTo>
                  <a:pt x="0" y="50533"/>
                </a:lnTo>
                <a:lnTo>
                  <a:pt x="67377" y="2526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2691059" y="2019013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4" h="50800">
                <a:moveTo>
                  <a:pt x="67376" y="25266"/>
                </a:moveTo>
                <a:lnTo>
                  <a:pt x="0" y="0"/>
                </a:lnTo>
                <a:lnTo>
                  <a:pt x="25266" y="25266"/>
                </a:lnTo>
                <a:lnTo>
                  <a:pt x="0" y="50532"/>
                </a:lnTo>
                <a:lnTo>
                  <a:pt x="67376" y="25266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3380829" y="1825305"/>
            <a:ext cx="465455" cy="168910"/>
          </a:xfrm>
          <a:custGeom>
            <a:avLst/>
            <a:gdLst/>
            <a:ahLst/>
            <a:cxnLst/>
            <a:rect l="l" t="t" r="r" b="b"/>
            <a:pathLst>
              <a:path w="465454" h="168910">
                <a:moveTo>
                  <a:pt x="0" y="168442"/>
                </a:moveTo>
                <a:lnTo>
                  <a:pt x="74956" y="168442"/>
                </a:lnTo>
                <a:lnTo>
                  <a:pt x="100223" y="168442"/>
                </a:lnTo>
                <a:lnTo>
                  <a:pt x="100223" y="0"/>
                </a:lnTo>
                <a:lnTo>
                  <a:pt x="448337" y="0"/>
                </a:lnTo>
                <a:lnTo>
                  <a:pt x="465181" y="0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3820745" y="1800038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0" y="0"/>
                </a:moveTo>
                <a:lnTo>
                  <a:pt x="25265" y="25266"/>
                </a:lnTo>
                <a:lnTo>
                  <a:pt x="0" y="50533"/>
                </a:lnTo>
                <a:lnTo>
                  <a:pt x="67376" y="2526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3820745" y="1800038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67376" y="25266"/>
                </a:moveTo>
                <a:lnTo>
                  <a:pt x="0" y="0"/>
                </a:lnTo>
                <a:lnTo>
                  <a:pt x="25266" y="25266"/>
                </a:lnTo>
                <a:lnTo>
                  <a:pt x="0" y="50532"/>
                </a:lnTo>
                <a:lnTo>
                  <a:pt x="67376" y="25266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3380829" y="2094812"/>
            <a:ext cx="465455" cy="151765"/>
          </a:xfrm>
          <a:custGeom>
            <a:avLst/>
            <a:gdLst/>
            <a:ahLst/>
            <a:cxnLst/>
            <a:rect l="l" t="t" r="r" b="b"/>
            <a:pathLst>
              <a:path w="465454" h="151764">
                <a:moveTo>
                  <a:pt x="0" y="0"/>
                </a:moveTo>
                <a:lnTo>
                  <a:pt x="74956" y="0"/>
                </a:lnTo>
                <a:lnTo>
                  <a:pt x="100223" y="0"/>
                </a:lnTo>
                <a:lnTo>
                  <a:pt x="100223" y="151597"/>
                </a:lnTo>
                <a:lnTo>
                  <a:pt x="448337" y="151597"/>
                </a:lnTo>
                <a:lnTo>
                  <a:pt x="465181" y="151597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3820745" y="2221143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0" y="0"/>
                </a:moveTo>
                <a:lnTo>
                  <a:pt x="25265" y="25266"/>
                </a:lnTo>
                <a:lnTo>
                  <a:pt x="0" y="50532"/>
                </a:lnTo>
                <a:lnTo>
                  <a:pt x="67376" y="2526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3820745" y="2221143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67376" y="25266"/>
                </a:moveTo>
                <a:lnTo>
                  <a:pt x="0" y="0"/>
                </a:lnTo>
                <a:lnTo>
                  <a:pt x="25266" y="25266"/>
                </a:lnTo>
                <a:lnTo>
                  <a:pt x="0" y="50532"/>
                </a:lnTo>
                <a:lnTo>
                  <a:pt x="67376" y="25266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3497840" y="1450521"/>
            <a:ext cx="741680" cy="202565"/>
          </a:xfrm>
          <a:custGeom>
            <a:avLst/>
            <a:gdLst/>
            <a:ahLst/>
            <a:cxnLst/>
            <a:rect l="l" t="t" r="r" b="b"/>
            <a:pathLst>
              <a:path w="741679" h="202564">
                <a:moveTo>
                  <a:pt x="0" y="0"/>
                </a:moveTo>
                <a:lnTo>
                  <a:pt x="741145" y="0"/>
                </a:lnTo>
                <a:lnTo>
                  <a:pt x="741145" y="202129"/>
                </a:lnTo>
                <a:lnTo>
                  <a:pt x="0" y="20212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 txBox="1"/>
          <p:nvPr/>
        </p:nvSpPr>
        <p:spPr>
          <a:xfrm>
            <a:off x="3530088" y="1494751"/>
            <a:ext cx="67754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b="1" i="1" spc="-15" dirty="0">
                <a:latin typeface="Arial"/>
                <a:cs typeface="Arial"/>
              </a:rPr>
              <a:t>Know</a:t>
            </a:r>
            <a:r>
              <a:rPr sz="800" b="1" i="1" spc="-5" dirty="0">
                <a:latin typeface="Arial"/>
                <a:cs typeface="Arial"/>
              </a:rPr>
              <a:t>n</a:t>
            </a:r>
            <a:r>
              <a:rPr sz="800" b="1" i="1" dirty="0">
                <a:latin typeface="Arial"/>
                <a:cs typeface="Arial"/>
              </a:rPr>
              <a:t> </a:t>
            </a:r>
            <a:r>
              <a:rPr sz="800" b="1" i="1" spc="-5" dirty="0">
                <a:latin typeface="Arial"/>
                <a:cs typeface="Arial"/>
              </a:rPr>
              <a:t>Flows</a:t>
            </a:r>
            <a:endParaRPr sz="800">
              <a:latin typeface="Arial"/>
              <a:cs typeface="Arial"/>
            </a:endParaRPr>
          </a:p>
        </p:txBody>
      </p:sp>
      <p:sp>
        <p:nvSpPr>
          <p:cNvPr id="274" name="object 274"/>
          <p:cNvSpPr/>
          <p:nvPr/>
        </p:nvSpPr>
        <p:spPr>
          <a:xfrm>
            <a:off x="3438885" y="2437964"/>
            <a:ext cx="859155" cy="202565"/>
          </a:xfrm>
          <a:custGeom>
            <a:avLst/>
            <a:gdLst/>
            <a:ahLst/>
            <a:cxnLst/>
            <a:rect l="l" t="t" r="r" b="b"/>
            <a:pathLst>
              <a:path w="859154" h="202564">
                <a:moveTo>
                  <a:pt x="0" y="0"/>
                </a:moveTo>
                <a:lnTo>
                  <a:pt x="859054" y="0"/>
                </a:lnTo>
                <a:lnTo>
                  <a:pt x="859054" y="202130"/>
                </a:lnTo>
                <a:lnTo>
                  <a:pt x="0" y="20213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 txBox="1"/>
          <p:nvPr/>
        </p:nvSpPr>
        <p:spPr>
          <a:xfrm>
            <a:off x="3471117" y="2482195"/>
            <a:ext cx="79502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b="1" i="1" spc="-15" dirty="0">
                <a:latin typeface="Arial"/>
                <a:cs typeface="Arial"/>
              </a:rPr>
              <a:t>Unknow</a:t>
            </a:r>
            <a:r>
              <a:rPr sz="800" b="1" i="1" spc="-5" dirty="0">
                <a:latin typeface="Arial"/>
                <a:cs typeface="Arial"/>
              </a:rPr>
              <a:t>n</a:t>
            </a:r>
            <a:r>
              <a:rPr sz="800" b="1" i="1" dirty="0">
                <a:latin typeface="Arial"/>
                <a:cs typeface="Arial"/>
              </a:rPr>
              <a:t> </a:t>
            </a:r>
            <a:r>
              <a:rPr sz="800" b="1" i="1" spc="-5" dirty="0">
                <a:latin typeface="Arial"/>
                <a:cs typeface="Arial"/>
              </a:rPr>
              <a:t>Flows</a:t>
            </a:r>
            <a:endParaRPr sz="800">
              <a:latin typeface="Arial"/>
              <a:cs typeface="Arial"/>
            </a:endParaRPr>
          </a:p>
        </p:txBody>
      </p:sp>
      <p:sp>
        <p:nvSpPr>
          <p:cNvPr id="276" name="object 276"/>
          <p:cNvSpPr/>
          <p:nvPr/>
        </p:nvSpPr>
        <p:spPr>
          <a:xfrm>
            <a:off x="7119487" y="2044279"/>
            <a:ext cx="169545" cy="0"/>
          </a:xfrm>
          <a:custGeom>
            <a:avLst/>
            <a:gdLst/>
            <a:ahLst/>
            <a:cxnLst/>
            <a:rect l="l" t="t" r="r" b="b"/>
            <a:pathLst>
              <a:path w="169545">
                <a:moveTo>
                  <a:pt x="0" y="0"/>
                </a:moveTo>
                <a:lnTo>
                  <a:pt x="169142" y="0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7263363" y="2019013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0" y="0"/>
                </a:moveTo>
                <a:lnTo>
                  <a:pt x="25266" y="25266"/>
                </a:lnTo>
                <a:lnTo>
                  <a:pt x="0" y="50533"/>
                </a:lnTo>
                <a:lnTo>
                  <a:pt x="67377" y="2526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7263363" y="2019013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67376" y="25266"/>
                </a:moveTo>
                <a:lnTo>
                  <a:pt x="0" y="0"/>
                </a:lnTo>
                <a:lnTo>
                  <a:pt x="25266" y="25266"/>
                </a:lnTo>
                <a:lnTo>
                  <a:pt x="0" y="50532"/>
                </a:lnTo>
                <a:lnTo>
                  <a:pt x="67376" y="25266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 txBox="1"/>
          <p:nvPr/>
        </p:nvSpPr>
        <p:spPr>
          <a:xfrm>
            <a:off x="7332546" y="1983234"/>
            <a:ext cx="32321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5" dirty="0">
                <a:latin typeface="Arial"/>
                <a:cs typeface="Arial"/>
              </a:rPr>
              <a:t>packet</a:t>
            </a:r>
            <a:endParaRPr sz="800">
              <a:latin typeface="Arial"/>
              <a:cs typeface="Arial"/>
            </a:endParaRPr>
          </a:p>
        </p:txBody>
      </p:sp>
      <p:sp>
        <p:nvSpPr>
          <p:cNvPr id="280" name="object 280"/>
          <p:cNvSpPr/>
          <p:nvPr/>
        </p:nvSpPr>
        <p:spPr>
          <a:xfrm>
            <a:off x="4948586" y="1892680"/>
            <a:ext cx="606425" cy="303530"/>
          </a:xfrm>
          <a:custGeom>
            <a:avLst/>
            <a:gdLst/>
            <a:ahLst/>
            <a:cxnLst/>
            <a:rect l="l" t="t" r="r" b="b"/>
            <a:pathLst>
              <a:path w="606425" h="303530">
                <a:moveTo>
                  <a:pt x="598850" y="0"/>
                </a:moveTo>
                <a:lnTo>
                  <a:pt x="7541" y="0"/>
                </a:lnTo>
                <a:lnTo>
                  <a:pt x="0" y="7541"/>
                </a:lnTo>
                <a:lnTo>
                  <a:pt x="0" y="295654"/>
                </a:lnTo>
                <a:lnTo>
                  <a:pt x="7541" y="303195"/>
                </a:lnTo>
                <a:lnTo>
                  <a:pt x="598850" y="303195"/>
                </a:lnTo>
                <a:lnTo>
                  <a:pt x="606391" y="295654"/>
                </a:lnTo>
                <a:lnTo>
                  <a:pt x="606391" y="7541"/>
                </a:lnTo>
                <a:lnTo>
                  <a:pt x="5988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4948587" y="1892681"/>
            <a:ext cx="606425" cy="303530"/>
          </a:xfrm>
          <a:custGeom>
            <a:avLst/>
            <a:gdLst/>
            <a:ahLst/>
            <a:cxnLst/>
            <a:rect l="l" t="t" r="r" b="b"/>
            <a:pathLst>
              <a:path w="606425" h="303530">
                <a:moveTo>
                  <a:pt x="16844" y="0"/>
                </a:moveTo>
                <a:lnTo>
                  <a:pt x="589547" y="0"/>
                </a:lnTo>
                <a:lnTo>
                  <a:pt x="598850" y="0"/>
                </a:lnTo>
                <a:lnTo>
                  <a:pt x="606391" y="7541"/>
                </a:lnTo>
                <a:lnTo>
                  <a:pt x="606391" y="16844"/>
                </a:lnTo>
                <a:lnTo>
                  <a:pt x="606391" y="286351"/>
                </a:lnTo>
                <a:lnTo>
                  <a:pt x="606391" y="295653"/>
                </a:lnTo>
                <a:lnTo>
                  <a:pt x="598850" y="303195"/>
                </a:lnTo>
                <a:lnTo>
                  <a:pt x="589547" y="303195"/>
                </a:lnTo>
                <a:lnTo>
                  <a:pt x="16844" y="303195"/>
                </a:lnTo>
                <a:lnTo>
                  <a:pt x="7541" y="303195"/>
                </a:lnTo>
                <a:lnTo>
                  <a:pt x="0" y="295653"/>
                </a:lnTo>
                <a:lnTo>
                  <a:pt x="0" y="286351"/>
                </a:lnTo>
                <a:lnTo>
                  <a:pt x="0" y="16844"/>
                </a:lnTo>
                <a:lnTo>
                  <a:pt x="0" y="7541"/>
                </a:lnTo>
                <a:lnTo>
                  <a:pt x="7541" y="0"/>
                </a:lnTo>
                <a:lnTo>
                  <a:pt x="16844" y="0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 txBox="1"/>
          <p:nvPr/>
        </p:nvSpPr>
        <p:spPr>
          <a:xfrm>
            <a:off x="5026991" y="2042189"/>
            <a:ext cx="44132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Arial"/>
                <a:cs typeface="Arial"/>
              </a:rPr>
              <a:t>Selection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283" name="object 283"/>
          <p:cNvSpPr/>
          <p:nvPr/>
        </p:nvSpPr>
        <p:spPr>
          <a:xfrm>
            <a:off x="5730842" y="1892680"/>
            <a:ext cx="606425" cy="303530"/>
          </a:xfrm>
          <a:custGeom>
            <a:avLst/>
            <a:gdLst/>
            <a:ahLst/>
            <a:cxnLst/>
            <a:rect l="l" t="t" r="r" b="b"/>
            <a:pathLst>
              <a:path w="606425" h="303530">
                <a:moveTo>
                  <a:pt x="598849" y="0"/>
                </a:moveTo>
                <a:lnTo>
                  <a:pt x="7541" y="0"/>
                </a:lnTo>
                <a:lnTo>
                  <a:pt x="0" y="7541"/>
                </a:lnTo>
                <a:lnTo>
                  <a:pt x="0" y="295654"/>
                </a:lnTo>
                <a:lnTo>
                  <a:pt x="7541" y="303195"/>
                </a:lnTo>
                <a:lnTo>
                  <a:pt x="598849" y="303195"/>
                </a:lnTo>
                <a:lnTo>
                  <a:pt x="606391" y="295654"/>
                </a:lnTo>
                <a:lnTo>
                  <a:pt x="606391" y="7541"/>
                </a:lnTo>
                <a:lnTo>
                  <a:pt x="59884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5730841" y="1892681"/>
            <a:ext cx="606425" cy="303530"/>
          </a:xfrm>
          <a:custGeom>
            <a:avLst/>
            <a:gdLst/>
            <a:ahLst/>
            <a:cxnLst/>
            <a:rect l="l" t="t" r="r" b="b"/>
            <a:pathLst>
              <a:path w="606425" h="303530">
                <a:moveTo>
                  <a:pt x="16844" y="0"/>
                </a:moveTo>
                <a:lnTo>
                  <a:pt x="589547" y="0"/>
                </a:lnTo>
                <a:lnTo>
                  <a:pt x="598849" y="0"/>
                </a:lnTo>
                <a:lnTo>
                  <a:pt x="606392" y="7541"/>
                </a:lnTo>
                <a:lnTo>
                  <a:pt x="606392" y="16844"/>
                </a:lnTo>
                <a:lnTo>
                  <a:pt x="606392" y="286351"/>
                </a:lnTo>
                <a:lnTo>
                  <a:pt x="606392" y="295653"/>
                </a:lnTo>
                <a:lnTo>
                  <a:pt x="598849" y="303195"/>
                </a:lnTo>
                <a:lnTo>
                  <a:pt x="589547" y="303195"/>
                </a:lnTo>
                <a:lnTo>
                  <a:pt x="16844" y="303195"/>
                </a:lnTo>
                <a:lnTo>
                  <a:pt x="7541" y="303195"/>
                </a:lnTo>
                <a:lnTo>
                  <a:pt x="0" y="295653"/>
                </a:lnTo>
                <a:lnTo>
                  <a:pt x="0" y="286351"/>
                </a:lnTo>
                <a:lnTo>
                  <a:pt x="0" y="16844"/>
                </a:lnTo>
                <a:lnTo>
                  <a:pt x="0" y="7541"/>
                </a:lnTo>
                <a:lnTo>
                  <a:pt x="7541" y="0"/>
                </a:lnTo>
                <a:lnTo>
                  <a:pt x="16844" y="0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 txBox="1"/>
          <p:nvPr/>
        </p:nvSpPr>
        <p:spPr>
          <a:xfrm>
            <a:off x="5809246" y="2042189"/>
            <a:ext cx="44132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Arial"/>
                <a:cs typeface="Arial"/>
              </a:rPr>
              <a:t>Selection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286" name="object 286"/>
          <p:cNvSpPr/>
          <p:nvPr/>
        </p:nvSpPr>
        <p:spPr>
          <a:xfrm>
            <a:off x="6513096" y="1892680"/>
            <a:ext cx="606425" cy="303530"/>
          </a:xfrm>
          <a:custGeom>
            <a:avLst/>
            <a:gdLst/>
            <a:ahLst/>
            <a:cxnLst/>
            <a:rect l="l" t="t" r="r" b="b"/>
            <a:pathLst>
              <a:path w="606425" h="303530">
                <a:moveTo>
                  <a:pt x="598850" y="0"/>
                </a:moveTo>
                <a:lnTo>
                  <a:pt x="7541" y="0"/>
                </a:lnTo>
                <a:lnTo>
                  <a:pt x="0" y="7541"/>
                </a:lnTo>
                <a:lnTo>
                  <a:pt x="0" y="295654"/>
                </a:lnTo>
                <a:lnTo>
                  <a:pt x="7541" y="303195"/>
                </a:lnTo>
                <a:lnTo>
                  <a:pt x="598850" y="303195"/>
                </a:lnTo>
                <a:lnTo>
                  <a:pt x="606390" y="295654"/>
                </a:lnTo>
                <a:lnTo>
                  <a:pt x="606390" y="7541"/>
                </a:lnTo>
                <a:lnTo>
                  <a:pt x="5988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6513095" y="1892681"/>
            <a:ext cx="606425" cy="303530"/>
          </a:xfrm>
          <a:custGeom>
            <a:avLst/>
            <a:gdLst/>
            <a:ahLst/>
            <a:cxnLst/>
            <a:rect l="l" t="t" r="r" b="b"/>
            <a:pathLst>
              <a:path w="606425" h="303530">
                <a:moveTo>
                  <a:pt x="16844" y="0"/>
                </a:moveTo>
                <a:lnTo>
                  <a:pt x="589547" y="0"/>
                </a:lnTo>
                <a:lnTo>
                  <a:pt x="598851" y="0"/>
                </a:lnTo>
                <a:lnTo>
                  <a:pt x="606391" y="7541"/>
                </a:lnTo>
                <a:lnTo>
                  <a:pt x="606391" y="16844"/>
                </a:lnTo>
                <a:lnTo>
                  <a:pt x="606391" y="286351"/>
                </a:lnTo>
                <a:lnTo>
                  <a:pt x="606391" y="295653"/>
                </a:lnTo>
                <a:lnTo>
                  <a:pt x="598851" y="303195"/>
                </a:lnTo>
                <a:lnTo>
                  <a:pt x="589547" y="303195"/>
                </a:lnTo>
                <a:lnTo>
                  <a:pt x="16844" y="303195"/>
                </a:lnTo>
                <a:lnTo>
                  <a:pt x="7541" y="303195"/>
                </a:lnTo>
                <a:lnTo>
                  <a:pt x="0" y="295653"/>
                </a:lnTo>
                <a:lnTo>
                  <a:pt x="0" y="286351"/>
                </a:lnTo>
                <a:lnTo>
                  <a:pt x="0" y="16844"/>
                </a:lnTo>
                <a:lnTo>
                  <a:pt x="0" y="7541"/>
                </a:lnTo>
                <a:lnTo>
                  <a:pt x="7541" y="0"/>
                </a:lnTo>
                <a:lnTo>
                  <a:pt x="16844" y="0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 txBox="1"/>
          <p:nvPr/>
        </p:nvSpPr>
        <p:spPr>
          <a:xfrm>
            <a:off x="6552170" y="2042189"/>
            <a:ext cx="52006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Arial"/>
                <a:cs typeface="Arial"/>
              </a:rPr>
              <a:t>Application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289" name="object 289"/>
          <p:cNvSpPr/>
          <p:nvPr/>
        </p:nvSpPr>
        <p:spPr>
          <a:xfrm>
            <a:off x="5554978" y="2044279"/>
            <a:ext cx="118110" cy="0"/>
          </a:xfrm>
          <a:custGeom>
            <a:avLst/>
            <a:gdLst/>
            <a:ahLst/>
            <a:cxnLst/>
            <a:rect l="l" t="t" r="r" b="b"/>
            <a:pathLst>
              <a:path w="118110">
                <a:moveTo>
                  <a:pt x="0" y="0"/>
                </a:moveTo>
                <a:lnTo>
                  <a:pt x="117750" y="0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5647462" y="2019013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0" y="0"/>
                </a:moveTo>
                <a:lnTo>
                  <a:pt x="25266" y="25266"/>
                </a:lnTo>
                <a:lnTo>
                  <a:pt x="0" y="50533"/>
                </a:lnTo>
                <a:lnTo>
                  <a:pt x="67377" y="2526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5647462" y="2019013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67376" y="25266"/>
                </a:moveTo>
                <a:lnTo>
                  <a:pt x="0" y="0"/>
                </a:lnTo>
                <a:lnTo>
                  <a:pt x="25266" y="25266"/>
                </a:lnTo>
                <a:lnTo>
                  <a:pt x="0" y="50532"/>
                </a:lnTo>
                <a:lnTo>
                  <a:pt x="67376" y="25266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6337234" y="2044279"/>
            <a:ext cx="118110" cy="0"/>
          </a:xfrm>
          <a:custGeom>
            <a:avLst/>
            <a:gdLst/>
            <a:ahLst/>
            <a:cxnLst/>
            <a:rect l="l" t="t" r="r" b="b"/>
            <a:pathLst>
              <a:path w="118110">
                <a:moveTo>
                  <a:pt x="0" y="0"/>
                </a:moveTo>
                <a:lnTo>
                  <a:pt x="117748" y="0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6429716" y="2019013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0" y="0"/>
                </a:moveTo>
                <a:lnTo>
                  <a:pt x="25266" y="25266"/>
                </a:lnTo>
                <a:lnTo>
                  <a:pt x="0" y="50533"/>
                </a:lnTo>
                <a:lnTo>
                  <a:pt x="67377" y="2526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6429716" y="2019013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67376" y="25266"/>
                </a:moveTo>
                <a:lnTo>
                  <a:pt x="0" y="0"/>
                </a:lnTo>
                <a:lnTo>
                  <a:pt x="25266" y="25266"/>
                </a:lnTo>
                <a:lnTo>
                  <a:pt x="0" y="50532"/>
                </a:lnTo>
                <a:lnTo>
                  <a:pt x="67376" y="25266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5251782" y="2195877"/>
            <a:ext cx="1413510" cy="248285"/>
          </a:xfrm>
          <a:custGeom>
            <a:avLst/>
            <a:gdLst/>
            <a:ahLst/>
            <a:cxnLst/>
            <a:rect l="l" t="t" r="r" b="b"/>
            <a:pathLst>
              <a:path w="1413509" h="248285">
                <a:moveTo>
                  <a:pt x="1412910" y="0"/>
                </a:moveTo>
                <a:lnTo>
                  <a:pt x="1412910" y="74956"/>
                </a:lnTo>
                <a:lnTo>
                  <a:pt x="1412910" y="247798"/>
                </a:lnTo>
                <a:lnTo>
                  <a:pt x="291297" y="247798"/>
                </a:lnTo>
                <a:lnTo>
                  <a:pt x="0" y="247798"/>
                </a:lnTo>
                <a:lnTo>
                  <a:pt x="0" y="74956"/>
                </a:lnTo>
                <a:lnTo>
                  <a:pt x="0" y="58112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5226516" y="2211878"/>
            <a:ext cx="50800" cy="67945"/>
          </a:xfrm>
          <a:custGeom>
            <a:avLst/>
            <a:gdLst/>
            <a:ahLst/>
            <a:cxnLst/>
            <a:rect l="l" t="t" r="r" b="b"/>
            <a:pathLst>
              <a:path w="50800" h="67944">
                <a:moveTo>
                  <a:pt x="25266" y="0"/>
                </a:moveTo>
                <a:lnTo>
                  <a:pt x="0" y="67377"/>
                </a:lnTo>
                <a:lnTo>
                  <a:pt x="25266" y="42110"/>
                </a:lnTo>
                <a:lnTo>
                  <a:pt x="41058" y="42110"/>
                </a:lnTo>
                <a:lnTo>
                  <a:pt x="25266" y="0"/>
                </a:lnTo>
                <a:close/>
              </a:path>
              <a:path w="50800" h="67944">
                <a:moveTo>
                  <a:pt x="41058" y="42110"/>
                </a:moveTo>
                <a:lnTo>
                  <a:pt x="25266" y="42110"/>
                </a:lnTo>
                <a:lnTo>
                  <a:pt x="50533" y="67377"/>
                </a:lnTo>
                <a:lnTo>
                  <a:pt x="41058" y="421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5226516" y="2211879"/>
            <a:ext cx="50800" cy="67945"/>
          </a:xfrm>
          <a:custGeom>
            <a:avLst/>
            <a:gdLst/>
            <a:ahLst/>
            <a:cxnLst/>
            <a:rect l="l" t="t" r="r" b="b"/>
            <a:pathLst>
              <a:path w="50800" h="67944">
                <a:moveTo>
                  <a:pt x="25266" y="0"/>
                </a:moveTo>
                <a:lnTo>
                  <a:pt x="0" y="67376"/>
                </a:lnTo>
                <a:lnTo>
                  <a:pt x="25266" y="42110"/>
                </a:lnTo>
                <a:lnTo>
                  <a:pt x="50532" y="67376"/>
                </a:lnTo>
                <a:lnTo>
                  <a:pt x="25266" y="0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5713454" y="2338398"/>
            <a:ext cx="387985" cy="202565"/>
          </a:xfrm>
          <a:custGeom>
            <a:avLst/>
            <a:gdLst/>
            <a:ahLst/>
            <a:cxnLst/>
            <a:rect l="l" t="t" r="r" b="b"/>
            <a:pathLst>
              <a:path w="387985" h="202564">
                <a:moveTo>
                  <a:pt x="0" y="0"/>
                </a:moveTo>
                <a:lnTo>
                  <a:pt x="387417" y="0"/>
                </a:lnTo>
                <a:lnTo>
                  <a:pt x="387417" y="202130"/>
                </a:lnTo>
                <a:lnTo>
                  <a:pt x="0" y="20213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 txBox="1"/>
          <p:nvPr/>
        </p:nvSpPr>
        <p:spPr>
          <a:xfrm>
            <a:off x="5745579" y="2382630"/>
            <a:ext cx="32321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5" dirty="0">
                <a:latin typeface="Arial"/>
                <a:cs typeface="Arial"/>
              </a:rPr>
              <a:t>packet</a:t>
            </a:r>
            <a:endParaRPr sz="800">
              <a:latin typeface="Arial"/>
              <a:cs typeface="Arial"/>
            </a:endParaRPr>
          </a:p>
        </p:txBody>
      </p:sp>
      <p:sp>
        <p:nvSpPr>
          <p:cNvPr id="300" name="object 300"/>
          <p:cNvSpPr/>
          <p:nvPr/>
        </p:nvSpPr>
        <p:spPr>
          <a:xfrm>
            <a:off x="4776935" y="2044279"/>
            <a:ext cx="113664" cy="0"/>
          </a:xfrm>
          <a:custGeom>
            <a:avLst/>
            <a:gdLst/>
            <a:ahLst/>
            <a:cxnLst/>
            <a:rect l="l" t="t" r="r" b="b"/>
            <a:pathLst>
              <a:path w="113664">
                <a:moveTo>
                  <a:pt x="0" y="0"/>
                </a:moveTo>
                <a:lnTo>
                  <a:pt x="113539" y="0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4865207" y="2019013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0" y="0"/>
                </a:moveTo>
                <a:lnTo>
                  <a:pt x="25266" y="25266"/>
                </a:lnTo>
                <a:lnTo>
                  <a:pt x="0" y="50533"/>
                </a:lnTo>
                <a:lnTo>
                  <a:pt x="67377" y="2526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4865208" y="2019013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67376" y="25266"/>
                </a:moveTo>
                <a:lnTo>
                  <a:pt x="0" y="0"/>
                </a:lnTo>
                <a:lnTo>
                  <a:pt x="25266" y="25266"/>
                </a:lnTo>
                <a:lnTo>
                  <a:pt x="0" y="50532"/>
                </a:lnTo>
                <a:lnTo>
                  <a:pt x="67376" y="25266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4749267" y="2686754"/>
            <a:ext cx="396240" cy="202565"/>
          </a:xfrm>
          <a:custGeom>
            <a:avLst/>
            <a:gdLst/>
            <a:ahLst/>
            <a:cxnLst/>
            <a:rect l="l" t="t" r="r" b="b"/>
            <a:pathLst>
              <a:path w="396239" h="202564">
                <a:moveTo>
                  <a:pt x="0" y="0"/>
                </a:moveTo>
                <a:lnTo>
                  <a:pt x="395838" y="0"/>
                </a:lnTo>
                <a:lnTo>
                  <a:pt x="395838" y="202130"/>
                </a:lnTo>
                <a:lnTo>
                  <a:pt x="0" y="20213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 txBox="1"/>
          <p:nvPr/>
        </p:nvSpPr>
        <p:spPr>
          <a:xfrm>
            <a:off x="4779928" y="2730986"/>
            <a:ext cx="33464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5" dirty="0">
                <a:latin typeface="Arial"/>
                <a:cs typeface="Arial"/>
              </a:rPr>
              <a:t>update</a:t>
            </a:r>
            <a:endParaRPr sz="800">
              <a:latin typeface="Arial"/>
              <a:cs typeface="Arial"/>
            </a:endParaRPr>
          </a:p>
        </p:txBody>
      </p:sp>
      <p:sp>
        <p:nvSpPr>
          <p:cNvPr id="307" name="object 307"/>
          <p:cNvSpPr txBox="1"/>
          <p:nvPr/>
        </p:nvSpPr>
        <p:spPr>
          <a:xfrm>
            <a:off x="695076" y="6037853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1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308" name="object 308"/>
          <p:cNvSpPr txBox="1"/>
          <p:nvPr/>
        </p:nvSpPr>
        <p:spPr>
          <a:xfrm>
            <a:off x="1045666" y="6037853"/>
            <a:ext cx="15494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10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309" name="object 309"/>
          <p:cNvSpPr txBox="1"/>
          <p:nvPr/>
        </p:nvSpPr>
        <p:spPr>
          <a:xfrm>
            <a:off x="2243484" y="6037853"/>
            <a:ext cx="1202055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017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40</a:t>
            </a:r>
            <a:endParaRPr sz="80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800" dirty="0">
                <a:latin typeface="Lucida Sans"/>
                <a:cs typeface="Lucida Sans"/>
              </a:rPr>
              <a:t>In</a:t>
            </a:r>
            <a:r>
              <a:rPr sz="800" spc="15" dirty="0">
                <a:latin typeface="Lucida Sans"/>
                <a:cs typeface="Lucida Sans"/>
              </a:rPr>
              <a:t>terfa</a:t>
            </a:r>
            <a:r>
              <a:rPr sz="800" spc="20" dirty="0">
                <a:latin typeface="Lucida Sans"/>
                <a:cs typeface="Lucida Sans"/>
              </a:rPr>
              <a:t>c</a:t>
            </a:r>
            <a:r>
              <a:rPr sz="800" spc="40" dirty="0">
                <a:latin typeface="Lucida Sans"/>
                <a:cs typeface="Lucida Sans"/>
              </a:rPr>
              <a:t>e</a:t>
            </a:r>
            <a:r>
              <a:rPr sz="800" dirty="0">
                <a:latin typeface="Lucida Sans"/>
                <a:cs typeface="Lucida Sans"/>
              </a:rPr>
              <a:t> </a:t>
            </a:r>
            <a:r>
              <a:rPr sz="800" spc="65" dirty="0">
                <a:latin typeface="Lucida Sans"/>
                <a:cs typeface="Lucida Sans"/>
              </a:rPr>
              <a:t>S</a:t>
            </a:r>
            <a:r>
              <a:rPr sz="800" spc="-5" dirty="0">
                <a:latin typeface="Lucida Sans"/>
                <a:cs typeface="Lucida Sans"/>
              </a:rPr>
              <a:t>p</a:t>
            </a:r>
            <a:r>
              <a:rPr sz="800" spc="25" dirty="0">
                <a:latin typeface="Lucida Sans"/>
                <a:cs typeface="Lucida Sans"/>
              </a:rPr>
              <a:t>ee</a:t>
            </a:r>
            <a:r>
              <a:rPr sz="800" spc="35" dirty="0">
                <a:latin typeface="Lucida Sans"/>
                <a:cs typeface="Lucida Sans"/>
              </a:rPr>
              <a:t>d</a:t>
            </a:r>
            <a:r>
              <a:rPr sz="800" dirty="0">
                <a:latin typeface="Lucida Sans"/>
                <a:cs typeface="Lucida Sans"/>
              </a:rPr>
              <a:t> </a:t>
            </a:r>
            <a:r>
              <a:rPr sz="800" spc="40" dirty="0">
                <a:latin typeface="Lucida Sans"/>
                <a:cs typeface="Lucida Sans"/>
              </a:rPr>
              <a:t>(G</a:t>
            </a:r>
            <a:r>
              <a:rPr sz="800" spc="-5" dirty="0">
                <a:latin typeface="Lucida Sans"/>
                <a:cs typeface="Lucida Sans"/>
              </a:rPr>
              <a:t>bp</a:t>
            </a:r>
            <a:r>
              <a:rPr sz="800" dirty="0">
                <a:latin typeface="Lucida Sans"/>
                <a:cs typeface="Lucida Sans"/>
              </a:rPr>
              <a:t>s</a:t>
            </a:r>
            <a:r>
              <a:rPr sz="800" spc="50" dirty="0">
                <a:latin typeface="Lucida Sans"/>
                <a:cs typeface="Lucida Sans"/>
              </a:rPr>
              <a:t>)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310" name="object 310"/>
          <p:cNvSpPr txBox="1"/>
          <p:nvPr/>
        </p:nvSpPr>
        <p:spPr>
          <a:xfrm>
            <a:off x="4840485" y="6037853"/>
            <a:ext cx="21971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100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311" name="object 3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14</a:t>
            </a:fld>
            <a:endParaRPr dirty="0"/>
          </a:p>
        </p:txBody>
      </p:sp>
      <p:sp>
        <p:nvSpPr>
          <p:cNvPr id="305" name="object 305"/>
          <p:cNvSpPr txBox="1"/>
          <p:nvPr/>
        </p:nvSpPr>
        <p:spPr>
          <a:xfrm>
            <a:off x="4487932" y="2038492"/>
            <a:ext cx="14922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b="1" i="1" spc="-5" dirty="0">
                <a:latin typeface="Arial"/>
                <a:cs typeface="Arial"/>
              </a:rPr>
              <a:t>Lo</a:t>
            </a:r>
            <a:endParaRPr sz="800">
              <a:latin typeface="Arial"/>
              <a:cs typeface="Arial"/>
            </a:endParaRPr>
          </a:p>
        </p:txBody>
      </p:sp>
      <p:sp>
        <p:nvSpPr>
          <p:cNvPr id="306" name="object 306"/>
          <p:cNvSpPr txBox="1"/>
          <p:nvPr/>
        </p:nvSpPr>
        <p:spPr>
          <a:xfrm>
            <a:off x="5260338" y="3357800"/>
            <a:ext cx="3568700" cy="1612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93065" algn="l"/>
              </a:tabLst>
            </a:pPr>
            <a:r>
              <a:rPr sz="1400" dirty="0">
                <a:latin typeface="MS PGothic"/>
                <a:cs typeface="MS PGothic"/>
              </a:rPr>
              <a:t>❇	</a:t>
            </a:r>
            <a:r>
              <a:rPr sz="2000" spc="-10" dirty="0">
                <a:latin typeface="Arial"/>
                <a:cs typeface="Arial"/>
              </a:rPr>
              <a:t>Stressed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&gt;1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Gbps</a:t>
            </a:r>
            <a:endParaRPr sz="2000">
              <a:latin typeface="Arial"/>
              <a:cs typeface="Arial"/>
            </a:endParaRPr>
          </a:p>
          <a:p>
            <a:pPr marL="355600" marR="211454" indent="-342900">
              <a:lnSpc>
                <a:spcPts val="2320"/>
              </a:lnSpc>
              <a:spcBef>
                <a:spcPts val="620"/>
              </a:spcBef>
              <a:buSzPct val="70000"/>
              <a:buFont typeface="Arial Unicode MS"/>
              <a:buChar char="□"/>
              <a:tabLst>
                <a:tab pos="355600" algn="l"/>
              </a:tabLst>
            </a:pPr>
            <a:r>
              <a:rPr sz="2000" spc="-15" dirty="0">
                <a:latin typeface="Arial"/>
                <a:cs typeface="Arial"/>
              </a:rPr>
              <a:t>Throughpu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propo</a:t>
            </a:r>
            <a:r>
              <a:rPr sz="2000" spc="-10" dirty="0">
                <a:latin typeface="Arial"/>
                <a:cs typeface="Arial"/>
              </a:rPr>
              <a:t>rt</a:t>
            </a:r>
            <a:r>
              <a:rPr sz="2000" dirty="0">
                <a:latin typeface="Arial"/>
                <a:cs typeface="Arial"/>
              </a:rPr>
              <a:t>ional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o unau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horized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ra</a:t>
            </a:r>
            <a:r>
              <a:rPr sz="2000" spc="-50" dirty="0">
                <a:latin typeface="Arial"/>
                <a:cs typeface="Arial"/>
              </a:rPr>
              <a:t>f</a:t>
            </a:r>
            <a:r>
              <a:rPr sz="2000" spc="-10" dirty="0">
                <a:latin typeface="Arial"/>
                <a:cs typeface="Arial"/>
              </a:rPr>
              <a:t>f</a:t>
            </a:r>
            <a:r>
              <a:rPr sz="2000" dirty="0">
                <a:latin typeface="Arial"/>
                <a:cs typeface="Arial"/>
              </a:rPr>
              <a:t>ic</a:t>
            </a:r>
            <a:endParaRPr sz="2000">
              <a:latin typeface="Arial"/>
              <a:cs typeface="Arial"/>
            </a:endParaRPr>
          </a:p>
          <a:p>
            <a:pPr marL="355600" marR="5080" indent="-342900">
              <a:lnSpc>
                <a:spcPct val="100800"/>
              </a:lnSpc>
              <a:spcBef>
                <a:spcPts val="395"/>
              </a:spcBef>
              <a:tabLst>
                <a:tab pos="354965" algn="l"/>
              </a:tabLst>
            </a:pPr>
            <a:r>
              <a:rPr sz="1400" dirty="0">
                <a:latin typeface="MS PGothic"/>
                <a:cs typeface="MS PGothic"/>
              </a:rPr>
              <a:t>▲	</a:t>
            </a:r>
            <a:r>
              <a:rPr sz="2000" dirty="0">
                <a:latin typeface="Arial"/>
                <a:cs typeface="Arial"/>
              </a:rPr>
              <a:t>Unau</a:t>
            </a:r>
            <a:r>
              <a:rPr sz="2000" spc="-10" dirty="0">
                <a:latin typeface="Arial"/>
                <a:cs typeface="Arial"/>
              </a:rPr>
              <a:t>thorized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ra</a:t>
            </a:r>
            <a:r>
              <a:rPr sz="2000" spc="-50" dirty="0">
                <a:latin typeface="Arial"/>
                <a:cs typeface="Arial"/>
              </a:rPr>
              <a:t>f</a:t>
            </a:r>
            <a:r>
              <a:rPr sz="2000" spc="-10" dirty="0">
                <a:latin typeface="Arial"/>
                <a:cs typeface="Arial"/>
              </a:rPr>
              <a:t>f</a:t>
            </a:r>
            <a:r>
              <a:rPr sz="2000" dirty="0">
                <a:latin typeface="Arial"/>
                <a:cs typeface="Arial"/>
              </a:rPr>
              <a:t>ic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has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less impa</a:t>
            </a:r>
            <a:r>
              <a:rPr sz="2000" spc="-10" dirty="0">
                <a:latin typeface="Arial"/>
                <a:cs typeface="Arial"/>
              </a:rPr>
              <a:t>ct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on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hroughpu</a:t>
            </a:r>
            <a:r>
              <a:rPr sz="2000" spc="-10" dirty="0">
                <a:latin typeface="Arial"/>
                <a:cs typeface="Arial"/>
              </a:rPr>
              <a:t>t</a:t>
            </a:r>
            <a:endParaRPr sz="2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181691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37615">
              <a:lnSpc>
                <a:spcPct val="100000"/>
              </a:lnSpc>
            </a:pPr>
            <a:r>
              <a:rPr dirty="0"/>
              <a:t>Res</a:t>
            </a:r>
            <a:r>
              <a:rPr spc="-20" dirty="0"/>
              <a:t>ul</a:t>
            </a:r>
            <a:r>
              <a:rPr dirty="0"/>
              <a:t>ts:</a:t>
            </a:r>
            <a:r>
              <a:rPr spc="-5" dirty="0"/>
              <a:t> </a:t>
            </a:r>
            <a:r>
              <a:rPr spc="-25" dirty="0"/>
              <a:t>Th</a:t>
            </a:r>
            <a:r>
              <a:rPr dirty="0"/>
              <a:t>r</a:t>
            </a:r>
            <a:r>
              <a:rPr spc="-25" dirty="0"/>
              <a:t>oughpu</a:t>
            </a:r>
            <a:r>
              <a:rPr dirty="0"/>
              <a:t>t</a:t>
            </a:r>
          </a:p>
        </p:txBody>
      </p:sp>
      <p:sp>
        <p:nvSpPr>
          <p:cNvPr id="3" name="object 3"/>
          <p:cNvSpPr/>
          <p:nvPr/>
        </p:nvSpPr>
        <p:spPr>
          <a:xfrm>
            <a:off x="5016303" y="2012834"/>
            <a:ext cx="293370" cy="201295"/>
          </a:xfrm>
          <a:custGeom>
            <a:avLst/>
            <a:gdLst/>
            <a:ahLst/>
            <a:cxnLst/>
            <a:rect l="l" t="t" r="r" b="b"/>
            <a:pathLst>
              <a:path w="293370" h="201294">
                <a:moveTo>
                  <a:pt x="0" y="0"/>
                </a:moveTo>
                <a:lnTo>
                  <a:pt x="292907" y="0"/>
                </a:lnTo>
                <a:lnTo>
                  <a:pt x="292907" y="200850"/>
                </a:lnTo>
                <a:lnTo>
                  <a:pt x="0" y="2008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046861" y="2056705"/>
            <a:ext cx="232410" cy="1263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10" dirty="0">
                <a:latin typeface="Arial"/>
                <a:cs typeface="Arial"/>
              </a:rPr>
              <a:t>miss</a:t>
            </a:r>
            <a:endParaRPr sz="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058147" y="1679754"/>
            <a:ext cx="193040" cy="201295"/>
          </a:xfrm>
          <a:custGeom>
            <a:avLst/>
            <a:gdLst/>
            <a:ahLst/>
            <a:cxnLst/>
            <a:rect l="l" t="t" r="r" b="b"/>
            <a:pathLst>
              <a:path w="193039" h="201294">
                <a:moveTo>
                  <a:pt x="0" y="0"/>
                </a:moveTo>
                <a:lnTo>
                  <a:pt x="192482" y="0"/>
                </a:lnTo>
                <a:lnTo>
                  <a:pt x="192482" y="200850"/>
                </a:lnTo>
                <a:lnTo>
                  <a:pt x="0" y="2008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088656" y="1723624"/>
            <a:ext cx="132080" cy="1263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10" dirty="0">
                <a:latin typeface="Arial"/>
                <a:cs typeface="Arial"/>
              </a:rPr>
              <a:t>hit</a:t>
            </a:r>
            <a:endParaRPr sz="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438097" y="1891485"/>
            <a:ext cx="602615" cy="301625"/>
          </a:xfrm>
          <a:custGeom>
            <a:avLst/>
            <a:gdLst/>
            <a:ahLst/>
            <a:cxnLst/>
            <a:rect l="l" t="t" r="r" b="b"/>
            <a:pathLst>
              <a:path w="602614" h="301625">
                <a:moveTo>
                  <a:pt x="595058" y="0"/>
                </a:moveTo>
                <a:lnTo>
                  <a:pt x="7494" y="0"/>
                </a:lnTo>
                <a:lnTo>
                  <a:pt x="0" y="7495"/>
                </a:lnTo>
                <a:lnTo>
                  <a:pt x="0" y="293784"/>
                </a:lnTo>
                <a:lnTo>
                  <a:pt x="7494" y="301277"/>
                </a:lnTo>
                <a:lnTo>
                  <a:pt x="595058" y="301277"/>
                </a:lnTo>
                <a:lnTo>
                  <a:pt x="602552" y="293784"/>
                </a:lnTo>
                <a:lnTo>
                  <a:pt x="602552" y="7495"/>
                </a:lnTo>
                <a:lnTo>
                  <a:pt x="5950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438097" y="1891485"/>
            <a:ext cx="602615" cy="301625"/>
          </a:xfrm>
          <a:custGeom>
            <a:avLst/>
            <a:gdLst/>
            <a:ahLst/>
            <a:cxnLst/>
            <a:rect l="l" t="t" r="r" b="b"/>
            <a:pathLst>
              <a:path w="602614" h="301625">
                <a:moveTo>
                  <a:pt x="16737" y="0"/>
                </a:moveTo>
                <a:lnTo>
                  <a:pt x="585814" y="0"/>
                </a:lnTo>
                <a:lnTo>
                  <a:pt x="595058" y="0"/>
                </a:lnTo>
                <a:lnTo>
                  <a:pt x="602551" y="7494"/>
                </a:lnTo>
                <a:lnTo>
                  <a:pt x="602551" y="16737"/>
                </a:lnTo>
                <a:lnTo>
                  <a:pt x="602551" y="284538"/>
                </a:lnTo>
                <a:lnTo>
                  <a:pt x="602551" y="293782"/>
                </a:lnTo>
                <a:lnTo>
                  <a:pt x="595058" y="301276"/>
                </a:lnTo>
                <a:lnTo>
                  <a:pt x="585814" y="301276"/>
                </a:lnTo>
                <a:lnTo>
                  <a:pt x="16737" y="301276"/>
                </a:lnTo>
                <a:lnTo>
                  <a:pt x="7493" y="301276"/>
                </a:lnTo>
                <a:lnTo>
                  <a:pt x="0" y="293782"/>
                </a:lnTo>
                <a:lnTo>
                  <a:pt x="0" y="284538"/>
                </a:lnTo>
                <a:lnTo>
                  <a:pt x="0" y="16737"/>
                </a:lnTo>
                <a:lnTo>
                  <a:pt x="0" y="7494"/>
                </a:lnTo>
                <a:lnTo>
                  <a:pt x="7493" y="0"/>
                </a:lnTo>
                <a:lnTo>
                  <a:pt x="16737" y="0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577342" y="1922805"/>
            <a:ext cx="316230" cy="2432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8735">
              <a:lnSpc>
                <a:spcPts val="919"/>
              </a:lnSpc>
            </a:pPr>
            <a:r>
              <a:rPr sz="800" spc="-10" dirty="0">
                <a:latin typeface="Arial"/>
                <a:cs typeface="Arial"/>
              </a:rPr>
              <a:t>Flow Cache</a:t>
            </a:r>
            <a:endParaRPr sz="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488483" y="2042123"/>
            <a:ext cx="172085" cy="0"/>
          </a:xfrm>
          <a:custGeom>
            <a:avLst/>
            <a:gdLst/>
            <a:ahLst/>
            <a:cxnLst/>
            <a:rect l="l" t="t" r="r" b="b"/>
            <a:pathLst>
              <a:path w="172084">
                <a:moveTo>
                  <a:pt x="0" y="0"/>
                </a:moveTo>
                <a:lnTo>
                  <a:pt x="171817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635195" y="2017019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09" h="50800">
                <a:moveTo>
                  <a:pt x="0" y="0"/>
                </a:moveTo>
                <a:lnTo>
                  <a:pt x="25106" y="25105"/>
                </a:lnTo>
                <a:lnTo>
                  <a:pt x="0" y="50211"/>
                </a:lnTo>
                <a:lnTo>
                  <a:pt x="66950" y="2510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635195" y="2017017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09" h="50800">
                <a:moveTo>
                  <a:pt x="66950" y="25106"/>
                </a:moveTo>
                <a:lnTo>
                  <a:pt x="0" y="0"/>
                </a:lnTo>
                <a:lnTo>
                  <a:pt x="25106" y="25106"/>
                </a:lnTo>
                <a:lnTo>
                  <a:pt x="0" y="50212"/>
                </a:lnTo>
                <a:lnTo>
                  <a:pt x="66950" y="25106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703859" y="1981386"/>
            <a:ext cx="321310" cy="1263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10" dirty="0">
                <a:latin typeface="Arial"/>
                <a:cs typeface="Arial"/>
              </a:rPr>
              <a:t>packet</a:t>
            </a:r>
            <a:endParaRPr sz="8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331331" y="1891485"/>
            <a:ext cx="602615" cy="301625"/>
          </a:xfrm>
          <a:custGeom>
            <a:avLst/>
            <a:gdLst/>
            <a:ahLst/>
            <a:cxnLst/>
            <a:rect l="l" t="t" r="r" b="b"/>
            <a:pathLst>
              <a:path w="602614" h="301625">
                <a:moveTo>
                  <a:pt x="595058" y="0"/>
                </a:moveTo>
                <a:lnTo>
                  <a:pt x="7493" y="0"/>
                </a:lnTo>
                <a:lnTo>
                  <a:pt x="0" y="7495"/>
                </a:lnTo>
                <a:lnTo>
                  <a:pt x="0" y="293784"/>
                </a:lnTo>
                <a:lnTo>
                  <a:pt x="7493" y="301277"/>
                </a:lnTo>
                <a:lnTo>
                  <a:pt x="595058" y="301277"/>
                </a:lnTo>
                <a:lnTo>
                  <a:pt x="602551" y="293784"/>
                </a:lnTo>
                <a:lnTo>
                  <a:pt x="602551" y="7495"/>
                </a:lnTo>
                <a:lnTo>
                  <a:pt x="5950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331331" y="1891485"/>
            <a:ext cx="602615" cy="301625"/>
          </a:xfrm>
          <a:custGeom>
            <a:avLst/>
            <a:gdLst/>
            <a:ahLst/>
            <a:cxnLst/>
            <a:rect l="l" t="t" r="r" b="b"/>
            <a:pathLst>
              <a:path w="602614" h="301625">
                <a:moveTo>
                  <a:pt x="16737" y="0"/>
                </a:moveTo>
                <a:lnTo>
                  <a:pt x="585814" y="0"/>
                </a:lnTo>
                <a:lnTo>
                  <a:pt x="595058" y="0"/>
                </a:lnTo>
                <a:lnTo>
                  <a:pt x="602551" y="7494"/>
                </a:lnTo>
                <a:lnTo>
                  <a:pt x="602551" y="16737"/>
                </a:lnTo>
                <a:lnTo>
                  <a:pt x="602551" y="284538"/>
                </a:lnTo>
                <a:lnTo>
                  <a:pt x="602551" y="293782"/>
                </a:lnTo>
                <a:lnTo>
                  <a:pt x="595058" y="301276"/>
                </a:lnTo>
                <a:lnTo>
                  <a:pt x="585814" y="301276"/>
                </a:lnTo>
                <a:lnTo>
                  <a:pt x="16737" y="301276"/>
                </a:lnTo>
                <a:lnTo>
                  <a:pt x="7493" y="301276"/>
                </a:lnTo>
                <a:lnTo>
                  <a:pt x="0" y="293782"/>
                </a:lnTo>
                <a:lnTo>
                  <a:pt x="0" y="284538"/>
                </a:lnTo>
                <a:lnTo>
                  <a:pt x="0" y="16737"/>
                </a:lnTo>
                <a:lnTo>
                  <a:pt x="0" y="7494"/>
                </a:lnTo>
                <a:lnTo>
                  <a:pt x="7493" y="0"/>
                </a:lnTo>
                <a:lnTo>
                  <a:pt x="16737" y="0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409160" y="1922805"/>
            <a:ext cx="438784" cy="2432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86360">
              <a:lnSpc>
                <a:spcPts val="919"/>
              </a:lnSpc>
            </a:pPr>
            <a:r>
              <a:rPr sz="800" spc="-100" dirty="0">
                <a:latin typeface="Arial"/>
                <a:cs typeface="Arial"/>
              </a:rPr>
              <a:t>T</a:t>
            </a:r>
            <a:r>
              <a:rPr sz="800" spc="-15" dirty="0">
                <a:latin typeface="Arial"/>
                <a:cs typeface="Arial"/>
              </a:rPr>
              <a:t>able</a:t>
            </a:r>
            <a:r>
              <a:rPr sz="800" spc="-10" dirty="0">
                <a:latin typeface="Arial"/>
                <a:cs typeface="Arial"/>
              </a:rPr>
              <a:t> Selection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108632" y="1891485"/>
            <a:ext cx="602615" cy="301625"/>
          </a:xfrm>
          <a:custGeom>
            <a:avLst/>
            <a:gdLst/>
            <a:ahLst/>
            <a:cxnLst/>
            <a:rect l="l" t="t" r="r" b="b"/>
            <a:pathLst>
              <a:path w="602615" h="301625">
                <a:moveTo>
                  <a:pt x="595057" y="0"/>
                </a:moveTo>
                <a:lnTo>
                  <a:pt x="7492" y="0"/>
                </a:lnTo>
                <a:lnTo>
                  <a:pt x="0" y="7495"/>
                </a:lnTo>
                <a:lnTo>
                  <a:pt x="0" y="293784"/>
                </a:lnTo>
                <a:lnTo>
                  <a:pt x="7492" y="301277"/>
                </a:lnTo>
                <a:lnTo>
                  <a:pt x="595057" y="301277"/>
                </a:lnTo>
                <a:lnTo>
                  <a:pt x="602551" y="293784"/>
                </a:lnTo>
                <a:lnTo>
                  <a:pt x="602551" y="7495"/>
                </a:lnTo>
                <a:lnTo>
                  <a:pt x="59505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108631" y="1891485"/>
            <a:ext cx="602615" cy="301625"/>
          </a:xfrm>
          <a:custGeom>
            <a:avLst/>
            <a:gdLst/>
            <a:ahLst/>
            <a:cxnLst/>
            <a:rect l="l" t="t" r="r" b="b"/>
            <a:pathLst>
              <a:path w="602615" h="301625">
                <a:moveTo>
                  <a:pt x="16738" y="0"/>
                </a:moveTo>
                <a:lnTo>
                  <a:pt x="585814" y="0"/>
                </a:lnTo>
                <a:lnTo>
                  <a:pt x="595057" y="0"/>
                </a:lnTo>
                <a:lnTo>
                  <a:pt x="602552" y="7494"/>
                </a:lnTo>
                <a:lnTo>
                  <a:pt x="602552" y="16737"/>
                </a:lnTo>
                <a:lnTo>
                  <a:pt x="602552" y="284538"/>
                </a:lnTo>
                <a:lnTo>
                  <a:pt x="602552" y="293782"/>
                </a:lnTo>
                <a:lnTo>
                  <a:pt x="595057" y="301276"/>
                </a:lnTo>
                <a:lnTo>
                  <a:pt x="585814" y="301276"/>
                </a:lnTo>
                <a:lnTo>
                  <a:pt x="16738" y="301276"/>
                </a:lnTo>
                <a:lnTo>
                  <a:pt x="7494" y="301276"/>
                </a:lnTo>
                <a:lnTo>
                  <a:pt x="0" y="293782"/>
                </a:lnTo>
                <a:lnTo>
                  <a:pt x="0" y="284538"/>
                </a:lnTo>
                <a:lnTo>
                  <a:pt x="0" y="16737"/>
                </a:lnTo>
                <a:lnTo>
                  <a:pt x="0" y="7494"/>
                </a:lnTo>
                <a:lnTo>
                  <a:pt x="7494" y="0"/>
                </a:lnTo>
                <a:lnTo>
                  <a:pt x="16738" y="0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6186460" y="1922805"/>
            <a:ext cx="438784" cy="2432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00330">
              <a:lnSpc>
                <a:spcPts val="919"/>
              </a:lnSpc>
            </a:pPr>
            <a:r>
              <a:rPr sz="800" spc="-10" dirty="0">
                <a:latin typeface="Arial"/>
                <a:cs typeface="Arial"/>
              </a:rPr>
              <a:t>Flow Selection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6885933" y="1891485"/>
            <a:ext cx="602615" cy="301625"/>
          </a:xfrm>
          <a:custGeom>
            <a:avLst/>
            <a:gdLst/>
            <a:ahLst/>
            <a:cxnLst/>
            <a:rect l="l" t="t" r="r" b="b"/>
            <a:pathLst>
              <a:path w="602615" h="301625">
                <a:moveTo>
                  <a:pt x="595057" y="0"/>
                </a:moveTo>
                <a:lnTo>
                  <a:pt x="7494" y="0"/>
                </a:lnTo>
                <a:lnTo>
                  <a:pt x="0" y="7495"/>
                </a:lnTo>
                <a:lnTo>
                  <a:pt x="0" y="293784"/>
                </a:lnTo>
                <a:lnTo>
                  <a:pt x="7494" y="301277"/>
                </a:lnTo>
                <a:lnTo>
                  <a:pt x="595057" y="301277"/>
                </a:lnTo>
                <a:lnTo>
                  <a:pt x="602551" y="293784"/>
                </a:lnTo>
                <a:lnTo>
                  <a:pt x="602551" y="7495"/>
                </a:lnTo>
                <a:lnTo>
                  <a:pt x="59505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885932" y="1891485"/>
            <a:ext cx="602615" cy="301625"/>
          </a:xfrm>
          <a:custGeom>
            <a:avLst/>
            <a:gdLst/>
            <a:ahLst/>
            <a:cxnLst/>
            <a:rect l="l" t="t" r="r" b="b"/>
            <a:pathLst>
              <a:path w="602615" h="301625">
                <a:moveTo>
                  <a:pt x="16736" y="0"/>
                </a:moveTo>
                <a:lnTo>
                  <a:pt x="585813" y="0"/>
                </a:lnTo>
                <a:lnTo>
                  <a:pt x="595058" y="0"/>
                </a:lnTo>
                <a:lnTo>
                  <a:pt x="602551" y="7494"/>
                </a:lnTo>
                <a:lnTo>
                  <a:pt x="602551" y="16737"/>
                </a:lnTo>
                <a:lnTo>
                  <a:pt x="602551" y="284538"/>
                </a:lnTo>
                <a:lnTo>
                  <a:pt x="602551" y="293782"/>
                </a:lnTo>
                <a:lnTo>
                  <a:pt x="595058" y="301276"/>
                </a:lnTo>
                <a:lnTo>
                  <a:pt x="585813" y="301276"/>
                </a:lnTo>
                <a:lnTo>
                  <a:pt x="16736" y="301276"/>
                </a:lnTo>
                <a:lnTo>
                  <a:pt x="7494" y="301276"/>
                </a:lnTo>
                <a:lnTo>
                  <a:pt x="0" y="293782"/>
                </a:lnTo>
                <a:lnTo>
                  <a:pt x="0" y="284538"/>
                </a:lnTo>
                <a:lnTo>
                  <a:pt x="0" y="16737"/>
                </a:lnTo>
                <a:lnTo>
                  <a:pt x="0" y="7494"/>
                </a:lnTo>
                <a:lnTo>
                  <a:pt x="7494" y="0"/>
                </a:lnTo>
                <a:lnTo>
                  <a:pt x="16736" y="0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6924679" y="1922805"/>
            <a:ext cx="516890" cy="2432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06045">
              <a:lnSpc>
                <a:spcPts val="919"/>
              </a:lnSpc>
            </a:pPr>
            <a:r>
              <a:rPr sz="800" spc="-10" dirty="0">
                <a:latin typeface="Arial"/>
                <a:cs typeface="Arial"/>
              </a:rPr>
              <a:t>Action Application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933882" y="2042123"/>
            <a:ext cx="117475" cy="0"/>
          </a:xfrm>
          <a:custGeom>
            <a:avLst/>
            <a:gdLst/>
            <a:ahLst/>
            <a:cxnLst/>
            <a:rect l="l" t="t" r="r" b="b"/>
            <a:pathLst>
              <a:path w="117475">
                <a:moveTo>
                  <a:pt x="0" y="0"/>
                </a:moveTo>
                <a:lnTo>
                  <a:pt x="117004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025781" y="2017019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0" y="0"/>
                </a:moveTo>
                <a:lnTo>
                  <a:pt x="25106" y="25105"/>
                </a:lnTo>
                <a:lnTo>
                  <a:pt x="0" y="50211"/>
                </a:lnTo>
                <a:lnTo>
                  <a:pt x="66950" y="2510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025781" y="2017017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66950" y="25106"/>
                </a:moveTo>
                <a:lnTo>
                  <a:pt x="0" y="0"/>
                </a:lnTo>
                <a:lnTo>
                  <a:pt x="25106" y="25106"/>
                </a:lnTo>
                <a:lnTo>
                  <a:pt x="0" y="50212"/>
                </a:lnTo>
                <a:lnTo>
                  <a:pt x="66950" y="25106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11184" y="2042123"/>
            <a:ext cx="117475" cy="0"/>
          </a:xfrm>
          <a:custGeom>
            <a:avLst/>
            <a:gdLst/>
            <a:ahLst/>
            <a:cxnLst/>
            <a:rect l="l" t="t" r="r" b="b"/>
            <a:pathLst>
              <a:path w="117475">
                <a:moveTo>
                  <a:pt x="0" y="0"/>
                </a:moveTo>
                <a:lnTo>
                  <a:pt x="117003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803081" y="2017019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09" h="50800">
                <a:moveTo>
                  <a:pt x="0" y="0"/>
                </a:moveTo>
                <a:lnTo>
                  <a:pt x="25106" y="25105"/>
                </a:lnTo>
                <a:lnTo>
                  <a:pt x="0" y="50211"/>
                </a:lnTo>
                <a:lnTo>
                  <a:pt x="66950" y="2510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803080" y="2017017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09" h="50800">
                <a:moveTo>
                  <a:pt x="66950" y="25106"/>
                </a:moveTo>
                <a:lnTo>
                  <a:pt x="0" y="0"/>
                </a:lnTo>
                <a:lnTo>
                  <a:pt x="25106" y="25106"/>
                </a:lnTo>
                <a:lnTo>
                  <a:pt x="0" y="50212"/>
                </a:lnTo>
                <a:lnTo>
                  <a:pt x="66950" y="25106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632606" y="2192762"/>
            <a:ext cx="1454785" cy="127000"/>
          </a:xfrm>
          <a:custGeom>
            <a:avLst/>
            <a:gdLst/>
            <a:ahLst/>
            <a:cxnLst/>
            <a:rect l="l" t="t" r="r" b="b"/>
            <a:pathLst>
              <a:path w="1454784" h="127000">
                <a:moveTo>
                  <a:pt x="1454175" y="0"/>
                </a:moveTo>
                <a:lnTo>
                  <a:pt x="1454175" y="74482"/>
                </a:lnTo>
                <a:lnTo>
                  <a:pt x="1454175" y="126890"/>
                </a:lnTo>
                <a:lnTo>
                  <a:pt x="1119938" y="126890"/>
                </a:lnTo>
                <a:lnTo>
                  <a:pt x="0" y="126890"/>
                </a:lnTo>
                <a:lnTo>
                  <a:pt x="0" y="74482"/>
                </a:lnTo>
                <a:lnTo>
                  <a:pt x="0" y="57744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607502" y="2208663"/>
            <a:ext cx="50800" cy="67310"/>
          </a:xfrm>
          <a:custGeom>
            <a:avLst/>
            <a:gdLst/>
            <a:ahLst/>
            <a:cxnLst/>
            <a:rect l="l" t="t" r="r" b="b"/>
            <a:pathLst>
              <a:path w="50800" h="67310">
                <a:moveTo>
                  <a:pt x="25105" y="0"/>
                </a:moveTo>
                <a:lnTo>
                  <a:pt x="0" y="66950"/>
                </a:lnTo>
                <a:lnTo>
                  <a:pt x="25105" y="41843"/>
                </a:lnTo>
                <a:lnTo>
                  <a:pt x="40796" y="41843"/>
                </a:lnTo>
                <a:lnTo>
                  <a:pt x="25105" y="0"/>
                </a:lnTo>
                <a:close/>
              </a:path>
              <a:path w="50800" h="67310">
                <a:moveTo>
                  <a:pt x="40796" y="41843"/>
                </a:moveTo>
                <a:lnTo>
                  <a:pt x="25105" y="41843"/>
                </a:lnTo>
                <a:lnTo>
                  <a:pt x="50211" y="66950"/>
                </a:lnTo>
                <a:lnTo>
                  <a:pt x="40796" y="418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607500" y="2208662"/>
            <a:ext cx="50800" cy="67310"/>
          </a:xfrm>
          <a:custGeom>
            <a:avLst/>
            <a:gdLst/>
            <a:ahLst/>
            <a:cxnLst/>
            <a:rect l="l" t="t" r="r" b="b"/>
            <a:pathLst>
              <a:path w="50800" h="67310">
                <a:moveTo>
                  <a:pt x="25106" y="0"/>
                </a:moveTo>
                <a:lnTo>
                  <a:pt x="0" y="66950"/>
                </a:lnTo>
                <a:lnTo>
                  <a:pt x="25106" y="41843"/>
                </a:lnTo>
                <a:lnTo>
                  <a:pt x="50212" y="66950"/>
                </a:lnTo>
                <a:lnTo>
                  <a:pt x="25106" y="0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121089" y="2215043"/>
            <a:ext cx="385445" cy="201295"/>
          </a:xfrm>
          <a:custGeom>
            <a:avLst/>
            <a:gdLst/>
            <a:ahLst/>
            <a:cxnLst/>
            <a:rect l="l" t="t" r="r" b="b"/>
            <a:pathLst>
              <a:path w="385445" h="201294">
                <a:moveTo>
                  <a:pt x="0" y="0"/>
                </a:moveTo>
                <a:lnTo>
                  <a:pt x="384963" y="0"/>
                </a:lnTo>
                <a:lnTo>
                  <a:pt x="384963" y="200850"/>
                </a:lnTo>
                <a:lnTo>
                  <a:pt x="0" y="2008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6152931" y="2258914"/>
            <a:ext cx="321310" cy="1263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10" dirty="0">
                <a:latin typeface="Arial"/>
                <a:cs typeface="Arial"/>
              </a:rPr>
              <a:t>packet</a:t>
            </a:r>
            <a:endParaRPr sz="80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5040649" y="2042123"/>
            <a:ext cx="233045" cy="0"/>
          </a:xfrm>
          <a:custGeom>
            <a:avLst/>
            <a:gdLst/>
            <a:ahLst/>
            <a:cxnLst/>
            <a:rect l="l" t="t" r="r" b="b"/>
            <a:pathLst>
              <a:path w="233045">
                <a:moveTo>
                  <a:pt x="0" y="0"/>
                </a:moveTo>
                <a:lnTo>
                  <a:pt x="232937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248480" y="2017019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0" y="0"/>
                </a:moveTo>
                <a:lnTo>
                  <a:pt x="25106" y="25105"/>
                </a:lnTo>
                <a:lnTo>
                  <a:pt x="0" y="50211"/>
                </a:lnTo>
                <a:lnTo>
                  <a:pt x="66950" y="2510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248480" y="2017017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66950" y="25106"/>
                </a:moveTo>
                <a:lnTo>
                  <a:pt x="0" y="0"/>
                </a:lnTo>
                <a:lnTo>
                  <a:pt x="25106" y="25106"/>
                </a:lnTo>
                <a:lnTo>
                  <a:pt x="0" y="50212"/>
                </a:lnTo>
                <a:lnTo>
                  <a:pt x="66950" y="25106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040649" y="1721693"/>
            <a:ext cx="2046605" cy="245110"/>
          </a:xfrm>
          <a:custGeom>
            <a:avLst/>
            <a:gdLst/>
            <a:ahLst/>
            <a:cxnLst/>
            <a:rect l="l" t="t" r="r" b="b"/>
            <a:pathLst>
              <a:path w="2046604" h="245110">
                <a:moveTo>
                  <a:pt x="0" y="245111"/>
                </a:moveTo>
                <a:lnTo>
                  <a:pt x="74481" y="245111"/>
                </a:lnTo>
                <a:lnTo>
                  <a:pt x="193403" y="245111"/>
                </a:lnTo>
                <a:lnTo>
                  <a:pt x="193403" y="0"/>
                </a:lnTo>
                <a:lnTo>
                  <a:pt x="2046133" y="0"/>
                </a:lnTo>
                <a:lnTo>
                  <a:pt x="2046133" y="95309"/>
                </a:lnTo>
                <a:lnTo>
                  <a:pt x="2046133" y="112047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061677" y="1808636"/>
            <a:ext cx="50800" cy="67310"/>
          </a:xfrm>
          <a:custGeom>
            <a:avLst/>
            <a:gdLst/>
            <a:ahLst/>
            <a:cxnLst/>
            <a:rect l="l" t="t" r="r" b="b"/>
            <a:pathLst>
              <a:path w="50800" h="67310">
                <a:moveTo>
                  <a:pt x="0" y="0"/>
                </a:moveTo>
                <a:lnTo>
                  <a:pt x="25106" y="66949"/>
                </a:lnTo>
                <a:lnTo>
                  <a:pt x="40797" y="25105"/>
                </a:lnTo>
                <a:lnTo>
                  <a:pt x="25106" y="25105"/>
                </a:lnTo>
                <a:lnTo>
                  <a:pt x="0" y="0"/>
                </a:lnTo>
                <a:close/>
              </a:path>
              <a:path w="50800" h="67310">
                <a:moveTo>
                  <a:pt x="50211" y="0"/>
                </a:moveTo>
                <a:lnTo>
                  <a:pt x="25106" y="25105"/>
                </a:lnTo>
                <a:lnTo>
                  <a:pt x="40797" y="25105"/>
                </a:lnTo>
                <a:lnTo>
                  <a:pt x="5021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061676" y="1808634"/>
            <a:ext cx="50800" cy="67310"/>
          </a:xfrm>
          <a:custGeom>
            <a:avLst/>
            <a:gdLst/>
            <a:ahLst/>
            <a:cxnLst/>
            <a:rect l="l" t="t" r="r" b="b"/>
            <a:pathLst>
              <a:path w="50800" h="67310">
                <a:moveTo>
                  <a:pt x="25106" y="66950"/>
                </a:moveTo>
                <a:lnTo>
                  <a:pt x="50212" y="0"/>
                </a:lnTo>
                <a:lnTo>
                  <a:pt x="25106" y="25106"/>
                </a:lnTo>
                <a:lnTo>
                  <a:pt x="0" y="0"/>
                </a:lnTo>
                <a:lnTo>
                  <a:pt x="25106" y="66950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020308" y="1617084"/>
            <a:ext cx="385445" cy="201295"/>
          </a:xfrm>
          <a:custGeom>
            <a:avLst/>
            <a:gdLst/>
            <a:ahLst/>
            <a:cxnLst/>
            <a:rect l="l" t="t" r="r" b="b"/>
            <a:pathLst>
              <a:path w="385445" h="201294">
                <a:moveTo>
                  <a:pt x="0" y="0"/>
                </a:moveTo>
                <a:lnTo>
                  <a:pt x="384963" y="0"/>
                </a:lnTo>
                <a:lnTo>
                  <a:pt x="384963" y="200850"/>
                </a:lnTo>
                <a:lnTo>
                  <a:pt x="0" y="2008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6052148" y="1660955"/>
            <a:ext cx="321310" cy="1263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10" dirty="0">
                <a:latin typeface="Arial"/>
                <a:cs typeface="Arial"/>
              </a:rPr>
              <a:t>packet</a:t>
            </a:r>
            <a:endParaRPr sz="800">
              <a:latin typeface="Arial"/>
              <a:cs typeface="Arial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3089843" y="1656138"/>
            <a:ext cx="193040" cy="201295"/>
          </a:xfrm>
          <a:custGeom>
            <a:avLst/>
            <a:gdLst/>
            <a:ahLst/>
            <a:cxnLst/>
            <a:rect l="l" t="t" r="r" b="b"/>
            <a:pathLst>
              <a:path w="193039" h="201294">
                <a:moveTo>
                  <a:pt x="0" y="0"/>
                </a:moveTo>
                <a:lnTo>
                  <a:pt x="192481" y="0"/>
                </a:lnTo>
                <a:lnTo>
                  <a:pt x="192481" y="200851"/>
                </a:lnTo>
                <a:lnTo>
                  <a:pt x="0" y="20085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3120352" y="1700009"/>
            <a:ext cx="132080" cy="1263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10" dirty="0">
                <a:latin typeface="Arial"/>
                <a:cs typeface="Arial"/>
              </a:rPr>
              <a:t>hit</a:t>
            </a:r>
            <a:endParaRPr sz="800">
              <a:latin typeface="Arial"/>
              <a:cs typeface="Aria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3089843" y="2200109"/>
            <a:ext cx="293370" cy="201295"/>
          </a:xfrm>
          <a:custGeom>
            <a:avLst/>
            <a:gdLst/>
            <a:ahLst/>
            <a:cxnLst/>
            <a:rect l="l" t="t" r="r" b="b"/>
            <a:pathLst>
              <a:path w="293370" h="201294">
                <a:moveTo>
                  <a:pt x="0" y="0"/>
                </a:moveTo>
                <a:lnTo>
                  <a:pt x="292906" y="0"/>
                </a:lnTo>
                <a:lnTo>
                  <a:pt x="292906" y="200850"/>
                </a:lnTo>
                <a:lnTo>
                  <a:pt x="0" y="2008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3120401" y="2243980"/>
            <a:ext cx="232410" cy="1263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10" dirty="0">
                <a:latin typeface="Arial"/>
                <a:cs typeface="Arial"/>
              </a:rPr>
              <a:t>miss</a:t>
            </a:r>
            <a:endParaRPr sz="800">
              <a:latin typeface="Arial"/>
              <a:cs typeface="Arial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3654736" y="2070393"/>
            <a:ext cx="100965" cy="335280"/>
          </a:xfrm>
          <a:custGeom>
            <a:avLst/>
            <a:gdLst/>
            <a:ahLst/>
            <a:cxnLst/>
            <a:rect l="l" t="t" r="r" b="b"/>
            <a:pathLst>
              <a:path w="100964" h="335280">
                <a:moveTo>
                  <a:pt x="0" y="0"/>
                </a:moveTo>
                <a:lnTo>
                  <a:pt x="100425" y="0"/>
                </a:lnTo>
                <a:lnTo>
                  <a:pt x="100425" y="334751"/>
                </a:lnTo>
                <a:lnTo>
                  <a:pt x="0" y="33475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654735" y="2070393"/>
            <a:ext cx="100965" cy="335280"/>
          </a:xfrm>
          <a:custGeom>
            <a:avLst/>
            <a:gdLst/>
            <a:ahLst/>
            <a:cxnLst/>
            <a:rect l="l" t="t" r="r" b="b"/>
            <a:pathLst>
              <a:path w="100964" h="335280">
                <a:moveTo>
                  <a:pt x="0" y="0"/>
                </a:moveTo>
                <a:lnTo>
                  <a:pt x="100425" y="0"/>
                </a:lnTo>
                <a:lnTo>
                  <a:pt x="100425" y="334751"/>
                </a:lnTo>
                <a:lnTo>
                  <a:pt x="0" y="334751"/>
                </a:lnTo>
                <a:lnTo>
                  <a:pt x="0" y="0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554310" y="2070393"/>
            <a:ext cx="100965" cy="335280"/>
          </a:xfrm>
          <a:custGeom>
            <a:avLst/>
            <a:gdLst/>
            <a:ahLst/>
            <a:cxnLst/>
            <a:rect l="l" t="t" r="r" b="b"/>
            <a:pathLst>
              <a:path w="100964" h="335280">
                <a:moveTo>
                  <a:pt x="0" y="0"/>
                </a:moveTo>
                <a:lnTo>
                  <a:pt x="100425" y="0"/>
                </a:lnTo>
                <a:lnTo>
                  <a:pt x="100425" y="334751"/>
                </a:lnTo>
                <a:lnTo>
                  <a:pt x="0" y="33475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554310" y="2070393"/>
            <a:ext cx="100965" cy="335280"/>
          </a:xfrm>
          <a:custGeom>
            <a:avLst/>
            <a:gdLst/>
            <a:ahLst/>
            <a:cxnLst/>
            <a:rect l="l" t="t" r="r" b="b"/>
            <a:pathLst>
              <a:path w="100964" h="335280">
                <a:moveTo>
                  <a:pt x="0" y="0"/>
                </a:moveTo>
                <a:lnTo>
                  <a:pt x="100425" y="0"/>
                </a:lnTo>
                <a:lnTo>
                  <a:pt x="100425" y="334751"/>
                </a:lnTo>
                <a:lnTo>
                  <a:pt x="0" y="334751"/>
                </a:lnTo>
                <a:lnTo>
                  <a:pt x="0" y="0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654736" y="1651953"/>
            <a:ext cx="100965" cy="335280"/>
          </a:xfrm>
          <a:custGeom>
            <a:avLst/>
            <a:gdLst/>
            <a:ahLst/>
            <a:cxnLst/>
            <a:rect l="l" t="t" r="r" b="b"/>
            <a:pathLst>
              <a:path w="100964" h="335280">
                <a:moveTo>
                  <a:pt x="0" y="0"/>
                </a:moveTo>
                <a:lnTo>
                  <a:pt x="100425" y="0"/>
                </a:lnTo>
                <a:lnTo>
                  <a:pt x="100425" y="334751"/>
                </a:lnTo>
                <a:lnTo>
                  <a:pt x="0" y="33475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654735" y="1651953"/>
            <a:ext cx="100965" cy="335280"/>
          </a:xfrm>
          <a:custGeom>
            <a:avLst/>
            <a:gdLst/>
            <a:ahLst/>
            <a:cxnLst/>
            <a:rect l="l" t="t" r="r" b="b"/>
            <a:pathLst>
              <a:path w="100964" h="335280">
                <a:moveTo>
                  <a:pt x="0" y="0"/>
                </a:moveTo>
                <a:lnTo>
                  <a:pt x="100425" y="0"/>
                </a:lnTo>
                <a:lnTo>
                  <a:pt x="100425" y="334751"/>
                </a:lnTo>
                <a:lnTo>
                  <a:pt x="0" y="334751"/>
                </a:lnTo>
                <a:lnTo>
                  <a:pt x="0" y="0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554310" y="1651953"/>
            <a:ext cx="100965" cy="335280"/>
          </a:xfrm>
          <a:custGeom>
            <a:avLst/>
            <a:gdLst/>
            <a:ahLst/>
            <a:cxnLst/>
            <a:rect l="l" t="t" r="r" b="b"/>
            <a:pathLst>
              <a:path w="100964" h="335280">
                <a:moveTo>
                  <a:pt x="0" y="0"/>
                </a:moveTo>
                <a:lnTo>
                  <a:pt x="100425" y="0"/>
                </a:lnTo>
                <a:lnTo>
                  <a:pt x="100425" y="334751"/>
                </a:lnTo>
                <a:lnTo>
                  <a:pt x="0" y="33475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3554310" y="1651953"/>
            <a:ext cx="100965" cy="335280"/>
          </a:xfrm>
          <a:custGeom>
            <a:avLst/>
            <a:gdLst/>
            <a:ahLst/>
            <a:cxnLst/>
            <a:rect l="l" t="t" r="r" b="b"/>
            <a:pathLst>
              <a:path w="100964" h="335280">
                <a:moveTo>
                  <a:pt x="0" y="0"/>
                </a:moveTo>
                <a:lnTo>
                  <a:pt x="100425" y="0"/>
                </a:lnTo>
                <a:lnTo>
                  <a:pt x="100425" y="334751"/>
                </a:lnTo>
                <a:lnTo>
                  <a:pt x="0" y="334751"/>
                </a:lnTo>
                <a:lnTo>
                  <a:pt x="0" y="0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270302" y="1651953"/>
            <a:ext cx="485775" cy="0"/>
          </a:xfrm>
          <a:custGeom>
            <a:avLst/>
            <a:gdLst/>
            <a:ahLst/>
            <a:cxnLst/>
            <a:rect l="l" t="t" r="r" b="b"/>
            <a:pathLst>
              <a:path w="485775">
                <a:moveTo>
                  <a:pt x="485388" y="0"/>
                </a:moveTo>
                <a:lnTo>
                  <a:pt x="0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270302" y="1986705"/>
            <a:ext cx="485775" cy="0"/>
          </a:xfrm>
          <a:custGeom>
            <a:avLst/>
            <a:gdLst/>
            <a:ahLst/>
            <a:cxnLst/>
            <a:rect l="l" t="t" r="r" b="b"/>
            <a:pathLst>
              <a:path w="485775">
                <a:moveTo>
                  <a:pt x="485388" y="0"/>
                </a:moveTo>
                <a:lnTo>
                  <a:pt x="0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269772" y="2070393"/>
            <a:ext cx="485775" cy="0"/>
          </a:xfrm>
          <a:custGeom>
            <a:avLst/>
            <a:gdLst/>
            <a:ahLst/>
            <a:cxnLst/>
            <a:rect l="l" t="t" r="r" b="b"/>
            <a:pathLst>
              <a:path w="485775">
                <a:moveTo>
                  <a:pt x="485388" y="0"/>
                </a:moveTo>
                <a:lnTo>
                  <a:pt x="0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270302" y="2405144"/>
            <a:ext cx="485775" cy="0"/>
          </a:xfrm>
          <a:custGeom>
            <a:avLst/>
            <a:gdLst/>
            <a:ahLst/>
            <a:cxnLst/>
            <a:rect l="l" t="t" r="r" b="b"/>
            <a:pathLst>
              <a:path w="485775">
                <a:moveTo>
                  <a:pt x="485388" y="0"/>
                </a:moveTo>
                <a:lnTo>
                  <a:pt x="0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3965871" y="1886812"/>
            <a:ext cx="300990" cy="300990"/>
          </a:xfrm>
          <a:custGeom>
            <a:avLst/>
            <a:gdLst/>
            <a:ahLst/>
            <a:cxnLst/>
            <a:rect l="l" t="t" r="r" b="b"/>
            <a:pathLst>
              <a:path w="300989" h="300989">
                <a:moveTo>
                  <a:pt x="152011" y="0"/>
                </a:moveTo>
                <a:lnTo>
                  <a:pt x="104382" y="7620"/>
                </a:lnTo>
                <a:lnTo>
                  <a:pt x="59753" y="30600"/>
                </a:lnTo>
                <a:lnTo>
                  <a:pt x="31388" y="57560"/>
                </a:lnTo>
                <a:lnTo>
                  <a:pt x="8143" y="100315"/>
                </a:lnTo>
                <a:lnTo>
                  <a:pt x="0" y="147326"/>
                </a:lnTo>
                <a:lnTo>
                  <a:pt x="341" y="159315"/>
                </a:lnTo>
                <a:lnTo>
                  <a:pt x="11291" y="206513"/>
                </a:lnTo>
                <a:lnTo>
                  <a:pt x="37689" y="249754"/>
                </a:lnTo>
                <a:lnTo>
                  <a:pt x="66418" y="275282"/>
                </a:lnTo>
                <a:lnTo>
                  <a:pt x="110723" y="295421"/>
                </a:lnTo>
                <a:lnTo>
                  <a:pt x="146375" y="300520"/>
                </a:lnTo>
                <a:lnTo>
                  <a:pt x="158402" y="300307"/>
                </a:lnTo>
                <a:lnTo>
                  <a:pt x="205642" y="289860"/>
                </a:lnTo>
                <a:lnTo>
                  <a:pt x="248630" y="263999"/>
                </a:lnTo>
                <a:lnTo>
                  <a:pt x="274451" y="235413"/>
                </a:lnTo>
                <a:lnTo>
                  <a:pt x="295285" y="190956"/>
                </a:lnTo>
                <a:lnTo>
                  <a:pt x="300818" y="155158"/>
                </a:lnTo>
                <a:lnTo>
                  <a:pt x="300740" y="143090"/>
                </a:lnTo>
                <a:lnTo>
                  <a:pt x="290814" y="95803"/>
                </a:lnTo>
                <a:lnTo>
                  <a:pt x="265510" y="53086"/>
                </a:lnTo>
                <a:lnTo>
                  <a:pt x="231427" y="23181"/>
                </a:lnTo>
                <a:lnTo>
                  <a:pt x="187400" y="4302"/>
                </a:lnTo>
                <a:lnTo>
                  <a:pt x="1520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3965871" y="1886811"/>
            <a:ext cx="300990" cy="300990"/>
          </a:xfrm>
          <a:custGeom>
            <a:avLst/>
            <a:gdLst/>
            <a:ahLst/>
            <a:cxnLst/>
            <a:rect l="l" t="t" r="r" b="b"/>
            <a:pathLst>
              <a:path w="300989" h="300989">
                <a:moveTo>
                  <a:pt x="256780" y="43589"/>
                </a:moveTo>
                <a:lnTo>
                  <a:pt x="285930" y="84541"/>
                </a:lnTo>
                <a:lnTo>
                  <a:pt x="299700" y="131059"/>
                </a:lnTo>
                <a:lnTo>
                  <a:pt x="300817" y="155159"/>
                </a:lnTo>
                <a:lnTo>
                  <a:pt x="299934" y="167201"/>
                </a:lnTo>
                <a:lnTo>
                  <a:pt x="286789" y="213861"/>
                </a:lnTo>
                <a:lnTo>
                  <a:pt x="258264" y="255117"/>
                </a:lnTo>
                <a:lnTo>
                  <a:pt x="227904" y="278862"/>
                </a:lnTo>
                <a:lnTo>
                  <a:pt x="182314" y="297006"/>
                </a:lnTo>
                <a:lnTo>
                  <a:pt x="146374" y="300521"/>
                </a:lnTo>
                <a:lnTo>
                  <a:pt x="134379" y="299776"/>
                </a:lnTo>
                <a:lnTo>
                  <a:pt x="87910" y="287253"/>
                </a:lnTo>
                <a:lnTo>
                  <a:pt x="46720" y="259517"/>
                </a:lnTo>
                <a:lnTo>
                  <a:pt x="22549" y="228855"/>
                </a:lnTo>
                <a:lnTo>
                  <a:pt x="3894" y="183180"/>
                </a:lnTo>
                <a:lnTo>
                  <a:pt x="0" y="147325"/>
                </a:lnTo>
                <a:lnTo>
                  <a:pt x="611" y="135373"/>
                </a:lnTo>
                <a:lnTo>
                  <a:pt x="12546" y="89084"/>
                </a:lnTo>
                <a:lnTo>
                  <a:pt x="39542" y="47962"/>
                </a:lnTo>
                <a:lnTo>
                  <a:pt x="70479" y="23387"/>
                </a:lnTo>
                <a:lnTo>
                  <a:pt x="116233" y="4251"/>
                </a:lnTo>
                <a:lnTo>
                  <a:pt x="152011" y="0"/>
                </a:lnTo>
                <a:lnTo>
                  <a:pt x="163924" y="488"/>
                </a:lnTo>
                <a:lnTo>
                  <a:pt x="210048" y="11876"/>
                </a:lnTo>
                <a:lnTo>
                  <a:pt x="251101" y="38193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3758860" y="1847857"/>
            <a:ext cx="163195" cy="116839"/>
          </a:xfrm>
          <a:custGeom>
            <a:avLst/>
            <a:gdLst/>
            <a:ahLst/>
            <a:cxnLst/>
            <a:rect l="l" t="t" r="r" b="b"/>
            <a:pathLst>
              <a:path w="163195" h="116839">
                <a:moveTo>
                  <a:pt x="0" y="0"/>
                </a:moveTo>
                <a:lnTo>
                  <a:pt x="74482" y="0"/>
                </a:lnTo>
                <a:lnTo>
                  <a:pt x="74482" y="116627"/>
                </a:lnTo>
                <a:lnTo>
                  <a:pt x="145913" y="116627"/>
                </a:lnTo>
                <a:lnTo>
                  <a:pt x="162651" y="116627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3896405" y="1939380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0" y="0"/>
                </a:moveTo>
                <a:lnTo>
                  <a:pt x="25106" y="25105"/>
                </a:lnTo>
                <a:lnTo>
                  <a:pt x="0" y="50211"/>
                </a:lnTo>
                <a:lnTo>
                  <a:pt x="66950" y="2510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3896405" y="1939377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66950" y="25107"/>
                </a:moveTo>
                <a:lnTo>
                  <a:pt x="0" y="0"/>
                </a:lnTo>
                <a:lnTo>
                  <a:pt x="25106" y="25107"/>
                </a:lnTo>
                <a:lnTo>
                  <a:pt x="0" y="50212"/>
                </a:lnTo>
                <a:lnTo>
                  <a:pt x="66950" y="25107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3758920" y="2104888"/>
            <a:ext cx="160655" cy="106680"/>
          </a:xfrm>
          <a:custGeom>
            <a:avLst/>
            <a:gdLst/>
            <a:ahLst/>
            <a:cxnLst/>
            <a:rect l="l" t="t" r="r" b="b"/>
            <a:pathLst>
              <a:path w="160654" h="106680">
                <a:moveTo>
                  <a:pt x="0" y="106516"/>
                </a:moveTo>
                <a:lnTo>
                  <a:pt x="74482" y="106516"/>
                </a:lnTo>
                <a:lnTo>
                  <a:pt x="82850" y="106516"/>
                </a:lnTo>
                <a:lnTo>
                  <a:pt x="82850" y="0"/>
                </a:lnTo>
                <a:lnTo>
                  <a:pt x="143581" y="0"/>
                </a:lnTo>
                <a:lnTo>
                  <a:pt x="160318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894134" y="2079782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0" y="0"/>
                </a:moveTo>
                <a:lnTo>
                  <a:pt x="25105" y="25106"/>
                </a:lnTo>
                <a:lnTo>
                  <a:pt x="0" y="50213"/>
                </a:lnTo>
                <a:lnTo>
                  <a:pt x="66949" y="2510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894133" y="2079781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66950" y="25106"/>
                </a:moveTo>
                <a:lnTo>
                  <a:pt x="0" y="0"/>
                </a:lnTo>
                <a:lnTo>
                  <a:pt x="25106" y="25106"/>
                </a:lnTo>
                <a:lnTo>
                  <a:pt x="0" y="50212"/>
                </a:lnTo>
                <a:lnTo>
                  <a:pt x="66950" y="25106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498730" y="1886280"/>
            <a:ext cx="602615" cy="301625"/>
          </a:xfrm>
          <a:custGeom>
            <a:avLst/>
            <a:gdLst/>
            <a:ahLst/>
            <a:cxnLst/>
            <a:rect l="l" t="t" r="r" b="b"/>
            <a:pathLst>
              <a:path w="602614" h="301625">
                <a:moveTo>
                  <a:pt x="595057" y="0"/>
                </a:moveTo>
                <a:lnTo>
                  <a:pt x="7492" y="0"/>
                </a:lnTo>
                <a:lnTo>
                  <a:pt x="0" y="7494"/>
                </a:lnTo>
                <a:lnTo>
                  <a:pt x="0" y="293782"/>
                </a:lnTo>
                <a:lnTo>
                  <a:pt x="7492" y="301277"/>
                </a:lnTo>
                <a:lnTo>
                  <a:pt x="595057" y="301277"/>
                </a:lnTo>
                <a:lnTo>
                  <a:pt x="602551" y="293782"/>
                </a:lnTo>
                <a:lnTo>
                  <a:pt x="602551" y="7494"/>
                </a:lnTo>
                <a:lnTo>
                  <a:pt x="59505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498729" y="1886279"/>
            <a:ext cx="602615" cy="301625"/>
          </a:xfrm>
          <a:custGeom>
            <a:avLst/>
            <a:gdLst/>
            <a:ahLst/>
            <a:cxnLst/>
            <a:rect l="l" t="t" r="r" b="b"/>
            <a:pathLst>
              <a:path w="602614" h="301625">
                <a:moveTo>
                  <a:pt x="16737" y="0"/>
                </a:moveTo>
                <a:lnTo>
                  <a:pt x="585814" y="0"/>
                </a:lnTo>
                <a:lnTo>
                  <a:pt x="595057" y="0"/>
                </a:lnTo>
                <a:lnTo>
                  <a:pt x="602551" y="7493"/>
                </a:lnTo>
                <a:lnTo>
                  <a:pt x="602551" y="16737"/>
                </a:lnTo>
                <a:lnTo>
                  <a:pt x="602551" y="284538"/>
                </a:lnTo>
                <a:lnTo>
                  <a:pt x="602551" y="293782"/>
                </a:lnTo>
                <a:lnTo>
                  <a:pt x="595057" y="301276"/>
                </a:lnTo>
                <a:lnTo>
                  <a:pt x="585814" y="301276"/>
                </a:lnTo>
                <a:lnTo>
                  <a:pt x="16737" y="301276"/>
                </a:lnTo>
                <a:lnTo>
                  <a:pt x="7493" y="301276"/>
                </a:lnTo>
                <a:lnTo>
                  <a:pt x="0" y="293782"/>
                </a:lnTo>
                <a:lnTo>
                  <a:pt x="0" y="284538"/>
                </a:lnTo>
                <a:lnTo>
                  <a:pt x="0" y="16737"/>
                </a:lnTo>
                <a:lnTo>
                  <a:pt x="0" y="7493"/>
                </a:lnTo>
                <a:lnTo>
                  <a:pt x="7493" y="0"/>
                </a:lnTo>
                <a:lnTo>
                  <a:pt x="16737" y="0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530773" y="2036917"/>
            <a:ext cx="123189" cy="0"/>
          </a:xfrm>
          <a:custGeom>
            <a:avLst/>
            <a:gdLst/>
            <a:ahLst/>
            <a:cxnLst/>
            <a:rect l="l" t="t" r="r" b="b"/>
            <a:pathLst>
              <a:path w="123189">
                <a:moveTo>
                  <a:pt x="0" y="0"/>
                </a:moveTo>
                <a:lnTo>
                  <a:pt x="123020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628688" y="2011812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0" y="0"/>
                </a:moveTo>
                <a:lnTo>
                  <a:pt x="25106" y="25106"/>
                </a:lnTo>
                <a:lnTo>
                  <a:pt x="0" y="50213"/>
                </a:lnTo>
                <a:lnTo>
                  <a:pt x="66949" y="2510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628687" y="2011811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66950" y="25106"/>
                </a:moveTo>
                <a:lnTo>
                  <a:pt x="0" y="0"/>
                </a:lnTo>
                <a:lnTo>
                  <a:pt x="25106" y="25106"/>
                </a:lnTo>
                <a:lnTo>
                  <a:pt x="0" y="50212"/>
                </a:lnTo>
                <a:lnTo>
                  <a:pt x="66950" y="25106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711539" y="1886280"/>
            <a:ext cx="602615" cy="301625"/>
          </a:xfrm>
          <a:custGeom>
            <a:avLst/>
            <a:gdLst/>
            <a:ahLst/>
            <a:cxnLst/>
            <a:rect l="l" t="t" r="r" b="b"/>
            <a:pathLst>
              <a:path w="602614" h="301625">
                <a:moveTo>
                  <a:pt x="595058" y="0"/>
                </a:moveTo>
                <a:lnTo>
                  <a:pt x="7493" y="0"/>
                </a:lnTo>
                <a:lnTo>
                  <a:pt x="0" y="7494"/>
                </a:lnTo>
                <a:lnTo>
                  <a:pt x="0" y="293782"/>
                </a:lnTo>
                <a:lnTo>
                  <a:pt x="7493" y="301277"/>
                </a:lnTo>
                <a:lnTo>
                  <a:pt x="595058" y="301277"/>
                </a:lnTo>
                <a:lnTo>
                  <a:pt x="602551" y="293782"/>
                </a:lnTo>
                <a:lnTo>
                  <a:pt x="602551" y="7494"/>
                </a:lnTo>
                <a:lnTo>
                  <a:pt x="5950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711538" y="1886279"/>
            <a:ext cx="602615" cy="301625"/>
          </a:xfrm>
          <a:custGeom>
            <a:avLst/>
            <a:gdLst/>
            <a:ahLst/>
            <a:cxnLst/>
            <a:rect l="l" t="t" r="r" b="b"/>
            <a:pathLst>
              <a:path w="602614" h="301625">
                <a:moveTo>
                  <a:pt x="16737" y="0"/>
                </a:moveTo>
                <a:lnTo>
                  <a:pt x="585814" y="0"/>
                </a:lnTo>
                <a:lnTo>
                  <a:pt x="595058" y="0"/>
                </a:lnTo>
                <a:lnTo>
                  <a:pt x="602551" y="7493"/>
                </a:lnTo>
                <a:lnTo>
                  <a:pt x="602551" y="16737"/>
                </a:lnTo>
                <a:lnTo>
                  <a:pt x="602551" y="284538"/>
                </a:lnTo>
                <a:lnTo>
                  <a:pt x="602551" y="293782"/>
                </a:lnTo>
                <a:lnTo>
                  <a:pt x="595058" y="301276"/>
                </a:lnTo>
                <a:lnTo>
                  <a:pt x="585814" y="301276"/>
                </a:lnTo>
                <a:lnTo>
                  <a:pt x="16737" y="301276"/>
                </a:lnTo>
                <a:lnTo>
                  <a:pt x="7493" y="301276"/>
                </a:lnTo>
                <a:lnTo>
                  <a:pt x="0" y="293782"/>
                </a:lnTo>
                <a:lnTo>
                  <a:pt x="0" y="284538"/>
                </a:lnTo>
                <a:lnTo>
                  <a:pt x="0" y="16737"/>
                </a:lnTo>
                <a:lnTo>
                  <a:pt x="0" y="7493"/>
                </a:lnTo>
                <a:lnTo>
                  <a:pt x="7493" y="0"/>
                </a:lnTo>
                <a:lnTo>
                  <a:pt x="16737" y="0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2314090" y="2036917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>
                <a:moveTo>
                  <a:pt x="0" y="0"/>
                </a:moveTo>
                <a:lnTo>
                  <a:pt x="126894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2415879" y="2011812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0" y="0"/>
                </a:moveTo>
                <a:lnTo>
                  <a:pt x="25106" y="25106"/>
                </a:lnTo>
                <a:lnTo>
                  <a:pt x="0" y="50213"/>
                </a:lnTo>
                <a:lnTo>
                  <a:pt x="66950" y="2510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2415878" y="2011811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66950" y="25106"/>
                </a:moveTo>
                <a:lnTo>
                  <a:pt x="0" y="0"/>
                </a:lnTo>
                <a:lnTo>
                  <a:pt x="25106" y="25106"/>
                </a:lnTo>
                <a:lnTo>
                  <a:pt x="0" y="50212"/>
                </a:lnTo>
                <a:lnTo>
                  <a:pt x="66950" y="25106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3101281" y="1819329"/>
            <a:ext cx="395605" cy="167640"/>
          </a:xfrm>
          <a:custGeom>
            <a:avLst/>
            <a:gdLst/>
            <a:ahLst/>
            <a:cxnLst/>
            <a:rect l="l" t="t" r="r" b="b"/>
            <a:pathLst>
              <a:path w="395604" h="167639">
                <a:moveTo>
                  <a:pt x="0" y="167375"/>
                </a:moveTo>
                <a:lnTo>
                  <a:pt x="74482" y="167375"/>
                </a:lnTo>
                <a:lnTo>
                  <a:pt x="99588" y="167375"/>
                </a:lnTo>
                <a:lnTo>
                  <a:pt x="99588" y="0"/>
                </a:lnTo>
                <a:lnTo>
                  <a:pt x="378547" y="0"/>
                </a:lnTo>
                <a:lnTo>
                  <a:pt x="395284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3471459" y="1794224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0" y="0"/>
                </a:moveTo>
                <a:lnTo>
                  <a:pt x="25106" y="25105"/>
                </a:lnTo>
                <a:lnTo>
                  <a:pt x="0" y="50211"/>
                </a:lnTo>
                <a:lnTo>
                  <a:pt x="66950" y="2510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3471459" y="1794223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66950" y="25106"/>
                </a:moveTo>
                <a:lnTo>
                  <a:pt x="0" y="0"/>
                </a:lnTo>
                <a:lnTo>
                  <a:pt x="25106" y="25106"/>
                </a:lnTo>
                <a:lnTo>
                  <a:pt x="0" y="50212"/>
                </a:lnTo>
                <a:lnTo>
                  <a:pt x="66950" y="25106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3101281" y="2087130"/>
            <a:ext cx="395605" cy="151130"/>
          </a:xfrm>
          <a:custGeom>
            <a:avLst/>
            <a:gdLst/>
            <a:ahLst/>
            <a:cxnLst/>
            <a:rect l="l" t="t" r="r" b="b"/>
            <a:pathLst>
              <a:path w="395604" h="151130">
                <a:moveTo>
                  <a:pt x="0" y="0"/>
                </a:moveTo>
                <a:lnTo>
                  <a:pt x="74482" y="0"/>
                </a:lnTo>
                <a:lnTo>
                  <a:pt x="99588" y="0"/>
                </a:lnTo>
                <a:lnTo>
                  <a:pt x="99588" y="150638"/>
                </a:lnTo>
                <a:lnTo>
                  <a:pt x="378547" y="150638"/>
                </a:lnTo>
                <a:lnTo>
                  <a:pt x="395284" y="150638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3471459" y="2212662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0" y="0"/>
                </a:moveTo>
                <a:lnTo>
                  <a:pt x="25106" y="25106"/>
                </a:lnTo>
                <a:lnTo>
                  <a:pt x="0" y="50213"/>
                </a:lnTo>
                <a:lnTo>
                  <a:pt x="66950" y="2510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3471459" y="2212662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66950" y="25106"/>
                </a:moveTo>
                <a:lnTo>
                  <a:pt x="0" y="0"/>
                </a:lnTo>
                <a:lnTo>
                  <a:pt x="25106" y="25106"/>
                </a:lnTo>
                <a:lnTo>
                  <a:pt x="0" y="50212"/>
                </a:lnTo>
                <a:lnTo>
                  <a:pt x="66950" y="25106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3150600" y="1446918"/>
            <a:ext cx="736600" cy="201295"/>
          </a:xfrm>
          <a:custGeom>
            <a:avLst/>
            <a:gdLst/>
            <a:ahLst/>
            <a:cxnLst/>
            <a:rect l="l" t="t" r="r" b="b"/>
            <a:pathLst>
              <a:path w="736600" h="201294">
                <a:moveTo>
                  <a:pt x="0" y="0"/>
                </a:moveTo>
                <a:lnTo>
                  <a:pt x="736452" y="0"/>
                </a:lnTo>
                <a:lnTo>
                  <a:pt x="736452" y="200851"/>
                </a:lnTo>
                <a:lnTo>
                  <a:pt x="0" y="20085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3092019" y="2428110"/>
            <a:ext cx="854075" cy="201295"/>
          </a:xfrm>
          <a:custGeom>
            <a:avLst/>
            <a:gdLst/>
            <a:ahLst/>
            <a:cxnLst/>
            <a:rect l="l" t="t" r="r" b="b"/>
            <a:pathLst>
              <a:path w="854075" h="201294">
                <a:moveTo>
                  <a:pt x="0" y="0"/>
                </a:moveTo>
                <a:lnTo>
                  <a:pt x="853615" y="0"/>
                </a:lnTo>
                <a:lnTo>
                  <a:pt x="853615" y="200851"/>
                </a:lnTo>
                <a:lnTo>
                  <a:pt x="0" y="20085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4270936" y="2039421"/>
            <a:ext cx="109855" cy="1905"/>
          </a:xfrm>
          <a:custGeom>
            <a:avLst/>
            <a:gdLst/>
            <a:ahLst/>
            <a:cxnLst/>
            <a:rect l="l" t="t" r="r" b="b"/>
            <a:pathLst>
              <a:path w="109854" h="1905">
                <a:moveTo>
                  <a:pt x="0" y="0"/>
                </a:moveTo>
                <a:lnTo>
                  <a:pt x="109423" y="1769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4354851" y="2015681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812" y="0"/>
                </a:moveTo>
                <a:lnTo>
                  <a:pt x="25509" y="25509"/>
                </a:lnTo>
                <a:lnTo>
                  <a:pt x="0" y="50206"/>
                </a:lnTo>
                <a:lnTo>
                  <a:pt x="67348" y="26186"/>
                </a:lnTo>
                <a:lnTo>
                  <a:pt x="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4354851" y="2015681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67346" y="26185"/>
                </a:moveTo>
                <a:lnTo>
                  <a:pt x="811" y="0"/>
                </a:lnTo>
                <a:lnTo>
                  <a:pt x="25508" y="25509"/>
                </a:lnTo>
                <a:lnTo>
                  <a:pt x="0" y="50206"/>
                </a:lnTo>
                <a:lnTo>
                  <a:pt x="67346" y="26185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2900430" y="2192762"/>
            <a:ext cx="4387215" cy="454025"/>
          </a:xfrm>
          <a:custGeom>
            <a:avLst/>
            <a:gdLst/>
            <a:ahLst/>
            <a:cxnLst/>
            <a:rect l="l" t="t" r="r" b="b"/>
            <a:pathLst>
              <a:path w="4387215" h="454025">
                <a:moveTo>
                  <a:pt x="4387203" y="0"/>
                </a:moveTo>
                <a:lnTo>
                  <a:pt x="4387203" y="99588"/>
                </a:lnTo>
                <a:lnTo>
                  <a:pt x="4387203" y="453585"/>
                </a:lnTo>
                <a:lnTo>
                  <a:pt x="133900" y="453585"/>
                </a:lnTo>
                <a:lnTo>
                  <a:pt x="0" y="453585"/>
                </a:lnTo>
                <a:lnTo>
                  <a:pt x="0" y="94382"/>
                </a:lnTo>
                <a:lnTo>
                  <a:pt x="0" y="77644"/>
                </a:lnTo>
              </a:path>
            </a:pathLst>
          </a:custGeom>
          <a:ln w="8368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2900430" y="2203456"/>
            <a:ext cx="0" cy="67310"/>
          </a:xfrm>
          <a:custGeom>
            <a:avLst/>
            <a:gdLst/>
            <a:ahLst/>
            <a:cxnLst/>
            <a:rect l="l" t="t" r="r" b="b"/>
            <a:pathLst>
              <a:path h="67310">
                <a:moveTo>
                  <a:pt x="0" y="0"/>
                </a:moveTo>
                <a:lnTo>
                  <a:pt x="0" y="6695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2875324" y="2203456"/>
            <a:ext cx="50800" cy="67310"/>
          </a:xfrm>
          <a:custGeom>
            <a:avLst/>
            <a:gdLst/>
            <a:ahLst/>
            <a:cxnLst/>
            <a:rect l="l" t="t" r="r" b="b"/>
            <a:pathLst>
              <a:path w="50800" h="67310">
                <a:moveTo>
                  <a:pt x="0" y="66950"/>
                </a:moveTo>
                <a:lnTo>
                  <a:pt x="25106" y="0"/>
                </a:lnTo>
                <a:lnTo>
                  <a:pt x="50212" y="6695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4760898" y="2541738"/>
            <a:ext cx="393700" cy="201295"/>
          </a:xfrm>
          <a:custGeom>
            <a:avLst/>
            <a:gdLst/>
            <a:ahLst/>
            <a:cxnLst/>
            <a:rect l="l" t="t" r="r" b="b"/>
            <a:pathLst>
              <a:path w="393700" h="201294">
                <a:moveTo>
                  <a:pt x="0" y="0"/>
                </a:moveTo>
                <a:lnTo>
                  <a:pt x="393331" y="0"/>
                </a:lnTo>
                <a:lnTo>
                  <a:pt x="393331" y="200850"/>
                </a:lnTo>
                <a:lnTo>
                  <a:pt x="0" y="2008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4638947" y="1576634"/>
            <a:ext cx="2649220" cy="314960"/>
          </a:xfrm>
          <a:custGeom>
            <a:avLst/>
            <a:gdLst/>
            <a:ahLst/>
            <a:cxnLst/>
            <a:rect l="l" t="t" r="r" b="b"/>
            <a:pathLst>
              <a:path w="2649220" h="314960">
                <a:moveTo>
                  <a:pt x="2648686" y="314851"/>
                </a:moveTo>
                <a:lnTo>
                  <a:pt x="2648686" y="215262"/>
                </a:lnTo>
                <a:lnTo>
                  <a:pt x="2648686" y="0"/>
                </a:lnTo>
                <a:lnTo>
                  <a:pt x="289609" y="0"/>
                </a:lnTo>
                <a:lnTo>
                  <a:pt x="0" y="0"/>
                </a:lnTo>
                <a:lnTo>
                  <a:pt x="0" y="215262"/>
                </a:lnTo>
                <a:lnTo>
                  <a:pt x="0" y="232000"/>
                </a:lnTo>
              </a:path>
            </a:pathLst>
          </a:custGeom>
          <a:ln w="8368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4638947" y="1808634"/>
            <a:ext cx="0" cy="67310"/>
          </a:xfrm>
          <a:custGeom>
            <a:avLst/>
            <a:gdLst/>
            <a:ahLst/>
            <a:cxnLst/>
            <a:rect l="l" t="t" r="r" b="b"/>
            <a:pathLst>
              <a:path h="67310">
                <a:moveTo>
                  <a:pt x="0" y="66950"/>
                </a:moveTo>
                <a:lnTo>
                  <a:pt x="0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4613841" y="1808634"/>
            <a:ext cx="50800" cy="67310"/>
          </a:xfrm>
          <a:custGeom>
            <a:avLst/>
            <a:gdLst/>
            <a:ahLst/>
            <a:cxnLst/>
            <a:rect l="l" t="t" r="r" b="b"/>
            <a:pathLst>
              <a:path w="50800" h="67310">
                <a:moveTo>
                  <a:pt x="50212" y="0"/>
                </a:moveTo>
                <a:lnTo>
                  <a:pt x="25106" y="66950"/>
                </a:lnTo>
                <a:lnTo>
                  <a:pt x="0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5682218" y="1472025"/>
            <a:ext cx="393700" cy="201295"/>
          </a:xfrm>
          <a:custGeom>
            <a:avLst/>
            <a:gdLst/>
            <a:ahLst/>
            <a:cxnLst/>
            <a:rect l="l" t="t" r="r" b="b"/>
            <a:pathLst>
              <a:path w="393700" h="201294">
                <a:moveTo>
                  <a:pt x="0" y="0"/>
                </a:moveTo>
                <a:lnTo>
                  <a:pt x="393332" y="0"/>
                </a:lnTo>
                <a:lnTo>
                  <a:pt x="393332" y="200850"/>
                </a:lnTo>
                <a:lnTo>
                  <a:pt x="0" y="2008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 txBox="1"/>
          <p:nvPr/>
        </p:nvSpPr>
        <p:spPr>
          <a:xfrm>
            <a:off x="3873147" y="1641427"/>
            <a:ext cx="478155" cy="5162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 algn="ctr">
              <a:lnSpc>
                <a:spcPts val="919"/>
              </a:lnSpc>
            </a:pPr>
            <a:r>
              <a:rPr sz="800" i="1" spc="-10" dirty="0">
                <a:latin typeface="Arial"/>
                <a:cs typeface="Arial"/>
              </a:rPr>
              <a:t>Priority Scheduler</a:t>
            </a:r>
            <a:endParaRPr sz="800">
              <a:latin typeface="Arial"/>
              <a:cs typeface="Arial"/>
            </a:endParaRPr>
          </a:p>
          <a:p>
            <a:pPr marL="123825" marR="221615" indent="-24130" algn="ctr">
              <a:lnSpc>
                <a:spcPts val="860"/>
              </a:lnSpc>
              <a:spcBef>
                <a:spcPts val="409"/>
              </a:spcBef>
            </a:pPr>
            <a:r>
              <a:rPr sz="800" b="1" i="1" spc="-10" dirty="0">
                <a:latin typeface="Arial"/>
                <a:cs typeface="Arial"/>
              </a:rPr>
              <a:t>Hi Lo</a:t>
            </a:r>
            <a:endParaRPr sz="800">
              <a:latin typeface="Arial"/>
              <a:cs typeface="Arial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2640794" y="1917598"/>
            <a:ext cx="310515" cy="2432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180" marR="5080" indent="-31115">
              <a:lnSpc>
                <a:spcPts val="919"/>
              </a:lnSpc>
            </a:pPr>
            <a:r>
              <a:rPr sz="800" spc="-10" dirty="0">
                <a:latin typeface="Arial"/>
                <a:cs typeface="Arial"/>
              </a:rPr>
              <a:t>Bloom Filter</a:t>
            </a:r>
            <a:endParaRPr sz="800">
              <a:latin typeface="Arial"/>
              <a:cs typeface="Arial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1215310" y="1976179"/>
            <a:ext cx="321310" cy="1263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10" dirty="0">
                <a:latin typeface="Arial"/>
                <a:cs typeface="Arial"/>
              </a:rPr>
              <a:t>packet</a:t>
            </a:r>
            <a:endParaRPr sz="800">
              <a:latin typeface="Arial"/>
              <a:cs typeface="Arial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1772670" y="1917598"/>
            <a:ext cx="472440" cy="2432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36525">
              <a:lnSpc>
                <a:spcPts val="919"/>
              </a:lnSpc>
            </a:pPr>
            <a:r>
              <a:rPr sz="800" spc="-10" dirty="0">
                <a:latin typeface="Arial"/>
                <a:cs typeface="Arial"/>
              </a:rPr>
              <a:t>Key Extraction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3182564" y="1490790"/>
            <a:ext cx="673100" cy="1263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b="1" i="1" spc="-20" dirty="0">
                <a:latin typeface="Arial"/>
                <a:cs typeface="Arial"/>
              </a:rPr>
              <a:t>Know</a:t>
            </a:r>
            <a:r>
              <a:rPr sz="800" b="1" i="1" spc="-10" dirty="0">
                <a:latin typeface="Arial"/>
                <a:cs typeface="Arial"/>
              </a:rPr>
              <a:t>n</a:t>
            </a:r>
            <a:r>
              <a:rPr sz="800" b="1" i="1" spc="-5" dirty="0">
                <a:latin typeface="Arial"/>
                <a:cs typeface="Arial"/>
              </a:rPr>
              <a:t> </a:t>
            </a:r>
            <a:r>
              <a:rPr sz="800" b="1" i="1" spc="-10" dirty="0">
                <a:latin typeface="Arial"/>
                <a:cs typeface="Arial"/>
              </a:rPr>
              <a:t>Flows</a:t>
            </a:r>
            <a:endParaRPr sz="800">
              <a:latin typeface="Arial"/>
              <a:cs typeface="Arial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3123966" y="2471982"/>
            <a:ext cx="790575" cy="1263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b="1" i="1" spc="-20" dirty="0">
                <a:latin typeface="Arial"/>
                <a:cs typeface="Arial"/>
              </a:rPr>
              <a:t>Unknow</a:t>
            </a:r>
            <a:r>
              <a:rPr sz="800" b="1" i="1" spc="-10" dirty="0">
                <a:latin typeface="Arial"/>
                <a:cs typeface="Arial"/>
              </a:rPr>
              <a:t>n</a:t>
            </a:r>
            <a:r>
              <a:rPr sz="800" b="1" i="1" spc="-5" dirty="0">
                <a:latin typeface="Arial"/>
                <a:cs typeface="Arial"/>
              </a:rPr>
              <a:t> </a:t>
            </a:r>
            <a:r>
              <a:rPr sz="800" b="1" i="1" spc="-10" dirty="0">
                <a:latin typeface="Arial"/>
                <a:cs typeface="Arial"/>
              </a:rPr>
              <a:t>Flows</a:t>
            </a:r>
            <a:endParaRPr sz="800">
              <a:latin typeface="Arial"/>
              <a:cs typeface="Arial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4791284" y="2585609"/>
            <a:ext cx="332740" cy="1263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10" dirty="0">
                <a:latin typeface="Arial"/>
                <a:cs typeface="Arial"/>
              </a:rPr>
              <a:t>update</a:t>
            </a:r>
            <a:endParaRPr sz="800">
              <a:latin typeface="Arial"/>
              <a:cs typeface="Arial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5712605" y="1515896"/>
            <a:ext cx="332740" cy="1263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10" dirty="0">
                <a:latin typeface="Arial"/>
                <a:cs typeface="Arial"/>
              </a:rPr>
              <a:t>update</a:t>
            </a:r>
            <a:endParaRPr sz="800">
              <a:latin typeface="Arial"/>
              <a:cs typeface="Arial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152400" y="2971799"/>
            <a:ext cx="5029200" cy="3378200"/>
          </a:xfrm>
          <a:custGeom>
            <a:avLst/>
            <a:gdLst/>
            <a:ahLst/>
            <a:cxnLst/>
            <a:rect l="l" t="t" r="r" b="b"/>
            <a:pathLst>
              <a:path w="5029200" h="3378200">
                <a:moveTo>
                  <a:pt x="0" y="3378200"/>
                </a:moveTo>
                <a:lnTo>
                  <a:pt x="5029200" y="3378200"/>
                </a:lnTo>
                <a:lnTo>
                  <a:pt x="5029200" y="0"/>
                </a:lnTo>
                <a:lnTo>
                  <a:pt x="0" y="0"/>
                </a:lnTo>
                <a:lnTo>
                  <a:pt x="0" y="33782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697852" y="5978525"/>
            <a:ext cx="4295140" cy="0"/>
          </a:xfrm>
          <a:custGeom>
            <a:avLst/>
            <a:gdLst/>
            <a:ahLst/>
            <a:cxnLst/>
            <a:rect l="l" t="t" r="r" b="b"/>
            <a:pathLst>
              <a:path w="4295140">
                <a:moveTo>
                  <a:pt x="0" y="0"/>
                </a:moveTo>
                <a:lnTo>
                  <a:pt x="4295127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697852" y="597852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 txBox="1"/>
          <p:nvPr/>
        </p:nvSpPr>
        <p:spPr>
          <a:xfrm>
            <a:off x="555338" y="5919734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0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697852" y="5723229"/>
            <a:ext cx="4295140" cy="0"/>
          </a:xfrm>
          <a:custGeom>
            <a:avLst/>
            <a:gdLst/>
            <a:ahLst/>
            <a:cxnLst/>
            <a:rect l="l" t="t" r="r" b="b"/>
            <a:pathLst>
              <a:path w="4295140">
                <a:moveTo>
                  <a:pt x="0" y="0"/>
                </a:moveTo>
                <a:lnTo>
                  <a:pt x="4295127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697852" y="5723229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 txBox="1"/>
          <p:nvPr/>
        </p:nvSpPr>
        <p:spPr>
          <a:xfrm>
            <a:off x="458401" y="5664493"/>
            <a:ext cx="18732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0.</a:t>
            </a:r>
            <a:r>
              <a:rPr sz="800" dirty="0">
                <a:latin typeface="Lucida Sans"/>
                <a:cs typeface="Lucida Sans"/>
              </a:rPr>
              <a:t>1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10" name="object 110"/>
          <p:cNvSpPr/>
          <p:nvPr/>
        </p:nvSpPr>
        <p:spPr>
          <a:xfrm>
            <a:off x="697852" y="5468645"/>
            <a:ext cx="4295140" cy="0"/>
          </a:xfrm>
          <a:custGeom>
            <a:avLst/>
            <a:gdLst/>
            <a:ahLst/>
            <a:cxnLst/>
            <a:rect l="l" t="t" r="r" b="b"/>
            <a:pathLst>
              <a:path w="4295140">
                <a:moveTo>
                  <a:pt x="0" y="0"/>
                </a:moveTo>
                <a:lnTo>
                  <a:pt x="4295127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697852" y="546864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 txBox="1"/>
          <p:nvPr/>
        </p:nvSpPr>
        <p:spPr>
          <a:xfrm>
            <a:off x="458401" y="5409848"/>
            <a:ext cx="18732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0.</a:t>
            </a:r>
            <a:r>
              <a:rPr sz="800" dirty="0">
                <a:latin typeface="Lucida Sans"/>
                <a:cs typeface="Lucida Sans"/>
              </a:rPr>
              <a:t>2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697852" y="5213350"/>
            <a:ext cx="4295140" cy="0"/>
          </a:xfrm>
          <a:custGeom>
            <a:avLst/>
            <a:gdLst/>
            <a:ahLst/>
            <a:cxnLst/>
            <a:rect l="l" t="t" r="r" b="b"/>
            <a:pathLst>
              <a:path w="4295140">
                <a:moveTo>
                  <a:pt x="0" y="0"/>
                </a:moveTo>
                <a:lnTo>
                  <a:pt x="4295127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697852" y="5213350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 txBox="1"/>
          <p:nvPr/>
        </p:nvSpPr>
        <p:spPr>
          <a:xfrm>
            <a:off x="458401" y="5154559"/>
            <a:ext cx="18732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0.</a:t>
            </a:r>
            <a:r>
              <a:rPr sz="800" dirty="0">
                <a:latin typeface="Lucida Sans"/>
                <a:cs typeface="Lucida Sans"/>
              </a:rPr>
              <a:t>3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16" name="object 116"/>
          <p:cNvSpPr/>
          <p:nvPr/>
        </p:nvSpPr>
        <p:spPr>
          <a:xfrm>
            <a:off x="697852" y="4958054"/>
            <a:ext cx="4295140" cy="0"/>
          </a:xfrm>
          <a:custGeom>
            <a:avLst/>
            <a:gdLst/>
            <a:ahLst/>
            <a:cxnLst/>
            <a:rect l="l" t="t" r="r" b="b"/>
            <a:pathLst>
              <a:path w="4295140">
                <a:moveTo>
                  <a:pt x="0" y="0"/>
                </a:moveTo>
                <a:lnTo>
                  <a:pt x="4295127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697852" y="4958054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 txBox="1"/>
          <p:nvPr/>
        </p:nvSpPr>
        <p:spPr>
          <a:xfrm>
            <a:off x="458401" y="4899318"/>
            <a:ext cx="18732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0.</a:t>
            </a:r>
            <a:r>
              <a:rPr sz="800" dirty="0">
                <a:latin typeface="Lucida Sans"/>
                <a:cs typeface="Lucida Sans"/>
              </a:rPr>
              <a:t>4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697852" y="4702822"/>
            <a:ext cx="4295140" cy="0"/>
          </a:xfrm>
          <a:custGeom>
            <a:avLst/>
            <a:gdLst/>
            <a:ahLst/>
            <a:cxnLst/>
            <a:rect l="l" t="t" r="r" b="b"/>
            <a:pathLst>
              <a:path w="4295140">
                <a:moveTo>
                  <a:pt x="0" y="0"/>
                </a:moveTo>
                <a:lnTo>
                  <a:pt x="4295127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697852" y="4702822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 txBox="1"/>
          <p:nvPr/>
        </p:nvSpPr>
        <p:spPr>
          <a:xfrm>
            <a:off x="458401" y="4644029"/>
            <a:ext cx="18732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0.</a:t>
            </a:r>
            <a:r>
              <a:rPr sz="800" dirty="0">
                <a:latin typeface="Lucida Sans"/>
                <a:cs typeface="Lucida Sans"/>
              </a:rPr>
              <a:t>5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697852" y="4448175"/>
            <a:ext cx="4295140" cy="0"/>
          </a:xfrm>
          <a:custGeom>
            <a:avLst/>
            <a:gdLst/>
            <a:ahLst/>
            <a:cxnLst/>
            <a:rect l="l" t="t" r="r" b="b"/>
            <a:pathLst>
              <a:path w="4295140">
                <a:moveTo>
                  <a:pt x="0" y="0"/>
                </a:moveTo>
                <a:lnTo>
                  <a:pt x="4295127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697852" y="444817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 txBox="1"/>
          <p:nvPr/>
        </p:nvSpPr>
        <p:spPr>
          <a:xfrm>
            <a:off x="458401" y="4389384"/>
            <a:ext cx="18732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0.</a:t>
            </a:r>
            <a:r>
              <a:rPr sz="800" dirty="0">
                <a:latin typeface="Lucida Sans"/>
                <a:cs typeface="Lucida Sans"/>
              </a:rPr>
              <a:t>6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25" name="object 125"/>
          <p:cNvSpPr/>
          <p:nvPr/>
        </p:nvSpPr>
        <p:spPr>
          <a:xfrm>
            <a:off x="697852" y="4192879"/>
            <a:ext cx="4295140" cy="0"/>
          </a:xfrm>
          <a:custGeom>
            <a:avLst/>
            <a:gdLst/>
            <a:ahLst/>
            <a:cxnLst/>
            <a:rect l="l" t="t" r="r" b="b"/>
            <a:pathLst>
              <a:path w="4295140">
                <a:moveTo>
                  <a:pt x="0" y="0"/>
                </a:moveTo>
                <a:lnTo>
                  <a:pt x="4295127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697852" y="4192879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 txBox="1"/>
          <p:nvPr/>
        </p:nvSpPr>
        <p:spPr>
          <a:xfrm>
            <a:off x="458401" y="4134143"/>
            <a:ext cx="18732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0.</a:t>
            </a:r>
            <a:r>
              <a:rPr sz="800" dirty="0">
                <a:latin typeface="Lucida Sans"/>
                <a:cs typeface="Lucida Sans"/>
              </a:rPr>
              <a:t>7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28" name="object 128"/>
          <p:cNvSpPr/>
          <p:nvPr/>
        </p:nvSpPr>
        <p:spPr>
          <a:xfrm>
            <a:off x="697852" y="3937647"/>
            <a:ext cx="4295140" cy="0"/>
          </a:xfrm>
          <a:custGeom>
            <a:avLst/>
            <a:gdLst/>
            <a:ahLst/>
            <a:cxnLst/>
            <a:rect l="l" t="t" r="r" b="b"/>
            <a:pathLst>
              <a:path w="4295140">
                <a:moveTo>
                  <a:pt x="0" y="0"/>
                </a:moveTo>
                <a:lnTo>
                  <a:pt x="4295127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697852" y="3937647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 txBox="1"/>
          <p:nvPr/>
        </p:nvSpPr>
        <p:spPr>
          <a:xfrm>
            <a:off x="458401" y="3878854"/>
            <a:ext cx="18732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0.</a:t>
            </a:r>
            <a:r>
              <a:rPr sz="800" dirty="0">
                <a:latin typeface="Lucida Sans"/>
                <a:cs typeface="Lucida Sans"/>
              </a:rPr>
              <a:t>8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697852" y="3683000"/>
            <a:ext cx="4295140" cy="0"/>
          </a:xfrm>
          <a:custGeom>
            <a:avLst/>
            <a:gdLst/>
            <a:ahLst/>
            <a:cxnLst/>
            <a:rect l="l" t="t" r="r" b="b"/>
            <a:pathLst>
              <a:path w="4295140">
                <a:moveTo>
                  <a:pt x="0" y="0"/>
                </a:moveTo>
                <a:lnTo>
                  <a:pt x="4295127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697852" y="3683000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 txBox="1"/>
          <p:nvPr/>
        </p:nvSpPr>
        <p:spPr>
          <a:xfrm>
            <a:off x="458401" y="3624209"/>
            <a:ext cx="18732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0.</a:t>
            </a:r>
            <a:r>
              <a:rPr sz="800" dirty="0">
                <a:latin typeface="Lucida Sans"/>
                <a:cs typeface="Lucida Sans"/>
              </a:rPr>
              <a:t>9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697852" y="3427704"/>
            <a:ext cx="4295140" cy="0"/>
          </a:xfrm>
          <a:custGeom>
            <a:avLst/>
            <a:gdLst/>
            <a:ahLst/>
            <a:cxnLst/>
            <a:rect l="l" t="t" r="r" b="b"/>
            <a:pathLst>
              <a:path w="4295140">
                <a:moveTo>
                  <a:pt x="0" y="0"/>
                </a:moveTo>
                <a:lnTo>
                  <a:pt x="4295127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697852" y="3427704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 txBox="1"/>
          <p:nvPr/>
        </p:nvSpPr>
        <p:spPr>
          <a:xfrm>
            <a:off x="555338" y="3368968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1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740422" y="3427704"/>
            <a:ext cx="0" cy="2551430"/>
          </a:xfrm>
          <a:custGeom>
            <a:avLst/>
            <a:gdLst/>
            <a:ahLst/>
            <a:cxnLst/>
            <a:rect l="l" t="t" r="r" b="b"/>
            <a:pathLst>
              <a:path h="2551429">
                <a:moveTo>
                  <a:pt x="0" y="2550820"/>
                </a:moveTo>
                <a:lnTo>
                  <a:pt x="0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740422" y="5931547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97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740422" y="3427704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0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1123302" y="3427704"/>
            <a:ext cx="0" cy="2551430"/>
          </a:xfrm>
          <a:custGeom>
            <a:avLst/>
            <a:gdLst/>
            <a:ahLst/>
            <a:cxnLst/>
            <a:rect l="l" t="t" r="r" b="b"/>
            <a:pathLst>
              <a:path h="2551429">
                <a:moveTo>
                  <a:pt x="0" y="2550820"/>
                </a:moveTo>
                <a:lnTo>
                  <a:pt x="0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1123302" y="5931547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97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1123302" y="3427704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0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2399004" y="3427704"/>
            <a:ext cx="0" cy="2551430"/>
          </a:xfrm>
          <a:custGeom>
            <a:avLst/>
            <a:gdLst/>
            <a:ahLst/>
            <a:cxnLst/>
            <a:rect l="l" t="t" r="r" b="b"/>
            <a:pathLst>
              <a:path h="2551429">
                <a:moveTo>
                  <a:pt x="0" y="2550820"/>
                </a:moveTo>
                <a:lnTo>
                  <a:pt x="0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2399004" y="5931547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97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2399004" y="3427704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0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4950472" y="3427704"/>
            <a:ext cx="0" cy="2551430"/>
          </a:xfrm>
          <a:custGeom>
            <a:avLst/>
            <a:gdLst/>
            <a:ahLst/>
            <a:cxnLst/>
            <a:rect l="l" t="t" r="r" b="b"/>
            <a:pathLst>
              <a:path h="2551429">
                <a:moveTo>
                  <a:pt x="0" y="2550820"/>
                </a:moveTo>
                <a:lnTo>
                  <a:pt x="0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4950472" y="5931547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97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4950472" y="3427704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0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697852" y="3427704"/>
            <a:ext cx="4295140" cy="2551430"/>
          </a:xfrm>
          <a:custGeom>
            <a:avLst/>
            <a:gdLst/>
            <a:ahLst/>
            <a:cxnLst/>
            <a:rect l="l" t="t" r="r" b="b"/>
            <a:pathLst>
              <a:path w="4295140" h="2551429">
                <a:moveTo>
                  <a:pt x="0" y="0"/>
                </a:moveTo>
                <a:lnTo>
                  <a:pt x="4295127" y="0"/>
                </a:lnTo>
                <a:lnTo>
                  <a:pt x="4295127" y="2550820"/>
                </a:lnTo>
                <a:lnTo>
                  <a:pt x="0" y="255082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 txBox="1"/>
          <p:nvPr/>
        </p:nvSpPr>
        <p:spPr>
          <a:xfrm>
            <a:off x="191389" y="4090305"/>
            <a:ext cx="127000" cy="122682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N</a:t>
            </a:r>
            <a:r>
              <a:rPr sz="800" spc="-5" dirty="0">
                <a:latin typeface="Lucida Sans"/>
                <a:cs typeface="Lucida Sans"/>
              </a:rPr>
              <a:t>ormalize</a:t>
            </a:r>
            <a:r>
              <a:rPr sz="800" dirty="0">
                <a:latin typeface="Lucida Sans"/>
                <a:cs typeface="Lucida Sans"/>
              </a:rPr>
              <a:t>d </a:t>
            </a:r>
            <a:r>
              <a:rPr sz="800" spc="-5" dirty="0">
                <a:latin typeface="Lucida Sans"/>
                <a:cs typeface="Lucida Sans"/>
              </a:rPr>
              <a:t>Throughpu</a:t>
            </a:r>
            <a:r>
              <a:rPr sz="800" dirty="0">
                <a:latin typeface="Lucida Sans"/>
                <a:cs typeface="Lucida Sans"/>
              </a:rPr>
              <a:t>t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243827" y="303147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4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55CC55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740422" y="3436645"/>
            <a:ext cx="4210050" cy="2261870"/>
          </a:xfrm>
          <a:custGeom>
            <a:avLst/>
            <a:gdLst/>
            <a:ahLst/>
            <a:cxnLst/>
            <a:rect l="l" t="t" r="r" b="b"/>
            <a:pathLst>
              <a:path w="4210050" h="2261870">
                <a:moveTo>
                  <a:pt x="0" y="0"/>
                </a:moveTo>
                <a:lnTo>
                  <a:pt x="382879" y="507352"/>
                </a:lnTo>
                <a:lnTo>
                  <a:pt x="1658581" y="1845907"/>
                </a:lnTo>
                <a:lnTo>
                  <a:pt x="4210049" y="2261832"/>
                </a:lnTo>
              </a:path>
            </a:pathLst>
          </a:custGeom>
          <a:ln w="6349">
            <a:solidFill>
              <a:srgbClr val="55CC55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734072" y="3433121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700" y="0"/>
                </a:lnTo>
              </a:path>
            </a:pathLst>
          </a:custGeom>
          <a:ln w="25184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713727" y="3436645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740422" y="3409950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713727" y="340995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713727" y="340995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1116952" y="393551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1096670" y="3943997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1123302" y="3917302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1096670" y="3917302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1096670" y="3917302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2392654" y="527411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2372372" y="5282552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2399004" y="5255920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2372372" y="52559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2372372" y="52559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4944122" y="569004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4923777" y="5698477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4950472" y="5671845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4923777" y="5671845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4923777" y="5671845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374650" y="302304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381000" y="3004845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354304" y="3004845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354304" y="3004845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243827" y="313754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4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99AAFF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740422" y="3444875"/>
            <a:ext cx="4210050" cy="2338705"/>
          </a:xfrm>
          <a:custGeom>
            <a:avLst/>
            <a:gdLst/>
            <a:ahLst/>
            <a:cxnLst/>
            <a:rect l="l" t="t" r="r" b="b"/>
            <a:pathLst>
              <a:path w="4210050" h="2338704">
                <a:moveTo>
                  <a:pt x="0" y="0"/>
                </a:moveTo>
                <a:lnTo>
                  <a:pt x="382879" y="850900"/>
                </a:lnTo>
                <a:lnTo>
                  <a:pt x="1658581" y="2042172"/>
                </a:lnTo>
                <a:lnTo>
                  <a:pt x="4210049" y="2338095"/>
                </a:lnTo>
              </a:path>
            </a:pathLst>
          </a:custGeom>
          <a:ln w="6350">
            <a:solidFill>
              <a:srgbClr val="99AAFF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734072" y="3423056"/>
            <a:ext cx="12700" cy="31115"/>
          </a:xfrm>
          <a:custGeom>
            <a:avLst/>
            <a:gdLst/>
            <a:ahLst/>
            <a:cxnLst/>
            <a:rect l="l" t="t" r="r" b="b"/>
            <a:pathLst>
              <a:path w="12700" h="31114">
                <a:moveTo>
                  <a:pt x="0" y="30937"/>
                </a:moveTo>
                <a:lnTo>
                  <a:pt x="12700" y="30937"/>
                </a:lnTo>
                <a:lnTo>
                  <a:pt x="12700" y="0"/>
                </a:lnTo>
                <a:lnTo>
                  <a:pt x="0" y="0"/>
                </a:lnTo>
                <a:lnTo>
                  <a:pt x="0" y="30937"/>
                </a:lnTo>
                <a:close/>
              </a:path>
            </a:pathLst>
          </a:custGeom>
          <a:solidFill>
            <a:srgbClr val="99A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713727" y="3444875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740422" y="3418179"/>
            <a:ext cx="0" cy="53975"/>
          </a:xfrm>
          <a:custGeom>
            <a:avLst/>
            <a:gdLst/>
            <a:ahLst/>
            <a:cxnLst/>
            <a:rect l="l" t="t" r="r" b="b"/>
            <a:pathLst>
              <a:path h="53975">
                <a:moveTo>
                  <a:pt x="0" y="0"/>
                </a:moveTo>
                <a:lnTo>
                  <a:pt x="0" y="5339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713727" y="3418179"/>
            <a:ext cx="53340" cy="53975"/>
          </a:xfrm>
          <a:custGeom>
            <a:avLst/>
            <a:gdLst/>
            <a:ahLst/>
            <a:cxnLst/>
            <a:rect l="l" t="t" r="r" b="b"/>
            <a:pathLst>
              <a:path w="53340" h="53975">
                <a:moveTo>
                  <a:pt x="0" y="0"/>
                </a:moveTo>
                <a:lnTo>
                  <a:pt x="53327" y="5339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713727" y="3418179"/>
            <a:ext cx="53340" cy="53975"/>
          </a:xfrm>
          <a:custGeom>
            <a:avLst/>
            <a:gdLst/>
            <a:ahLst/>
            <a:cxnLst/>
            <a:rect l="l" t="t" r="r" b="b"/>
            <a:pathLst>
              <a:path w="53340" h="53975">
                <a:moveTo>
                  <a:pt x="0" y="5339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1116952" y="428729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1096670" y="4295775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1123302" y="4269079"/>
            <a:ext cx="0" cy="53975"/>
          </a:xfrm>
          <a:custGeom>
            <a:avLst/>
            <a:gdLst/>
            <a:ahLst/>
            <a:cxnLst/>
            <a:rect l="l" t="t" r="r" b="b"/>
            <a:pathLst>
              <a:path h="53975">
                <a:moveTo>
                  <a:pt x="0" y="0"/>
                </a:moveTo>
                <a:lnTo>
                  <a:pt x="0" y="5339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1096670" y="4269079"/>
            <a:ext cx="53340" cy="53975"/>
          </a:xfrm>
          <a:custGeom>
            <a:avLst/>
            <a:gdLst/>
            <a:ahLst/>
            <a:cxnLst/>
            <a:rect l="l" t="t" r="r" b="b"/>
            <a:pathLst>
              <a:path w="53340" h="53975">
                <a:moveTo>
                  <a:pt x="0" y="0"/>
                </a:moveTo>
                <a:lnTo>
                  <a:pt x="53327" y="5339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1096670" y="4269079"/>
            <a:ext cx="53340" cy="53975"/>
          </a:xfrm>
          <a:custGeom>
            <a:avLst/>
            <a:gdLst/>
            <a:ahLst/>
            <a:cxnLst/>
            <a:rect l="l" t="t" r="r" b="b"/>
            <a:pathLst>
              <a:path w="53340" h="53975">
                <a:moveTo>
                  <a:pt x="0" y="5339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2392654" y="547856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2372372" y="5487047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2399004" y="5460352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2372372" y="5460352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2372372" y="5460352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4944122" y="577448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4923777" y="5782970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4950472" y="5756275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4923777" y="5756275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4923777" y="5756275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374650" y="312906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381000" y="3110852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354304" y="311085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354304" y="311085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 txBox="1"/>
          <p:nvPr/>
        </p:nvSpPr>
        <p:spPr>
          <a:xfrm>
            <a:off x="569267" y="2980644"/>
            <a:ext cx="656590" cy="322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70" dirty="0">
                <a:latin typeface="Tahoma"/>
                <a:cs typeface="Tahoma"/>
              </a:rPr>
              <a:t>B</a:t>
            </a:r>
            <a:r>
              <a:rPr sz="650" spc="55" dirty="0">
                <a:latin typeface="Tahoma"/>
                <a:cs typeface="Tahoma"/>
              </a:rPr>
              <a:t>as</a:t>
            </a:r>
            <a:r>
              <a:rPr sz="650" spc="45" dirty="0">
                <a:latin typeface="Tahoma"/>
                <a:cs typeface="Tahoma"/>
              </a:rPr>
              <a:t>el</a:t>
            </a:r>
            <a:r>
              <a:rPr sz="650" spc="30" dirty="0">
                <a:latin typeface="Tahoma"/>
                <a:cs typeface="Tahoma"/>
              </a:rPr>
              <a:t>i</a:t>
            </a:r>
            <a:r>
              <a:rPr sz="650" spc="55" dirty="0">
                <a:latin typeface="Tahoma"/>
                <a:cs typeface="Tahoma"/>
              </a:rPr>
              <a:t>n</a:t>
            </a:r>
            <a:r>
              <a:rPr sz="650" spc="65" dirty="0">
                <a:latin typeface="Tahoma"/>
                <a:cs typeface="Tahoma"/>
              </a:rPr>
              <a:t>e</a:t>
            </a:r>
            <a:r>
              <a:rPr sz="650" spc="5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-</a:t>
            </a:r>
            <a:r>
              <a:rPr sz="650" spc="5" dirty="0">
                <a:latin typeface="Tahoma"/>
                <a:cs typeface="Tahoma"/>
              </a:rPr>
              <a:t> </a:t>
            </a:r>
            <a:r>
              <a:rPr sz="650" spc="35" dirty="0">
                <a:latin typeface="Tahoma"/>
                <a:cs typeface="Tahoma"/>
              </a:rPr>
              <a:t>95%</a:t>
            </a:r>
            <a:endParaRPr sz="6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650" spc="70" dirty="0">
                <a:latin typeface="Tahoma"/>
                <a:cs typeface="Tahoma"/>
              </a:rPr>
              <a:t>B</a:t>
            </a:r>
            <a:r>
              <a:rPr sz="650" spc="55" dirty="0">
                <a:latin typeface="Tahoma"/>
                <a:cs typeface="Tahoma"/>
              </a:rPr>
              <a:t>as</a:t>
            </a:r>
            <a:r>
              <a:rPr sz="650" spc="45" dirty="0">
                <a:latin typeface="Tahoma"/>
                <a:cs typeface="Tahoma"/>
              </a:rPr>
              <a:t>el</a:t>
            </a:r>
            <a:r>
              <a:rPr sz="650" spc="30" dirty="0">
                <a:latin typeface="Tahoma"/>
                <a:cs typeface="Tahoma"/>
              </a:rPr>
              <a:t>i</a:t>
            </a:r>
            <a:r>
              <a:rPr sz="650" spc="55" dirty="0">
                <a:latin typeface="Tahoma"/>
                <a:cs typeface="Tahoma"/>
              </a:rPr>
              <a:t>n</a:t>
            </a:r>
            <a:r>
              <a:rPr sz="650" spc="65" dirty="0">
                <a:latin typeface="Tahoma"/>
                <a:cs typeface="Tahoma"/>
              </a:rPr>
              <a:t>e</a:t>
            </a:r>
            <a:r>
              <a:rPr sz="650" spc="5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-</a:t>
            </a:r>
            <a:r>
              <a:rPr sz="650" spc="5" dirty="0">
                <a:latin typeface="Tahoma"/>
                <a:cs typeface="Tahoma"/>
              </a:rPr>
              <a:t> </a:t>
            </a:r>
            <a:r>
              <a:rPr sz="650" spc="35" dirty="0">
                <a:latin typeface="Tahoma"/>
                <a:cs typeface="Tahoma"/>
              </a:rPr>
              <a:t>60%</a:t>
            </a:r>
            <a:endParaRPr sz="6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650" spc="70" dirty="0">
                <a:latin typeface="Tahoma"/>
                <a:cs typeface="Tahoma"/>
              </a:rPr>
              <a:t>B</a:t>
            </a:r>
            <a:r>
              <a:rPr sz="650" spc="55" dirty="0">
                <a:latin typeface="Tahoma"/>
                <a:cs typeface="Tahoma"/>
              </a:rPr>
              <a:t>as</a:t>
            </a:r>
            <a:r>
              <a:rPr sz="650" spc="45" dirty="0">
                <a:latin typeface="Tahoma"/>
                <a:cs typeface="Tahoma"/>
              </a:rPr>
              <a:t>el</a:t>
            </a:r>
            <a:r>
              <a:rPr sz="650" spc="30" dirty="0">
                <a:latin typeface="Tahoma"/>
                <a:cs typeface="Tahoma"/>
              </a:rPr>
              <a:t>i</a:t>
            </a:r>
            <a:r>
              <a:rPr sz="650" spc="55" dirty="0">
                <a:latin typeface="Tahoma"/>
                <a:cs typeface="Tahoma"/>
              </a:rPr>
              <a:t>n</a:t>
            </a:r>
            <a:r>
              <a:rPr sz="650" spc="65" dirty="0">
                <a:latin typeface="Tahoma"/>
                <a:cs typeface="Tahoma"/>
              </a:rPr>
              <a:t>e</a:t>
            </a:r>
            <a:r>
              <a:rPr sz="650" spc="5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-</a:t>
            </a:r>
            <a:r>
              <a:rPr sz="650" spc="5" dirty="0">
                <a:latin typeface="Tahoma"/>
                <a:cs typeface="Tahoma"/>
              </a:rPr>
              <a:t> </a:t>
            </a:r>
            <a:r>
              <a:rPr sz="650" spc="35" dirty="0">
                <a:latin typeface="Tahoma"/>
                <a:cs typeface="Tahoma"/>
              </a:rPr>
              <a:t>20%</a:t>
            </a:r>
            <a:endParaRPr sz="650">
              <a:latin typeface="Tahoma"/>
              <a:cs typeface="Tahoma"/>
            </a:endParaRPr>
          </a:p>
        </p:txBody>
      </p:sp>
      <p:sp>
        <p:nvSpPr>
          <p:cNvPr id="204" name="object 204"/>
          <p:cNvSpPr txBox="1"/>
          <p:nvPr/>
        </p:nvSpPr>
        <p:spPr>
          <a:xfrm>
            <a:off x="231127" y="2980644"/>
            <a:ext cx="52705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5" dirty="0">
                <a:latin typeface="Tahoma"/>
                <a:cs typeface="Tahoma"/>
              </a:rPr>
              <a:t> </a:t>
            </a:r>
            <a:endParaRPr sz="650">
              <a:latin typeface="Tahoma"/>
              <a:cs typeface="Tahoma"/>
            </a:endParaRPr>
          </a:p>
        </p:txBody>
      </p:sp>
      <p:sp>
        <p:nvSpPr>
          <p:cNvPr id="205" name="object 205"/>
          <p:cNvSpPr txBox="1"/>
          <p:nvPr/>
        </p:nvSpPr>
        <p:spPr>
          <a:xfrm>
            <a:off x="231127" y="3086709"/>
            <a:ext cx="52705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5" dirty="0">
                <a:latin typeface="Tahoma"/>
                <a:cs typeface="Tahoma"/>
              </a:rPr>
              <a:t> </a:t>
            </a:r>
            <a:endParaRPr sz="650">
              <a:latin typeface="Tahoma"/>
              <a:cs typeface="Tahoma"/>
            </a:endParaRPr>
          </a:p>
        </p:txBody>
      </p:sp>
      <p:sp>
        <p:nvSpPr>
          <p:cNvPr id="206" name="object 206"/>
          <p:cNvSpPr txBox="1"/>
          <p:nvPr/>
        </p:nvSpPr>
        <p:spPr>
          <a:xfrm>
            <a:off x="231127" y="3192724"/>
            <a:ext cx="52705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5" dirty="0">
                <a:latin typeface="Tahoma"/>
                <a:cs typeface="Tahoma"/>
              </a:rPr>
              <a:t> </a:t>
            </a:r>
            <a:endParaRPr sz="650">
              <a:latin typeface="Tahoma"/>
              <a:cs typeface="Tahoma"/>
            </a:endParaRPr>
          </a:p>
        </p:txBody>
      </p:sp>
      <p:sp>
        <p:nvSpPr>
          <p:cNvPr id="207" name="object 207"/>
          <p:cNvSpPr/>
          <p:nvPr/>
        </p:nvSpPr>
        <p:spPr>
          <a:xfrm>
            <a:off x="243827" y="3243554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4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FF8888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740422" y="3453752"/>
            <a:ext cx="4210050" cy="2387600"/>
          </a:xfrm>
          <a:custGeom>
            <a:avLst/>
            <a:gdLst/>
            <a:ahLst/>
            <a:cxnLst/>
            <a:rect l="l" t="t" r="r" b="b"/>
            <a:pathLst>
              <a:path w="4210050" h="2387600">
                <a:moveTo>
                  <a:pt x="0" y="0"/>
                </a:moveTo>
                <a:lnTo>
                  <a:pt x="382879" y="1186217"/>
                </a:lnTo>
                <a:lnTo>
                  <a:pt x="1658581" y="2177402"/>
                </a:lnTo>
                <a:lnTo>
                  <a:pt x="4210049" y="2387599"/>
                </a:lnTo>
              </a:path>
            </a:pathLst>
          </a:custGeom>
          <a:ln w="6350">
            <a:solidFill>
              <a:srgbClr val="FF8888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734072" y="3444684"/>
            <a:ext cx="12700" cy="18415"/>
          </a:xfrm>
          <a:custGeom>
            <a:avLst/>
            <a:gdLst/>
            <a:ahLst/>
            <a:cxnLst/>
            <a:rect l="l" t="t" r="r" b="b"/>
            <a:pathLst>
              <a:path w="12700" h="18414">
                <a:moveTo>
                  <a:pt x="0" y="18186"/>
                </a:moveTo>
                <a:lnTo>
                  <a:pt x="12700" y="18186"/>
                </a:lnTo>
                <a:lnTo>
                  <a:pt x="12700" y="0"/>
                </a:lnTo>
                <a:lnTo>
                  <a:pt x="0" y="0"/>
                </a:lnTo>
                <a:lnTo>
                  <a:pt x="0" y="18186"/>
                </a:lnTo>
                <a:close/>
              </a:path>
            </a:pathLst>
          </a:custGeom>
          <a:solidFill>
            <a:srgbClr val="FF88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713727" y="3453752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740422" y="3427120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713727" y="34271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713727" y="34271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1116952" y="463148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1096670" y="4639970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1123302" y="4613275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1096670" y="4613275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1096670" y="4613275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2392654" y="562272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2372372" y="5631154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2399004" y="5604522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2372372" y="5604522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2372372" y="5604522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4944122" y="583291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4923777" y="5841352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4950472" y="5814720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4923777" y="58147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4923777" y="58147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374650" y="323512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381000" y="3216922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354304" y="321692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354304" y="321692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1391945" y="303147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34" y="0"/>
                </a:lnTo>
              </a:path>
            </a:pathLst>
          </a:custGeom>
          <a:ln w="6350">
            <a:solidFill>
              <a:srgbClr val="55CC55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740422" y="3429647"/>
            <a:ext cx="4210050" cy="1407795"/>
          </a:xfrm>
          <a:custGeom>
            <a:avLst/>
            <a:gdLst/>
            <a:ahLst/>
            <a:cxnLst/>
            <a:rect l="l" t="t" r="r" b="b"/>
            <a:pathLst>
              <a:path w="4210050" h="1407795">
                <a:moveTo>
                  <a:pt x="0" y="0"/>
                </a:moveTo>
                <a:lnTo>
                  <a:pt x="382879" y="54622"/>
                </a:lnTo>
                <a:lnTo>
                  <a:pt x="1658581" y="746772"/>
                </a:lnTo>
                <a:lnTo>
                  <a:pt x="4210049" y="1407172"/>
                </a:lnTo>
              </a:path>
            </a:pathLst>
          </a:custGeom>
          <a:ln w="6350">
            <a:solidFill>
              <a:srgbClr val="55CC55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713727" y="3429615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1116952" y="347578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1096670" y="3484238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2392654" y="416793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2372372" y="4176388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4944122" y="482833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4923777" y="4836788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1522704" y="302304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1502422" y="3031508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1391945" y="313754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34" y="0"/>
                </a:lnTo>
              </a:path>
            </a:pathLst>
          </a:custGeom>
          <a:ln w="6350">
            <a:solidFill>
              <a:srgbClr val="99AAFF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740422" y="3432175"/>
            <a:ext cx="4210050" cy="1604010"/>
          </a:xfrm>
          <a:custGeom>
            <a:avLst/>
            <a:gdLst/>
            <a:ahLst/>
            <a:cxnLst/>
            <a:rect l="l" t="t" r="r" b="b"/>
            <a:pathLst>
              <a:path w="4210050" h="1604010">
                <a:moveTo>
                  <a:pt x="0" y="0"/>
                </a:moveTo>
                <a:lnTo>
                  <a:pt x="382879" y="120650"/>
                </a:lnTo>
                <a:lnTo>
                  <a:pt x="1658581" y="1085850"/>
                </a:lnTo>
                <a:lnTo>
                  <a:pt x="4210049" y="1604022"/>
                </a:lnTo>
              </a:path>
            </a:pathLst>
          </a:custGeom>
          <a:ln w="6350">
            <a:solidFill>
              <a:srgbClr val="99AAFF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713727" y="3432168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648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1116952" y="354434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1096670" y="3552818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648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2392654" y="450954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2372372" y="4518018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648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4944122" y="502771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4923777" y="5036165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1522704" y="312906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1502422" y="3137516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 txBox="1"/>
          <p:nvPr/>
        </p:nvSpPr>
        <p:spPr>
          <a:xfrm>
            <a:off x="1717377" y="2980644"/>
            <a:ext cx="640080" cy="322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60" dirty="0">
                <a:latin typeface="Tahoma"/>
                <a:cs typeface="Tahoma"/>
              </a:rPr>
              <a:t>Cac</a:t>
            </a:r>
            <a:r>
              <a:rPr sz="650" spc="50" dirty="0">
                <a:latin typeface="Tahoma"/>
                <a:cs typeface="Tahoma"/>
              </a:rPr>
              <a:t>h</a:t>
            </a:r>
            <a:r>
              <a:rPr sz="650" spc="30" dirty="0">
                <a:latin typeface="Tahoma"/>
                <a:cs typeface="Tahoma"/>
              </a:rPr>
              <a:t>i</a:t>
            </a:r>
            <a:r>
              <a:rPr sz="650" spc="50" dirty="0">
                <a:latin typeface="Tahoma"/>
                <a:cs typeface="Tahoma"/>
              </a:rPr>
              <a:t>n</a:t>
            </a:r>
            <a:r>
              <a:rPr sz="650" spc="60" dirty="0">
                <a:latin typeface="Tahoma"/>
                <a:cs typeface="Tahoma"/>
              </a:rPr>
              <a:t>g</a:t>
            </a:r>
            <a:r>
              <a:rPr sz="650" spc="5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-</a:t>
            </a:r>
            <a:r>
              <a:rPr sz="650" spc="5" dirty="0">
                <a:latin typeface="Tahoma"/>
                <a:cs typeface="Tahoma"/>
              </a:rPr>
              <a:t> </a:t>
            </a:r>
            <a:r>
              <a:rPr sz="650" spc="35" dirty="0">
                <a:latin typeface="Tahoma"/>
                <a:cs typeface="Tahoma"/>
              </a:rPr>
              <a:t>95%</a:t>
            </a:r>
            <a:endParaRPr sz="6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650" spc="60" dirty="0">
                <a:latin typeface="Tahoma"/>
                <a:cs typeface="Tahoma"/>
              </a:rPr>
              <a:t>Cac</a:t>
            </a:r>
            <a:r>
              <a:rPr sz="650" spc="50" dirty="0">
                <a:latin typeface="Tahoma"/>
                <a:cs typeface="Tahoma"/>
              </a:rPr>
              <a:t>h</a:t>
            </a:r>
            <a:r>
              <a:rPr sz="650" spc="30" dirty="0">
                <a:latin typeface="Tahoma"/>
                <a:cs typeface="Tahoma"/>
              </a:rPr>
              <a:t>i</a:t>
            </a:r>
            <a:r>
              <a:rPr sz="650" spc="50" dirty="0">
                <a:latin typeface="Tahoma"/>
                <a:cs typeface="Tahoma"/>
              </a:rPr>
              <a:t>n</a:t>
            </a:r>
            <a:r>
              <a:rPr sz="650" spc="60" dirty="0">
                <a:latin typeface="Tahoma"/>
                <a:cs typeface="Tahoma"/>
              </a:rPr>
              <a:t>g</a:t>
            </a:r>
            <a:r>
              <a:rPr sz="650" spc="5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-</a:t>
            </a:r>
            <a:r>
              <a:rPr sz="650" spc="5" dirty="0">
                <a:latin typeface="Tahoma"/>
                <a:cs typeface="Tahoma"/>
              </a:rPr>
              <a:t> </a:t>
            </a:r>
            <a:r>
              <a:rPr sz="650" spc="35" dirty="0">
                <a:latin typeface="Tahoma"/>
                <a:cs typeface="Tahoma"/>
              </a:rPr>
              <a:t>60%</a:t>
            </a:r>
            <a:endParaRPr sz="6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650" spc="60" dirty="0">
                <a:latin typeface="Tahoma"/>
                <a:cs typeface="Tahoma"/>
              </a:rPr>
              <a:t>Cac</a:t>
            </a:r>
            <a:r>
              <a:rPr sz="650" spc="50" dirty="0">
                <a:latin typeface="Tahoma"/>
                <a:cs typeface="Tahoma"/>
              </a:rPr>
              <a:t>h</a:t>
            </a:r>
            <a:r>
              <a:rPr sz="650" spc="30" dirty="0">
                <a:latin typeface="Tahoma"/>
                <a:cs typeface="Tahoma"/>
              </a:rPr>
              <a:t>i</a:t>
            </a:r>
            <a:r>
              <a:rPr sz="650" spc="50" dirty="0">
                <a:latin typeface="Tahoma"/>
                <a:cs typeface="Tahoma"/>
              </a:rPr>
              <a:t>n</a:t>
            </a:r>
            <a:r>
              <a:rPr sz="650" spc="60" dirty="0">
                <a:latin typeface="Tahoma"/>
                <a:cs typeface="Tahoma"/>
              </a:rPr>
              <a:t>g</a:t>
            </a:r>
            <a:r>
              <a:rPr sz="650" spc="5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-</a:t>
            </a:r>
            <a:r>
              <a:rPr sz="650" spc="5" dirty="0">
                <a:latin typeface="Tahoma"/>
                <a:cs typeface="Tahoma"/>
              </a:rPr>
              <a:t> </a:t>
            </a:r>
            <a:r>
              <a:rPr sz="650" spc="35" dirty="0">
                <a:latin typeface="Tahoma"/>
                <a:cs typeface="Tahoma"/>
              </a:rPr>
              <a:t>20%</a:t>
            </a:r>
            <a:endParaRPr sz="650">
              <a:latin typeface="Tahoma"/>
              <a:cs typeface="Tahoma"/>
            </a:endParaRPr>
          </a:p>
        </p:txBody>
      </p:sp>
      <p:sp>
        <p:nvSpPr>
          <p:cNvPr id="256" name="object 256"/>
          <p:cNvSpPr txBox="1"/>
          <p:nvPr/>
        </p:nvSpPr>
        <p:spPr>
          <a:xfrm>
            <a:off x="1379245" y="2980644"/>
            <a:ext cx="52705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5" dirty="0">
                <a:latin typeface="Tahoma"/>
                <a:cs typeface="Tahoma"/>
              </a:rPr>
              <a:t> </a:t>
            </a:r>
            <a:endParaRPr sz="650">
              <a:latin typeface="Tahoma"/>
              <a:cs typeface="Tahoma"/>
            </a:endParaRPr>
          </a:p>
        </p:txBody>
      </p:sp>
      <p:sp>
        <p:nvSpPr>
          <p:cNvPr id="257" name="object 257"/>
          <p:cNvSpPr txBox="1"/>
          <p:nvPr/>
        </p:nvSpPr>
        <p:spPr>
          <a:xfrm>
            <a:off x="1379245" y="3086709"/>
            <a:ext cx="52705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5" dirty="0">
                <a:latin typeface="Tahoma"/>
                <a:cs typeface="Tahoma"/>
              </a:rPr>
              <a:t> </a:t>
            </a:r>
            <a:endParaRPr sz="650">
              <a:latin typeface="Tahoma"/>
              <a:cs typeface="Tahoma"/>
            </a:endParaRPr>
          </a:p>
        </p:txBody>
      </p:sp>
      <p:sp>
        <p:nvSpPr>
          <p:cNvPr id="258" name="object 258"/>
          <p:cNvSpPr txBox="1"/>
          <p:nvPr/>
        </p:nvSpPr>
        <p:spPr>
          <a:xfrm>
            <a:off x="1379245" y="3192724"/>
            <a:ext cx="52705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5" dirty="0">
                <a:latin typeface="Tahoma"/>
                <a:cs typeface="Tahoma"/>
              </a:rPr>
              <a:t> </a:t>
            </a:r>
            <a:endParaRPr sz="650">
              <a:latin typeface="Tahoma"/>
              <a:cs typeface="Tahoma"/>
            </a:endParaRPr>
          </a:p>
        </p:txBody>
      </p:sp>
      <p:sp>
        <p:nvSpPr>
          <p:cNvPr id="259" name="object 259"/>
          <p:cNvSpPr/>
          <p:nvPr/>
        </p:nvSpPr>
        <p:spPr>
          <a:xfrm>
            <a:off x="1391945" y="3243554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34" y="0"/>
                </a:lnTo>
              </a:path>
            </a:pathLst>
          </a:custGeom>
          <a:ln w="6350">
            <a:solidFill>
              <a:srgbClr val="FF9999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740422" y="3434702"/>
            <a:ext cx="4210050" cy="1882139"/>
          </a:xfrm>
          <a:custGeom>
            <a:avLst/>
            <a:gdLst/>
            <a:ahLst/>
            <a:cxnLst/>
            <a:rect l="l" t="t" r="r" b="b"/>
            <a:pathLst>
              <a:path w="4210050" h="1882139">
                <a:moveTo>
                  <a:pt x="0" y="0"/>
                </a:moveTo>
                <a:lnTo>
                  <a:pt x="382879" y="232422"/>
                </a:lnTo>
                <a:lnTo>
                  <a:pt x="1658581" y="1461147"/>
                </a:lnTo>
                <a:lnTo>
                  <a:pt x="4210049" y="1881542"/>
                </a:lnTo>
              </a:path>
            </a:pathLst>
          </a:custGeom>
          <a:ln w="6350">
            <a:solidFill>
              <a:srgbClr val="FF9999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734072" y="3425634"/>
            <a:ext cx="12700" cy="19685"/>
          </a:xfrm>
          <a:custGeom>
            <a:avLst/>
            <a:gdLst/>
            <a:ahLst/>
            <a:cxnLst/>
            <a:rect l="l" t="t" r="r" b="b"/>
            <a:pathLst>
              <a:path w="12700" h="19685">
                <a:moveTo>
                  <a:pt x="0" y="19430"/>
                </a:moveTo>
                <a:lnTo>
                  <a:pt x="12700" y="19430"/>
                </a:lnTo>
                <a:lnTo>
                  <a:pt x="12700" y="0"/>
                </a:lnTo>
                <a:lnTo>
                  <a:pt x="0" y="0"/>
                </a:lnTo>
                <a:lnTo>
                  <a:pt x="0" y="19430"/>
                </a:lnTo>
                <a:close/>
              </a:path>
            </a:pathLst>
          </a:custGeom>
          <a:solidFill>
            <a:srgbClr val="FF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713727" y="3434733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1116952" y="365864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1096670" y="3667118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648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2392654" y="488736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2372372" y="4895843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648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4944122" y="530776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4923777" y="5316213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1522704" y="323512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1502422" y="3243586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2540000" y="303147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740422" y="3434054"/>
            <a:ext cx="4210050" cy="2237740"/>
          </a:xfrm>
          <a:custGeom>
            <a:avLst/>
            <a:gdLst/>
            <a:ahLst/>
            <a:cxnLst/>
            <a:rect l="l" t="t" r="r" b="b"/>
            <a:pathLst>
              <a:path w="4210050" h="2237740">
                <a:moveTo>
                  <a:pt x="0" y="0"/>
                </a:moveTo>
                <a:lnTo>
                  <a:pt x="382879" y="408342"/>
                </a:lnTo>
                <a:lnTo>
                  <a:pt x="1658581" y="1792642"/>
                </a:lnTo>
                <a:lnTo>
                  <a:pt x="4210049" y="2237142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734072" y="3424986"/>
            <a:ext cx="12700" cy="18415"/>
          </a:xfrm>
          <a:custGeom>
            <a:avLst/>
            <a:gdLst/>
            <a:ahLst/>
            <a:cxnLst/>
            <a:rect l="l" t="t" r="r" b="b"/>
            <a:pathLst>
              <a:path w="12700" h="18414">
                <a:moveTo>
                  <a:pt x="0" y="18186"/>
                </a:moveTo>
                <a:lnTo>
                  <a:pt x="12700" y="18186"/>
                </a:lnTo>
                <a:lnTo>
                  <a:pt x="12700" y="0"/>
                </a:lnTo>
                <a:lnTo>
                  <a:pt x="0" y="0"/>
                </a:lnTo>
                <a:lnTo>
                  <a:pt x="0" y="18186"/>
                </a:lnTo>
                <a:close/>
              </a:path>
            </a:pathLst>
          </a:custGeom>
          <a:solidFill>
            <a:srgbClr val="55CC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709904" y="3403600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5" h="48260">
                <a:moveTo>
                  <a:pt x="60972" y="48272"/>
                </a:moveTo>
                <a:lnTo>
                  <a:pt x="0" y="48272"/>
                </a:lnTo>
                <a:lnTo>
                  <a:pt x="30518" y="0"/>
                </a:lnTo>
                <a:lnTo>
                  <a:pt x="60972" y="48272"/>
                </a:lnTo>
                <a:close/>
              </a:path>
            </a:pathLst>
          </a:custGeom>
          <a:solidFill>
            <a:srgbClr val="55CC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709904" y="3403600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5" h="48260">
                <a:moveTo>
                  <a:pt x="0" y="48272"/>
                </a:moveTo>
                <a:lnTo>
                  <a:pt x="30518" y="0"/>
                </a:lnTo>
                <a:lnTo>
                  <a:pt x="60972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1116952" y="383391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1092847" y="3811879"/>
            <a:ext cx="61594" cy="48895"/>
          </a:xfrm>
          <a:custGeom>
            <a:avLst/>
            <a:gdLst/>
            <a:ahLst/>
            <a:cxnLst/>
            <a:rect l="l" t="t" r="r" b="b"/>
            <a:pathLst>
              <a:path w="61594" h="48895">
                <a:moveTo>
                  <a:pt x="60972" y="48272"/>
                </a:moveTo>
                <a:lnTo>
                  <a:pt x="0" y="48272"/>
                </a:lnTo>
                <a:lnTo>
                  <a:pt x="30454" y="0"/>
                </a:lnTo>
                <a:lnTo>
                  <a:pt x="60972" y="48272"/>
                </a:lnTo>
                <a:close/>
              </a:path>
            </a:pathLst>
          </a:custGeom>
          <a:solidFill>
            <a:srgbClr val="55CC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1092847" y="3811879"/>
            <a:ext cx="61594" cy="48895"/>
          </a:xfrm>
          <a:custGeom>
            <a:avLst/>
            <a:gdLst/>
            <a:ahLst/>
            <a:cxnLst/>
            <a:rect l="l" t="t" r="r" b="b"/>
            <a:pathLst>
              <a:path w="61594" h="48895">
                <a:moveTo>
                  <a:pt x="0" y="48272"/>
                </a:moveTo>
                <a:lnTo>
                  <a:pt x="30454" y="0"/>
                </a:lnTo>
                <a:lnTo>
                  <a:pt x="60972" y="48272"/>
                </a:lnTo>
                <a:lnTo>
                  <a:pt x="0" y="48272"/>
                </a:lnTo>
                <a:close/>
              </a:path>
            </a:pathLst>
          </a:custGeom>
          <a:ln w="6349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2392654" y="521821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2368550" y="5196179"/>
            <a:ext cx="60960" cy="48895"/>
          </a:xfrm>
          <a:custGeom>
            <a:avLst/>
            <a:gdLst/>
            <a:ahLst/>
            <a:cxnLst/>
            <a:rect l="l" t="t" r="r" b="b"/>
            <a:pathLst>
              <a:path w="60960" h="48895">
                <a:moveTo>
                  <a:pt x="60972" y="48272"/>
                </a:moveTo>
                <a:lnTo>
                  <a:pt x="0" y="48272"/>
                </a:lnTo>
                <a:lnTo>
                  <a:pt x="30454" y="0"/>
                </a:lnTo>
                <a:lnTo>
                  <a:pt x="60972" y="48272"/>
                </a:lnTo>
                <a:close/>
              </a:path>
            </a:pathLst>
          </a:custGeom>
          <a:solidFill>
            <a:srgbClr val="55CC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2368550" y="5196179"/>
            <a:ext cx="60960" cy="48895"/>
          </a:xfrm>
          <a:custGeom>
            <a:avLst/>
            <a:gdLst/>
            <a:ahLst/>
            <a:cxnLst/>
            <a:rect l="l" t="t" r="r" b="b"/>
            <a:pathLst>
              <a:path w="60960" h="48895">
                <a:moveTo>
                  <a:pt x="0" y="48272"/>
                </a:moveTo>
                <a:lnTo>
                  <a:pt x="30454" y="0"/>
                </a:lnTo>
                <a:lnTo>
                  <a:pt x="60972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4944122" y="5662713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4919954" y="5640679"/>
            <a:ext cx="60960" cy="48895"/>
          </a:xfrm>
          <a:custGeom>
            <a:avLst/>
            <a:gdLst/>
            <a:ahLst/>
            <a:cxnLst/>
            <a:rect l="l" t="t" r="r" b="b"/>
            <a:pathLst>
              <a:path w="60960" h="48895">
                <a:moveTo>
                  <a:pt x="60972" y="48272"/>
                </a:moveTo>
                <a:lnTo>
                  <a:pt x="0" y="48272"/>
                </a:lnTo>
                <a:lnTo>
                  <a:pt x="30518" y="0"/>
                </a:lnTo>
                <a:lnTo>
                  <a:pt x="60972" y="48272"/>
                </a:lnTo>
                <a:close/>
              </a:path>
            </a:pathLst>
          </a:custGeom>
          <a:solidFill>
            <a:srgbClr val="55CC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4919954" y="5640679"/>
            <a:ext cx="60960" cy="48895"/>
          </a:xfrm>
          <a:custGeom>
            <a:avLst/>
            <a:gdLst/>
            <a:ahLst/>
            <a:cxnLst/>
            <a:rect l="l" t="t" r="r" b="b"/>
            <a:pathLst>
              <a:path w="60960" h="48895">
                <a:moveTo>
                  <a:pt x="0" y="48272"/>
                </a:moveTo>
                <a:lnTo>
                  <a:pt x="30518" y="0"/>
                </a:lnTo>
                <a:lnTo>
                  <a:pt x="60972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2670822" y="302304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2646654" y="3001022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4" h="48260">
                <a:moveTo>
                  <a:pt x="60972" y="48272"/>
                </a:moveTo>
                <a:lnTo>
                  <a:pt x="0" y="48272"/>
                </a:lnTo>
                <a:lnTo>
                  <a:pt x="30518" y="0"/>
                </a:lnTo>
                <a:lnTo>
                  <a:pt x="60972" y="48272"/>
                </a:lnTo>
                <a:close/>
              </a:path>
            </a:pathLst>
          </a:custGeom>
          <a:solidFill>
            <a:srgbClr val="55CC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2646654" y="3001022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4" h="48260">
                <a:moveTo>
                  <a:pt x="0" y="48272"/>
                </a:moveTo>
                <a:lnTo>
                  <a:pt x="30518" y="0"/>
                </a:lnTo>
                <a:lnTo>
                  <a:pt x="60972" y="48272"/>
                </a:lnTo>
                <a:lnTo>
                  <a:pt x="0" y="48272"/>
                </a:lnTo>
                <a:close/>
              </a:path>
            </a:pathLst>
          </a:custGeom>
          <a:ln w="6349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2540000" y="313754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740422" y="3435997"/>
            <a:ext cx="4210050" cy="2090420"/>
          </a:xfrm>
          <a:custGeom>
            <a:avLst/>
            <a:gdLst/>
            <a:ahLst/>
            <a:cxnLst/>
            <a:rect l="l" t="t" r="r" b="b"/>
            <a:pathLst>
              <a:path w="4210050" h="2090420">
                <a:moveTo>
                  <a:pt x="0" y="0"/>
                </a:moveTo>
                <a:lnTo>
                  <a:pt x="382879" y="407631"/>
                </a:lnTo>
                <a:lnTo>
                  <a:pt x="1658581" y="1569097"/>
                </a:lnTo>
                <a:lnTo>
                  <a:pt x="4210049" y="2090382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734072" y="3426879"/>
            <a:ext cx="12700" cy="18415"/>
          </a:xfrm>
          <a:custGeom>
            <a:avLst/>
            <a:gdLst/>
            <a:ahLst/>
            <a:cxnLst/>
            <a:rect l="l" t="t" r="r" b="b"/>
            <a:pathLst>
              <a:path w="12700" h="18414">
                <a:moveTo>
                  <a:pt x="0" y="18186"/>
                </a:moveTo>
                <a:lnTo>
                  <a:pt x="12700" y="18186"/>
                </a:lnTo>
                <a:lnTo>
                  <a:pt x="12700" y="0"/>
                </a:lnTo>
                <a:lnTo>
                  <a:pt x="0" y="0"/>
                </a:lnTo>
                <a:lnTo>
                  <a:pt x="0" y="18186"/>
                </a:lnTo>
                <a:close/>
              </a:path>
            </a:pathLst>
          </a:custGeom>
          <a:solidFill>
            <a:srgbClr val="99A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709904" y="3405479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5" h="48260">
                <a:moveTo>
                  <a:pt x="60972" y="48272"/>
                </a:moveTo>
                <a:lnTo>
                  <a:pt x="0" y="48272"/>
                </a:lnTo>
                <a:lnTo>
                  <a:pt x="30518" y="0"/>
                </a:lnTo>
                <a:lnTo>
                  <a:pt x="60972" y="48272"/>
                </a:lnTo>
                <a:close/>
              </a:path>
            </a:pathLst>
          </a:custGeom>
          <a:solidFill>
            <a:srgbClr val="99A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709904" y="3405479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5" h="48260">
                <a:moveTo>
                  <a:pt x="0" y="48272"/>
                </a:moveTo>
                <a:lnTo>
                  <a:pt x="30518" y="0"/>
                </a:lnTo>
                <a:lnTo>
                  <a:pt x="60972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1116952" y="383519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1092847" y="3813175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4" h="48260">
                <a:moveTo>
                  <a:pt x="60972" y="48272"/>
                </a:moveTo>
                <a:lnTo>
                  <a:pt x="0" y="48272"/>
                </a:lnTo>
                <a:lnTo>
                  <a:pt x="30454" y="0"/>
                </a:lnTo>
                <a:lnTo>
                  <a:pt x="60972" y="48272"/>
                </a:lnTo>
                <a:close/>
              </a:path>
            </a:pathLst>
          </a:custGeom>
          <a:solidFill>
            <a:srgbClr val="99A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1092847" y="3813175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4" h="48260">
                <a:moveTo>
                  <a:pt x="0" y="48272"/>
                </a:moveTo>
                <a:lnTo>
                  <a:pt x="30454" y="0"/>
                </a:lnTo>
                <a:lnTo>
                  <a:pt x="60972" y="48272"/>
                </a:lnTo>
                <a:lnTo>
                  <a:pt x="0" y="48272"/>
                </a:lnTo>
                <a:close/>
              </a:path>
            </a:pathLst>
          </a:custGeom>
          <a:ln w="6349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2392654" y="499661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2368550" y="4974577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60" h="48260">
                <a:moveTo>
                  <a:pt x="60972" y="48272"/>
                </a:moveTo>
                <a:lnTo>
                  <a:pt x="0" y="48272"/>
                </a:lnTo>
                <a:lnTo>
                  <a:pt x="30454" y="0"/>
                </a:lnTo>
                <a:lnTo>
                  <a:pt x="60972" y="48272"/>
                </a:lnTo>
                <a:close/>
              </a:path>
            </a:pathLst>
          </a:custGeom>
          <a:solidFill>
            <a:srgbClr val="99A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2368550" y="4974577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60" h="48260">
                <a:moveTo>
                  <a:pt x="0" y="48272"/>
                </a:moveTo>
                <a:lnTo>
                  <a:pt x="30454" y="0"/>
                </a:lnTo>
                <a:lnTo>
                  <a:pt x="60972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4944122" y="551794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4919954" y="5495925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60" h="48260">
                <a:moveTo>
                  <a:pt x="60972" y="48272"/>
                </a:moveTo>
                <a:lnTo>
                  <a:pt x="0" y="48272"/>
                </a:lnTo>
                <a:lnTo>
                  <a:pt x="30518" y="0"/>
                </a:lnTo>
                <a:lnTo>
                  <a:pt x="60972" y="48272"/>
                </a:lnTo>
                <a:close/>
              </a:path>
            </a:pathLst>
          </a:custGeom>
          <a:solidFill>
            <a:srgbClr val="99A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4919954" y="5495925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60" h="48260">
                <a:moveTo>
                  <a:pt x="0" y="48272"/>
                </a:moveTo>
                <a:lnTo>
                  <a:pt x="30518" y="0"/>
                </a:lnTo>
                <a:lnTo>
                  <a:pt x="60972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2670822" y="312906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2646654" y="3107029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4" h="48260">
                <a:moveTo>
                  <a:pt x="60972" y="48272"/>
                </a:moveTo>
                <a:lnTo>
                  <a:pt x="0" y="48272"/>
                </a:lnTo>
                <a:lnTo>
                  <a:pt x="30518" y="0"/>
                </a:lnTo>
                <a:lnTo>
                  <a:pt x="60972" y="48272"/>
                </a:lnTo>
                <a:close/>
              </a:path>
            </a:pathLst>
          </a:custGeom>
          <a:solidFill>
            <a:srgbClr val="99A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2646654" y="3107029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4" h="48260">
                <a:moveTo>
                  <a:pt x="0" y="48272"/>
                </a:moveTo>
                <a:lnTo>
                  <a:pt x="30518" y="0"/>
                </a:lnTo>
                <a:lnTo>
                  <a:pt x="60972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 txBox="1"/>
          <p:nvPr/>
        </p:nvSpPr>
        <p:spPr>
          <a:xfrm>
            <a:off x="2865437" y="2980644"/>
            <a:ext cx="654685" cy="322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50" dirty="0">
                <a:latin typeface="Tahoma"/>
                <a:cs typeface="Tahoma"/>
              </a:rPr>
              <a:t>P</a:t>
            </a:r>
            <a:r>
              <a:rPr sz="650" spc="45" dirty="0">
                <a:latin typeface="Tahoma"/>
                <a:cs typeface="Tahoma"/>
              </a:rPr>
              <a:t>art</a:t>
            </a:r>
            <a:r>
              <a:rPr sz="650" spc="20" dirty="0">
                <a:latin typeface="Tahoma"/>
                <a:cs typeface="Tahoma"/>
              </a:rPr>
              <a:t>i</a:t>
            </a:r>
            <a:r>
              <a:rPr sz="650" spc="45" dirty="0">
                <a:latin typeface="Tahoma"/>
                <a:cs typeface="Tahoma"/>
              </a:rPr>
              <a:t>t</a:t>
            </a:r>
            <a:r>
              <a:rPr sz="650" spc="25" dirty="0">
                <a:latin typeface="Tahoma"/>
                <a:cs typeface="Tahoma"/>
              </a:rPr>
              <a:t>i</a:t>
            </a:r>
            <a:r>
              <a:rPr sz="650" spc="45" dirty="0">
                <a:latin typeface="Tahoma"/>
                <a:cs typeface="Tahoma"/>
              </a:rPr>
              <a:t>o</a:t>
            </a:r>
            <a:r>
              <a:rPr sz="650" spc="55" dirty="0">
                <a:latin typeface="Tahoma"/>
                <a:cs typeface="Tahoma"/>
              </a:rPr>
              <a:t>n</a:t>
            </a:r>
            <a:r>
              <a:rPr sz="650" spc="5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-</a:t>
            </a:r>
            <a:r>
              <a:rPr sz="650" spc="5" dirty="0">
                <a:latin typeface="Tahoma"/>
                <a:cs typeface="Tahoma"/>
              </a:rPr>
              <a:t> </a:t>
            </a:r>
            <a:r>
              <a:rPr sz="650" spc="60" dirty="0">
                <a:latin typeface="Tahoma"/>
                <a:cs typeface="Tahoma"/>
              </a:rPr>
              <a:t>9</a:t>
            </a:r>
            <a:r>
              <a:rPr sz="650" spc="65" dirty="0">
                <a:latin typeface="Tahoma"/>
                <a:cs typeface="Tahoma"/>
              </a:rPr>
              <a:t>5</a:t>
            </a:r>
            <a:r>
              <a:rPr sz="650" spc="-10" dirty="0">
                <a:latin typeface="Tahoma"/>
                <a:cs typeface="Tahoma"/>
              </a:rPr>
              <a:t>%</a:t>
            </a:r>
            <a:endParaRPr sz="6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650" spc="50" dirty="0">
                <a:latin typeface="Tahoma"/>
                <a:cs typeface="Tahoma"/>
              </a:rPr>
              <a:t>P</a:t>
            </a:r>
            <a:r>
              <a:rPr sz="650" spc="45" dirty="0">
                <a:latin typeface="Tahoma"/>
                <a:cs typeface="Tahoma"/>
              </a:rPr>
              <a:t>art</a:t>
            </a:r>
            <a:r>
              <a:rPr sz="650" spc="20" dirty="0">
                <a:latin typeface="Tahoma"/>
                <a:cs typeface="Tahoma"/>
              </a:rPr>
              <a:t>i</a:t>
            </a:r>
            <a:r>
              <a:rPr sz="650" spc="45" dirty="0">
                <a:latin typeface="Tahoma"/>
                <a:cs typeface="Tahoma"/>
              </a:rPr>
              <a:t>t</a:t>
            </a:r>
            <a:r>
              <a:rPr sz="650" spc="25" dirty="0">
                <a:latin typeface="Tahoma"/>
                <a:cs typeface="Tahoma"/>
              </a:rPr>
              <a:t>i</a:t>
            </a:r>
            <a:r>
              <a:rPr sz="650" spc="45" dirty="0">
                <a:latin typeface="Tahoma"/>
                <a:cs typeface="Tahoma"/>
              </a:rPr>
              <a:t>o</a:t>
            </a:r>
            <a:r>
              <a:rPr sz="650" spc="55" dirty="0">
                <a:latin typeface="Tahoma"/>
                <a:cs typeface="Tahoma"/>
              </a:rPr>
              <a:t>n</a:t>
            </a:r>
            <a:r>
              <a:rPr sz="650" spc="5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-</a:t>
            </a:r>
            <a:r>
              <a:rPr sz="650" spc="5" dirty="0">
                <a:latin typeface="Tahoma"/>
                <a:cs typeface="Tahoma"/>
              </a:rPr>
              <a:t> </a:t>
            </a:r>
            <a:r>
              <a:rPr sz="650" spc="60" dirty="0">
                <a:latin typeface="Tahoma"/>
                <a:cs typeface="Tahoma"/>
              </a:rPr>
              <a:t>6</a:t>
            </a:r>
            <a:r>
              <a:rPr sz="650" spc="65" dirty="0">
                <a:latin typeface="Tahoma"/>
                <a:cs typeface="Tahoma"/>
              </a:rPr>
              <a:t>0</a:t>
            </a:r>
            <a:r>
              <a:rPr sz="650" spc="-10" dirty="0">
                <a:latin typeface="Tahoma"/>
                <a:cs typeface="Tahoma"/>
              </a:rPr>
              <a:t>%</a:t>
            </a:r>
            <a:endParaRPr sz="6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650" spc="50" dirty="0">
                <a:latin typeface="Tahoma"/>
                <a:cs typeface="Tahoma"/>
              </a:rPr>
              <a:t>P</a:t>
            </a:r>
            <a:r>
              <a:rPr sz="650" spc="45" dirty="0">
                <a:latin typeface="Tahoma"/>
                <a:cs typeface="Tahoma"/>
              </a:rPr>
              <a:t>art</a:t>
            </a:r>
            <a:r>
              <a:rPr sz="650" spc="20" dirty="0">
                <a:latin typeface="Tahoma"/>
                <a:cs typeface="Tahoma"/>
              </a:rPr>
              <a:t>i</a:t>
            </a:r>
            <a:r>
              <a:rPr sz="650" spc="45" dirty="0">
                <a:latin typeface="Tahoma"/>
                <a:cs typeface="Tahoma"/>
              </a:rPr>
              <a:t>t</a:t>
            </a:r>
            <a:r>
              <a:rPr sz="650" spc="25" dirty="0">
                <a:latin typeface="Tahoma"/>
                <a:cs typeface="Tahoma"/>
              </a:rPr>
              <a:t>i</a:t>
            </a:r>
            <a:r>
              <a:rPr sz="650" spc="45" dirty="0">
                <a:latin typeface="Tahoma"/>
                <a:cs typeface="Tahoma"/>
              </a:rPr>
              <a:t>o</a:t>
            </a:r>
            <a:r>
              <a:rPr sz="650" spc="55" dirty="0">
                <a:latin typeface="Tahoma"/>
                <a:cs typeface="Tahoma"/>
              </a:rPr>
              <a:t>n</a:t>
            </a:r>
            <a:r>
              <a:rPr sz="650" spc="5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-</a:t>
            </a:r>
            <a:r>
              <a:rPr sz="650" spc="5" dirty="0">
                <a:latin typeface="Tahoma"/>
                <a:cs typeface="Tahoma"/>
              </a:rPr>
              <a:t> </a:t>
            </a:r>
            <a:r>
              <a:rPr sz="650" spc="60" dirty="0">
                <a:latin typeface="Tahoma"/>
                <a:cs typeface="Tahoma"/>
              </a:rPr>
              <a:t>2</a:t>
            </a:r>
            <a:r>
              <a:rPr sz="650" spc="65" dirty="0">
                <a:latin typeface="Tahoma"/>
                <a:cs typeface="Tahoma"/>
              </a:rPr>
              <a:t>0</a:t>
            </a:r>
            <a:r>
              <a:rPr sz="650" spc="-10" dirty="0">
                <a:latin typeface="Tahoma"/>
                <a:cs typeface="Tahoma"/>
              </a:rPr>
              <a:t>%</a:t>
            </a:r>
            <a:endParaRPr sz="650">
              <a:latin typeface="Tahoma"/>
              <a:cs typeface="Tahoma"/>
            </a:endParaRPr>
          </a:p>
        </p:txBody>
      </p:sp>
      <p:sp>
        <p:nvSpPr>
          <p:cNvPr id="306" name="object 306"/>
          <p:cNvSpPr/>
          <p:nvPr/>
        </p:nvSpPr>
        <p:spPr>
          <a:xfrm>
            <a:off x="2540000" y="3243554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740422" y="3435997"/>
            <a:ext cx="4210050" cy="1628775"/>
          </a:xfrm>
          <a:custGeom>
            <a:avLst/>
            <a:gdLst/>
            <a:ahLst/>
            <a:cxnLst/>
            <a:rect l="l" t="t" r="r" b="b"/>
            <a:pathLst>
              <a:path w="4210050" h="1628775">
                <a:moveTo>
                  <a:pt x="0" y="0"/>
                </a:moveTo>
                <a:lnTo>
                  <a:pt x="382879" y="278752"/>
                </a:lnTo>
                <a:lnTo>
                  <a:pt x="1658581" y="1051572"/>
                </a:lnTo>
                <a:lnTo>
                  <a:pt x="4210049" y="1628775"/>
                </a:lnTo>
              </a:path>
            </a:pathLst>
          </a:custGeom>
          <a:ln w="6350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709904" y="3405479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5" h="48260">
                <a:moveTo>
                  <a:pt x="60972" y="48272"/>
                </a:moveTo>
                <a:lnTo>
                  <a:pt x="0" y="48272"/>
                </a:lnTo>
                <a:lnTo>
                  <a:pt x="30518" y="0"/>
                </a:lnTo>
                <a:lnTo>
                  <a:pt x="60972" y="48272"/>
                </a:lnTo>
                <a:close/>
              </a:path>
            </a:pathLst>
          </a:custGeom>
          <a:solidFill>
            <a:srgbClr val="FF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709904" y="3405479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5" h="48260">
                <a:moveTo>
                  <a:pt x="0" y="48272"/>
                </a:moveTo>
                <a:lnTo>
                  <a:pt x="30518" y="0"/>
                </a:lnTo>
                <a:lnTo>
                  <a:pt x="60972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1116952" y="370626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1092847" y="3684295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4" h="48260">
                <a:moveTo>
                  <a:pt x="60972" y="48208"/>
                </a:moveTo>
                <a:lnTo>
                  <a:pt x="0" y="48208"/>
                </a:lnTo>
                <a:lnTo>
                  <a:pt x="30454" y="0"/>
                </a:lnTo>
                <a:lnTo>
                  <a:pt x="60972" y="48208"/>
                </a:lnTo>
                <a:close/>
              </a:path>
            </a:pathLst>
          </a:custGeom>
          <a:solidFill>
            <a:srgbClr val="FF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1092847" y="3684295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4" h="48260">
                <a:moveTo>
                  <a:pt x="0" y="48208"/>
                </a:moveTo>
                <a:lnTo>
                  <a:pt x="30454" y="0"/>
                </a:lnTo>
                <a:lnTo>
                  <a:pt x="60972" y="48208"/>
                </a:lnTo>
                <a:lnTo>
                  <a:pt x="0" y="48208"/>
                </a:lnTo>
                <a:close/>
              </a:path>
            </a:pathLst>
          </a:custGeom>
          <a:ln w="6350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2392654" y="447908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2368550" y="4457052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60" h="48260">
                <a:moveTo>
                  <a:pt x="60972" y="48272"/>
                </a:moveTo>
                <a:lnTo>
                  <a:pt x="0" y="48272"/>
                </a:lnTo>
                <a:lnTo>
                  <a:pt x="30454" y="0"/>
                </a:lnTo>
                <a:lnTo>
                  <a:pt x="60972" y="48272"/>
                </a:lnTo>
                <a:close/>
              </a:path>
            </a:pathLst>
          </a:custGeom>
          <a:solidFill>
            <a:srgbClr val="FF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2368550" y="4457052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60" h="48260">
                <a:moveTo>
                  <a:pt x="0" y="48272"/>
                </a:moveTo>
                <a:lnTo>
                  <a:pt x="30454" y="0"/>
                </a:lnTo>
                <a:lnTo>
                  <a:pt x="60972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4944122" y="505628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4919954" y="5034254"/>
            <a:ext cx="60960" cy="48895"/>
          </a:xfrm>
          <a:custGeom>
            <a:avLst/>
            <a:gdLst/>
            <a:ahLst/>
            <a:cxnLst/>
            <a:rect l="l" t="t" r="r" b="b"/>
            <a:pathLst>
              <a:path w="60960" h="48895">
                <a:moveTo>
                  <a:pt x="60972" y="48272"/>
                </a:moveTo>
                <a:lnTo>
                  <a:pt x="0" y="48272"/>
                </a:lnTo>
                <a:lnTo>
                  <a:pt x="30518" y="0"/>
                </a:lnTo>
                <a:lnTo>
                  <a:pt x="60972" y="48272"/>
                </a:lnTo>
                <a:close/>
              </a:path>
            </a:pathLst>
          </a:custGeom>
          <a:solidFill>
            <a:srgbClr val="FF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/>
          <p:nvPr/>
        </p:nvSpPr>
        <p:spPr>
          <a:xfrm>
            <a:off x="4919954" y="5034254"/>
            <a:ext cx="60960" cy="48895"/>
          </a:xfrm>
          <a:custGeom>
            <a:avLst/>
            <a:gdLst/>
            <a:ahLst/>
            <a:cxnLst/>
            <a:rect l="l" t="t" r="r" b="b"/>
            <a:pathLst>
              <a:path w="60960" h="48895">
                <a:moveTo>
                  <a:pt x="0" y="48272"/>
                </a:moveTo>
                <a:lnTo>
                  <a:pt x="30518" y="0"/>
                </a:lnTo>
                <a:lnTo>
                  <a:pt x="60972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9" name="object 319"/>
          <p:cNvSpPr/>
          <p:nvPr/>
        </p:nvSpPr>
        <p:spPr>
          <a:xfrm>
            <a:off x="2670822" y="323512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0" name="object 320"/>
          <p:cNvSpPr/>
          <p:nvPr/>
        </p:nvSpPr>
        <p:spPr>
          <a:xfrm>
            <a:off x="2646654" y="3213100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4" h="48260">
                <a:moveTo>
                  <a:pt x="60972" y="48272"/>
                </a:moveTo>
                <a:lnTo>
                  <a:pt x="0" y="48272"/>
                </a:lnTo>
                <a:lnTo>
                  <a:pt x="30518" y="0"/>
                </a:lnTo>
                <a:lnTo>
                  <a:pt x="60972" y="48272"/>
                </a:lnTo>
                <a:close/>
              </a:path>
            </a:pathLst>
          </a:custGeom>
          <a:solidFill>
            <a:srgbClr val="FF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1" name="object 321"/>
          <p:cNvSpPr/>
          <p:nvPr/>
        </p:nvSpPr>
        <p:spPr>
          <a:xfrm>
            <a:off x="2646654" y="3213100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4" h="48260">
                <a:moveTo>
                  <a:pt x="0" y="48272"/>
                </a:moveTo>
                <a:lnTo>
                  <a:pt x="30518" y="0"/>
                </a:lnTo>
                <a:lnTo>
                  <a:pt x="60972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2" name="object 322"/>
          <p:cNvSpPr/>
          <p:nvPr/>
        </p:nvSpPr>
        <p:spPr>
          <a:xfrm>
            <a:off x="3688054" y="303147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0064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3" name="object 323"/>
          <p:cNvSpPr/>
          <p:nvPr/>
        </p:nvSpPr>
        <p:spPr>
          <a:xfrm>
            <a:off x="740422" y="3429000"/>
            <a:ext cx="4210050" cy="1310640"/>
          </a:xfrm>
          <a:custGeom>
            <a:avLst/>
            <a:gdLst/>
            <a:ahLst/>
            <a:cxnLst/>
            <a:rect l="l" t="t" r="r" b="b"/>
            <a:pathLst>
              <a:path w="4210050" h="1310639">
                <a:moveTo>
                  <a:pt x="0" y="0"/>
                </a:moveTo>
                <a:lnTo>
                  <a:pt x="382879" y="31750"/>
                </a:lnTo>
                <a:lnTo>
                  <a:pt x="1658581" y="673100"/>
                </a:lnTo>
                <a:lnTo>
                  <a:pt x="4210049" y="1310627"/>
                </a:lnTo>
              </a:path>
            </a:pathLst>
          </a:custGeom>
          <a:ln w="6350">
            <a:solidFill>
              <a:srgbClr val="0064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4" name="object 324"/>
          <p:cNvSpPr/>
          <p:nvPr/>
        </p:nvSpPr>
        <p:spPr>
          <a:xfrm>
            <a:off x="734072" y="3419881"/>
            <a:ext cx="12700" cy="18415"/>
          </a:xfrm>
          <a:custGeom>
            <a:avLst/>
            <a:gdLst/>
            <a:ahLst/>
            <a:cxnLst/>
            <a:rect l="l" t="t" r="r" b="b"/>
            <a:pathLst>
              <a:path w="12700" h="18414">
                <a:moveTo>
                  <a:pt x="0" y="18237"/>
                </a:moveTo>
                <a:lnTo>
                  <a:pt x="12700" y="18237"/>
                </a:lnTo>
                <a:lnTo>
                  <a:pt x="12700" y="0"/>
                </a:lnTo>
                <a:lnTo>
                  <a:pt x="0" y="0"/>
                </a:lnTo>
                <a:lnTo>
                  <a:pt x="0" y="18237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5" name="object 325"/>
          <p:cNvSpPr/>
          <p:nvPr/>
        </p:nvSpPr>
        <p:spPr>
          <a:xfrm>
            <a:off x="709904" y="3398545"/>
            <a:ext cx="61594" cy="60960"/>
          </a:xfrm>
          <a:custGeom>
            <a:avLst/>
            <a:gdLst/>
            <a:ahLst/>
            <a:cxnLst/>
            <a:rect l="l" t="t" r="r" b="b"/>
            <a:pathLst>
              <a:path w="61595" h="60960">
                <a:moveTo>
                  <a:pt x="30518" y="60909"/>
                </a:moveTo>
                <a:lnTo>
                  <a:pt x="0" y="30454"/>
                </a:lnTo>
                <a:lnTo>
                  <a:pt x="30518" y="0"/>
                </a:lnTo>
                <a:lnTo>
                  <a:pt x="60972" y="30454"/>
                </a:lnTo>
                <a:lnTo>
                  <a:pt x="30518" y="60909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6" name="object 326"/>
          <p:cNvSpPr/>
          <p:nvPr/>
        </p:nvSpPr>
        <p:spPr>
          <a:xfrm>
            <a:off x="709904" y="3398545"/>
            <a:ext cx="61594" cy="60960"/>
          </a:xfrm>
          <a:custGeom>
            <a:avLst/>
            <a:gdLst/>
            <a:ahLst/>
            <a:cxnLst/>
            <a:rect l="l" t="t" r="r" b="b"/>
            <a:pathLst>
              <a:path w="61595" h="60960">
                <a:moveTo>
                  <a:pt x="0" y="30454"/>
                </a:moveTo>
                <a:lnTo>
                  <a:pt x="30518" y="60909"/>
                </a:lnTo>
                <a:lnTo>
                  <a:pt x="60972" y="30454"/>
                </a:lnTo>
                <a:lnTo>
                  <a:pt x="30518" y="0"/>
                </a:lnTo>
                <a:lnTo>
                  <a:pt x="0" y="30454"/>
                </a:lnTo>
                <a:close/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7" name="object 327"/>
          <p:cNvSpPr/>
          <p:nvPr/>
        </p:nvSpPr>
        <p:spPr>
          <a:xfrm>
            <a:off x="1116952" y="345226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8" name="object 328"/>
          <p:cNvSpPr/>
          <p:nvPr/>
        </p:nvSpPr>
        <p:spPr>
          <a:xfrm>
            <a:off x="1092847" y="3430295"/>
            <a:ext cx="61594" cy="60960"/>
          </a:xfrm>
          <a:custGeom>
            <a:avLst/>
            <a:gdLst/>
            <a:ahLst/>
            <a:cxnLst/>
            <a:rect l="l" t="t" r="r" b="b"/>
            <a:pathLst>
              <a:path w="61594" h="60960">
                <a:moveTo>
                  <a:pt x="30454" y="60909"/>
                </a:moveTo>
                <a:lnTo>
                  <a:pt x="0" y="30454"/>
                </a:lnTo>
                <a:lnTo>
                  <a:pt x="30454" y="0"/>
                </a:lnTo>
                <a:lnTo>
                  <a:pt x="60972" y="30454"/>
                </a:lnTo>
                <a:lnTo>
                  <a:pt x="30454" y="60909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9" name="object 329"/>
          <p:cNvSpPr/>
          <p:nvPr/>
        </p:nvSpPr>
        <p:spPr>
          <a:xfrm>
            <a:off x="1092847" y="3430295"/>
            <a:ext cx="61594" cy="60960"/>
          </a:xfrm>
          <a:custGeom>
            <a:avLst/>
            <a:gdLst/>
            <a:ahLst/>
            <a:cxnLst/>
            <a:rect l="l" t="t" r="r" b="b"/>
            <a:pathLst>
              <a:path w="61594" h="60960">
                <a:moveTo>
                  <a:pt x="0" y="30454"/>
                </a:moveTo>
                <a:lnTo>
                  <a:pt x="30454" y="60909"/>
                </a:lnTo>
                <a:lnTo>
                  <a:pt x="60972" y="30454"/>
                </a:lnTo>
                <a:lnTo>
                  <a:pt x="30454" y="0"/>
                </a:lnTo>
                <a:lnTo>
                  <a:pt x="0" y="30454"/>
                </a:lnTo>
                <a:close/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0" name="object 330"/>
          <p:cNvSpPr/>
          <p:nvPr/>
        </p:nvSpPr>
        <p:spPr>
          <a:xfrm>
            <a:off x="2392654" y="409361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1" name="object 331"/>
          <p:cNvSpPr/>
          <p:nvPr/>
        </p:nvSpPr>
        <p:spPr>
          <a:xfrm>
            <a:off x="2368550" y="4071645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30454" y="60909"/>
                </a:moveTo>
                <a:lnTo>
                  <a:pt x="0" y="30454"/>
                </a:lnTo>
                <a:lnTo>
                  <a:pt x="30454" y="0"/>
                </a:lnTo>
                <a:lnTo>
                  <a:pt x="60972" y="30454"/>
                </a:lnTo>
                <a:lnTo>
                  <a:pt x="30454" y="60909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2" name="object 332"/>
          <p:cNvSpPr/>
          <p:nvPr/>
        </p:nvSpPr>
        <p:spPr>
          <a:xfrm>
            <a:off x="2368550" y="4071645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0" y="30454"/>
                </a:moveTo>
                <a:lnTo>
                  <a:pt x="30454" y="60909"/>
                </a:lnTo>
                <a:lnTo>
                  <a:pt x="60972" y="30454"/>
                </a:lnTo>
                <a:lnTo>
                  <a:pt x="30454" y="0"/>
                </a:lnTo>
                <a:lnTo>
                  <a:pt x="0" y="30454"/>
                </a:lnTo>
                <a:close/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3" name="object 333"/>
          <p:cNvSpPr/>
          <p:nvPr/>
        </p:nvSpPr>
        <p:spPr>
          <a:xfrm>
            <a:off x="4944122" y="473119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4" name="object 334"/>
          <p:cNvSpPr/>
          <p:nvPr/>
        </p:nvSpPr>
        <p:spPr>
          <a:xfrm>
            <a:off x="4919954" y="4709172"/>
            <a:ext cx="60960" cy="61594"/>
          </a:xfrm>
          <a:custGeom>
            <a:avLst/>
            <a:gdLst/>
            <a:ahLst/>
            <a:cxnLst/>
            <a:rect l="l" t="t" r="r" b="b"/>
            <a:pathLst>
              <a:path w="60960" h="61595">
                <a:moveTo>
                  <a:pt x="30518" y="60972"/>
                </a:moveTo>
                <a:lnTo>
                  <a:pt x="0" y="30454"/>
                </a:lnTo>
                <a:lnTo>
                  <a:pt x="30518" y="0"/>
                </a:lnTo>
                <a:lnTo>
                  <a:pt x="60972" y="30454"/>
                </a:lnTo>
                <a:lnTo>
                  <a:pt x="30518" y="60972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5" name="object 335"/>
          <p:cNvSpPr/>
          <p:nvPr/>
        </p:nvSpPr>
        <p:spPr>
          <a:xfrm>
            <a:off x="4919954" y="4709172"/>
            <a:ext cx="60960" cy="61594"/>
          </a:xfrm>
          <a:custGeom>
            <a:avLst/>
            <a:gdLst/>
            <a:ahLst/>
            <a:cxnLst/>
            <a:rect l="l" t="t" r="r" b="b"/>
            <a:pathLst>
              <a:path w="60960" h="61595">
                <a:moveTo>
                  <a:pt x="0" y="30454"/>
                </a:moveTo>
                <a:lnTo>
                  <a:pt x="30518" y="60972"/>
                </a:lnTo>
                <a:lnTo>
                  <a:pt x="60972" y="30454"/>
                </a:lnTo>
                <a:lnTo>
                  <a:pt x="30518" y="0"/>
                </a:lnTo>
                <a:lnTo>
                  <a:pt x="0" y="30454"/>
                </a:lnTo>
                <a:close/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6" name="object 336"/>
          <p:cNvSpPr/>
          <p:nvPr/>
        </p:nvSpPr>
        <p:spPr>
          <a:xfrm>
            <a:off x="3818877" y="302304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7" name="object 337"/>
          <p:cNvSpPr/>
          <p:nvPr/>
        </p:nvSpPr>
        <p:spPr>
          <a:xfrm>
            <a:off x="3794772" y="3001022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30454" y="60972"/>
                </a:moveTo>
                <a:lnTo>
                  <a:pt x="0" y="30454"/>
                </a:lnTo>
                <a:lnTo>
                  <a:pt x="30454" y="0"/>
                </a:lnTo>
                <a:lnTo>
                  <a:pt x="60972" y="30454"/>
                </a:lnTo>
                <a:lnTo>
                  <a:pt x="30454" y="60972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8" name="object 338"/>
          <p:cNvSpPr/>
          <p:nvPr/>
        </p:nvSpPr>
        <p:spPr>
          <a:xfrm>
            <a:off x="3794772" y="3001022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0" y="30454"/>
                </a:moveTo>
                <a:lnTo>
                  <a:pt x="30454" y="60972"/>
                </a:lnTo>
                <a:lnTo>
                  <a:pt x="60972" y="30454"/>
                </a:lnTo>
                <a:lnTo>
                  <a:pt x="30454" y="0"/>
                </a:lnTo>
                <a:lnTo>
                  <a:pt x="0" y="30454"/>
                </a:lnTo>
                <a:close/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9" name="object 339"/>
          <p:cNvSpPr/>
          <p:nvPr/>
        </p:nvSpPr>
        <p:spPr>
          <a:xfrm>
            <a:off x="3688054" y="313754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0060A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0" name="object 340"/>
          <p:cNvSpPr/>
          <p:nvPr/>
        </p:nvSpPr>
        <p:spPr>
          <a:xfrm>
            <a:off x="740422" y="3429647"/>
            <a:ext cx="4210050" cy="1167130"/>
          </a:xfrm>
          <a:custGeom>
            <a:avLst/>
            <a:gdLst/>
            <a:ahLst/>
            <a:cxnLst/>
            <a:rect l="l" t="t" r="r" b="b"/>
            <a:pathLst>
              <a:path w="4210050" h="1167129">
                <a:moveTo>
                  <a:pt x="0" y="0"/>
                </a:moveTo>
                <a:lnTo>
                  <a:pt x="382879" y="48272"/>
                </a:lnTo>
                <a:lnTo>
                  <a:pt x="1658581" y="630529"/>
                </a:lnTo>
                <a:lnTo>
                  <a:pt x="4210049" y="1167104"/>
                </a:lnTo>
              </a:path>
            </a:pathLst>
          </a:custGeom>
          <a:ln w="6350">
            <a:solidFill>
              <a:srgbClr val="0060A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1" name="object 341"/>
          <p:cNvSpPr/>
          <p:nvPr/>
        </p:nvSpPr>
        <p:spPr>
          <a:xfrm>
            <a:off x="734072" y="3420529"/>
            <a:ext cx="12700" cy="18415"/>
          </a:xfrm>
          <a:custGeom>
            <a:avLst/>
            <a:gdLst/>
            <a:ahLst/>
            <a:cxnLst/>
            <a:rect l="l" t="t" r="r" b="b"/>
            <a:pathLst>
              <a:path w="12700" h="18414">
                <a:moveTo>
                  <a:pt x="0" y="18186"/>
                </a:moveTo>
                <a:lnTo>
                  <a:pt x="12700" y="18186"/>
                </a:lnTo>
                <a:lnTo>
                  <a:pt x="12700" y="0"/>
                </a:lnTo>
                <a:lnTo>
                  <a:pt x="0" y="0"/>
                </a:lnTo>
                <a:lnTo>
                  <a:pt x="0" y="18186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2" name="object 342"/>
          <p:cNvSpPr/>
          <p:nvPr/>
        </p:nvSpPr>
        <p:spPr>
          <a:xfrm>
            <a:off x="709904" y="3399129"/>
            <a:ext cx="61594" cy="60960"/>
          </a:xfrm>
          <a:custGeom>
            <a:avLst/>
            <a:gdLst/>
            <a:ahLst/>
            <a:cxnLst/>
            <a:rect l="l" t="t" r="r" b="b"/>
            <a:pathLst>
              <a:path w="61595" h="60960">
                <a:moveTo>
                  <a:pt x="30518" y="60972"/>
                </a:moveTo>
                <a:lnTo>
                  <a:pt x="0" y="30517"/>
                </a:lnTo>
                <a:lnTo>
                  <a:pt x="30518" y="0"/>
                </a:lnTo>
                <a:lnTo>
                  <a:pt x="60972" y="30517"/>
                </a:lnTo>
                <a:lnTo>
                  <a:pt x="30518" y="60972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3" name="object 343"/>
          <p:cNvSpPr/>
          <p:nvPr/>
        </p:nvSpPr>
        <p:spPr>
          <a:xfrm>
            <a:off x="709904" y="3399129"/>
            <a:ext cx="61594" cy="60960"/>
          </a:xfrm>
          <a:custGeom>
            <a:avLst/>
            <a:gdLst/>
            <a:ahLst/>
            <a:cxnLst/>
            <a:rect l="l" t="t" r="r" b="b"/>
            <a:pathLst>
              <a:path w="61595" h="60960">
                <a:moveTo>
                  <a:pt x="0" y="30517"/>
                </a:moveTo>
                <a:lnTo>
                  <a:pt x="30518" y="60972"/>
                </a:lnTo>
                <a:lnTo>
                  <a:pt x="60972" y="30517"/>
                </a:lnTo>
                <a:lnTo>
                  <a:pt x="30518" y="0"/>
                </a:lnTo>
                <a:lnTo>
                  <a:pt x="0" y="30517"/>
                </a:lnTo>
                <a:close/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4" name="object 344"/>
          <p:cNvSpPr/>
          <p:nvPr/>
        </p:nvSpPr>
        <p:spPr>
          <a:xfrm>
            <a:off x="1116952" y="346943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5" name="object 345"/>
          <p:cNvSpPr/>
          <p:nvPr/>
        </p:nvSpPr>
        <p:spPr>
          <a:xfrm>
            <a:off x="1092847" y="3447402"/>
            <a:ext cx="61594" cy="60960"/>
          </a:xfrm>
          <a:custGeom>
            <a:avLst/>
            <a:gdLst/>
            <a:ahLst/>
            <a:cxnLst/>
            <a:rect l="l" t="t" r="r" b="b"/>
            <a:pathLst>
              <a:path w="61594" h="60960">
                <a:moveTo>
                  <a:pt x="30454" y="60972"/>
                </a:moveTo>
                <a:lnTo>
                  <a:pt x="0" y="30517"/>
                </a:lnTo>
                <a:lnTo>
                  <a:pt x="30454" y="0"/>
                </a:lnTo>
                <a:lnTo>
                  <a:pt x="60972" y="30517"/>
                </a:lnTo>
                <a:lnTo>
                  <a:pt x="30454" y="60972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6" name="object 346"/>
          <p:cNvSpPr/>
          <p:nvPr/>
        </p:nvSpPr>
        <p:spPr>
          <a:xfrm>
            <a:off x="1092847" y="3447402"/>
            <a:ext cx="61594" cy="60960"/>
          </a:xfrm>
          <a:custGeom>
            <a:avLst/>
            <a:gdLst/>
            <a:ahLst/>
            <a:cxnLst/>
            <a:rect l="l" t="t" r="r" b="b"/>
            <a:pathLst>
              <a:path w="61594" h="60960">
                <a:moveTo>
                  <a:pt x="0" y="30517"/>
                </a:moveTo>
                <a:lnTo>
                  <a:pt x="30454" y="60972"/>
                </a:lnTo>
                <a:lnTo>
                  <a:pt x="60972" y="30517"/>
                </a:lnTo>
                <a:lnTo>
                  <a:pt x="30454" y="0"/>
                </a:lnTo>
                <a:lnTo>
                  <a:pt x="0" y="30517"/>
                </a:lnTo>
                <a:close/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7" name="object 347"/>
          <p:cNvSpPr/>
          <p:nvPr/>
        </p:nvSpPr>
        <p:spPr>
          <a:xfrm>
            <a:off x="2392654" y="405174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8" name="object 348"/>
          <p:cNvSpPr/>
          <p:nvPr/>
        </p:nvSpPr>
        <p:spPr>
          <a:xfrm>
            <a:off x="2368550" y="4029722"/>
            <a:ext cx="60960" cy="61594"/>
          </a:xfrm>
          <a:custGeom>
            <a:avLst/>
            <a:gdLst/>
            <a:ahLst/>
            <a:cxnLst/>
            <a:rect l="l" t="t" r="r" b="b"/>
            <a:pathLst>
              <a:path w="60960" h="61595">
                <a:moveTo>
                  <a:pt x="30454" y="60972"/>
                </a:moveTo>
                <a:lnTo>
                  <a:pt x="0" y="30454"/>
                </a:lnTo>
                <a:lnTo>
                  <a:pt x="30454" y="0"/>
                </a:lnTo>
                <a:lnTo>
                  <a:pt x="60972" y="30454"/>
                </a:lnTo>
                <a:lnTo>
                  <a:pt x="30454" y="60972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9" name="object 349"/>
          <p:cNvSpPr/>
          <p:nvPr/>
        </p:nvSpPr>
        <p:spPr>
          <a:xfrm>
            <a:off x="2368550" y="4029722"/>
            <a:ext cx="60960" cy="61594"/>
          </a:xfrm>
          <a:custGeom>
            <a:avLst/>
            <a:gdLst/>
            <a:ahLst/>
            <a:cxnLst/>
            <a:rect l="l" t="t" r="r" b="b"/>
            <a:pathLst>
              <a:path w="60960" h="61595">
                <a:moveTo>
                  <a:pt x="0" y="30454"/>
                </a:moveTo>
                <a:lnTo>
                  <a:pt x="30454" y="60972"/>
                </a:lnTo>
                <a:lnTo>
                  <a:pt x="60972" y="30454"/>
                </a:lnTo>
                <a:lnTo>
                  <a:pt x="30454" y="0"/>
                </a:lnTo>
                <a:lnTo>
                  <a:pt x="0" y="30454"/>
                </a:lnTo>
                <a:close/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0" name="object 350"/>
          <p:cNvSpPr/>
          <p:nvPr/>
        </p:nvSpPr>
        <p:spPr>
          <a:xfrm>
            <a:off x="4944122" y="458831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1" name="object 351"/>
          <p:cNvSpPr/>
          <p:nvPr/>
        </p:nvSpPr>
        <p:spPr>
          <a:xfrm>
            <a:off x="4919954" y="4566297"/>
            <a:ext cx="60960" cy="61594"/>
          </a:xfrm>
          <a:custGeom>
            <a:avLst/>
            <a:gdLst/>
            <a:ahLst/>
            <a:cxnLst/>
            <a:rect l="l" t="t" r="r" b="b"/>
            <a:pathLst>
              <a:path w="60960" h="61595">
                <a:moveTo>
                  <a:pt x="30518" y="60972"/>
                </a:moveTo>
                <a:lnTo>
                  <a:pt x="0" y="30454"/>
                </a:lnTo>
                <a:lnTo>
                  <a:pt x="30518" y="0"/>
                </a:lnTo>
                <a:lnTo>
                  <a:pt x="60972" y="30454"/>
                </a:lnTo>
                <a:lnTo>
                  <a:pt x="30518" y="60972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2" name="object 352"/>
          <p:cNvSpPr/>
          <p:nvPr/>
        </p:nvSpPr>
        <p:spPr>
          <a:xfrm>
            <a:off x="4919954" y="4566297"/>
            <a:ext cx="60960" cy="61594"/>
          </a:xfrm>
          <a:custGeom>
            <a:avLst/>
            <a:gdLst/>
            <a:ahLst/>
            <a:cxnLst/>
            <a:rect l="l" t="t" r="r" b="b"/>
            <a:pathLst>
              <a:path w="60960" h="61595">
                <a:moveTo>
                  <a:pt x="0" y="30454"/>
                </a:moveTo>
                <a:lnTo>
                  <a:pt x="30518" y="60972"/>
                </a:lnTo>
                <a:lnTo>
                  <a:pt x="60972" y="30454"/>
                </a:lnTo>
                <a:lnTo>
                  <a:pt x="30518" y="0"/>
                </a:lnTo>
                <a:lnTo>
                  <a:pt x="0" y="30454"/>
                </a:lnTo>
                <a:close/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3" name="object 353"/>
          <p:cNvSpPr/>
          <p:nvPr/>
        </p:nvSpPr>
        <p:spPr>
          <a:xfrm>
            <a:off x="3818877" y="312906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4" name="object 354"/>
          <p:cNvSpPr/>
          <p:nvPr/>
        </p:nvSpPr>
        <p:spPr>
          <a:xfrm>
            <a:off x="3794772" y="3107029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30454" y="60972"/>
                </a:moveTo>
                <a:lnTo>
                  <a:pt x="0" y="30517"/>
                </a:lnTo>
                <a:lnTo>
                  <a:pt x="30454" y="0"/>
                </a:lnTo>
                <a:lnTo>
                  <a:pt x="60972" y="30517"/>
                </a:lnTo>
                <a:lnTo>
                  <a:pt x="30454" y="60972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5" name="object 355"/>
          <p:cNvSpPr/>
          <p:nvPr/>
        </p:nvSpPr>
        <p:spPr>
          <a:xfrm>
            <a:off x="3794772" y="3107029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0" y="30517"/>
                </a:moveTo>
                <a:lnTo>
                  <a:pt x="30454" y="60972"/>
                </a:lnTo>
                <a:lnTo>
                  <a:pt x="60972" y="30517"/>
                </a:lnTo>
                <a:lnTo>
                  <a:pt x="30454" y="0"/>
                </a:lnTo>
                <a:lnTo>
                  <a:pt x="0" y="30517"/>
                </a:lnTo>
                <a:close/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6" name="object 356"/>
          <p:cNvSpPr txBox="1"/>
          <p:nvPr/>
        </p:nvSpPr>
        <p:spPr>
          <a:xfrm>
            <a:off x="4013497" y="2980644"/>
            <a:ext cx="1067435" cy="322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50" dirty="0">
                <a:latin typeface="Tahoma"/>
                <a:cs typeface="Tahoma"/>
              </a:rPr>
              <a:t>P</a:t>
            </a:r>
            <a:r>
              <a:rPr sz="650" spc="45" dirty="0">
                <a:latin typeface="Tahoma"/>
                <a:cs typeface="Tahoma"/>
              </a:rPr>
              <a:t>art</a:t>
            </a:r>
            <a:r>
              <a:rPr sz="650" spc="20" dirty="0">
                <a:latin typeface="Tahoma"/>
                <a:cs typeface="Tahoma"/>
              </a:rPr>
              <a:t>i</a:t>
            </a:r>
            <a:r>
              <a:rPr sz="650" spc="45" dirty="0">
                <a:latin typeface="Tahoma"/>
                <a:cs typeface="Tahoma"/>
              </a:rPr>
              <a:t>t</a:t>
            </a:r>
            <a:r>
              <a:rPr sz="650" spc="25" dirty="0">
                <a:latin typeface="Tahoma"/>
                <a:cs typeface="Tahoma"/>
              </a:rPr>
              <a:t>i</a:t>
            </a:r>
            <a:r>
              <a:rPr sz="650" spc="45" dirty="0">
                <a:latin typeface="Tahoma"/>
                <a:cs typeface="Tahoma"/>
              </a:rPr>
              <a:t>o</a:t>
            </a:r>
            <a:r>
              <a:rPr sz="650" spc="50" dirty="0">
                <a:latin typeface="Tahoma"/>
                <a:cs typeface="Tahoma"/>
              </a:rPr>
              <a:t>n</a:t>
            </a:r>
            <a:r>
              <a:rPr sz="650" spc="80" dirty="0">
                <a:latin typeface="Tahoma"/>
                <a:cs typeface="Tahoma"/>
              </a:rPr>
              <a:t>+</a:t>
            </a:r>
            <a:r>
              <a:rPr sz="650" spc="60" dirty="0">
                <a:latin typeface="Tahoma"/>
                <a:cs typeface="Tahoma"/>
              </a:rPr>
              <a:t>Ca</a:t>
            </a:r>
            <a:r>
              <a:rPr sz="650" spc="65" dirty="0">
                <a:latin typeface="Tahoma"/>
                <a:cs typeface="Tahoma"/>
              </a:rPr>
              <a:t>c</a:t>
            </a:r>
            <a:r>
              <a:rPr sz="650" spc="50" dirty="0">
                <a:latin typeface="Tahoma"/>
                <a:cs typeface="Tahoma"/>
              </a:rPr>
              <a:t>h</a:t>
            </a:r>
            <a:r>
              <a:rPr sz="650" spc="30" dirty="0">
                <a:latin typeface="Tahoma"/>
                <a:cs typeface="Tahoma"/>
              </a:rPr>
              <a:t>i</a:t>
            </a:r>
            <a:r>
              <a:rPr sz="650" spc="50" dirty="0">
                <a:latin typeface="Tahoma"/>
                <a:cs typeface="Tahoma"/>
              </a:rPr>
              <a:t>n</a:t>
            </a:r>
            <a:r>
              <a:rPr sz="650" spc="60" dirty="0">
                <a:latin typeface="Tahoma"/>
                <a:cs typeface="Tahoma"/>
              </a:rPr>
              <a:t>g</a:t>
            </a:r>
            <a:r>
              <a:rPr sz="650" spc="5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-</a:t>
            </a:r>
            <a:r>
              <a:rPr sz="650" spc="5" dirty="0">
                <a:latin typeface="Tahoma"/>
                <a:cs typeface="Tahoma"/>
              </a:rPr>
              <a:t> </a:t>
            </a:r>
            <a:r>
              <a:rPr sz="650" spc="65" dirty="0">
                <a:latin typeface="Tahoma"/>
                <a:cs typeface="Tahoma"/>
              </a:rPr>
              <a:t>9</a:t>
            </a:r>
            <a:r>
              <a:rPr sz="650" spc="20" dirty="0">
                <a:latin typeface="Tahoma"/>
                <a:cs typeface="Tahoma"/>
              </a:rPr>
              <a:t>5%</a:t>
            </a:r>
            <a:endParaRPr sz="6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650" spc="50" dirty="0">
                <a:latin typeface="Tahoma"/>
                <a:cs typeface="Tahoma"/>
              </a:rPr>
              <a:t>P</a:t>
            </a:r>
            <a:r>
              <a:rPr sz="650" spc="45" dirty="0">
                <a:latin typeface="Tahoma"/>
                <a:cs typeface="Tahoma"/>
              </a:rPr>
              <a:t>art</a:t>
            </a:r>
            <a:r>
              <a:rPr sz="650" spc="20" dirty="0">
                <a:latin typeface="Tahoma"/>
                <a:cs typeface="Tahoma"/>
              </a:rPr>
              <a:t>i</a:t>
            </a:r>
            <a:r>
              <a:rPr sz="650" spc="45" dirty="0">
                <a:latin typeface="Tahoma"/>
                <a:cs typeface="Tahoma"/>
              </a:rPr>
              <a:t>t</a:t>
            </a:r>
            <a:r>
              <a:rPr sz="650" spc="25" dirty="0">
                <a:latin typeface="Tahoma"/>
                <a:cs typeface="Tahoma"/>
              </a:rPr>
              <a:t>i</a:t>
            </a:r>
            <a:r>
              <a:rPr sz="650" spc="45" dirty="0">
                <a:latin typeface="Tahoma"/>
                <a:cs typeface="Tahoma"/>
              </a:rPr>
              <a:t>o</a:t>
            </a:r>
            <a:r>
              <a:rPr sz="650" spc="50" dirty="0">
                <a:latin typeface="Tahoma"/>
                <a:cs typeface="Tahoma"/>
              </a:rPr>
              <a:t>n</a:t>
            </a:r>
            <a:r>
              <a:rPr sz="650" spc="80" dirty="0">
                <a:latin typeface="Tahoma"/>
                <a:cs typeface="Tahoma"/>
              </a:rPr>
              <a:t>+</a:t>
            </a:r>
            <a:r>
              <a:rPr sz="650" spc="60" dirty="0">
                <a:latin typeface="Tahoma"/>
                <a:cs typeface="Tahoma"/>
              </a:rPr>
              <a:t>Ca</a:t>
            </a:r>
            <a:r>
              <a:rPr sz="650" spc="65" dirty="0">
                <a:latin typeface="Tahoma"/>
                <a:cs typeface="Tahoma"/>
              </a:rPr>
              <a:t>c</a:t>
            </a:r>
            <a:r>
              <a:rPr sz="650" spc="50" dirty="0">
                <a:latin typeface="Tahoma"/>
                <a:cs typeface="Tahoma"/>
              </a:rPr>
              <a:t>h</a:t>
            </a:r>
            <a:r>
              <a:rPr sz="650" spc="30" dirty="0">
                <a:latin typeface="Tahoma"/>
                <a:cs typeface="Tahoma"/>
              </a:rPr>
              <a:t>i</a:t>
            </a:r>
            <a:r>
              <a:rPr sz="650" spc="50" dirty="0">
                <a:latin typeface="Tahoma"/>
                <a:cs typeface="Tahoma"/>
              </a:rPr>
              <a:t>n</a:t>
            </a:r>
            <a:r>
              <a:rPr sz="650" spc="60" dirty="0">
                <a:latin typeface="Tahoma"/>
                <a:cs typeface="Tahoma"/>
              </a:rPr>
              <a:t>g</a:t>
            </a:r>
            <a:r>
              <a:rPr sz="650" spc="5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-</a:t>
            </a:r>
            <a:r>
              <a:rPr sz="650" spc="5" dirty="0">
                <a:latin typeface="Tahoma"/>
                <a:cs typeface="Tahoma"/>
              </a:rPr>
              <a:t> </a:t>
            </a:r>
            <a:r>
              <a:rPr sz="650" spc="65" dirty="0">
                <a:latin typeface="Tahoma"/>
                <a:cs typeface="Tahoma"/>
              </a:rPr>
              <a:t>6</a:t>
            </a:r>
            <a:r>
              <a:rPr sz="650" spc="20" dirty="0">
                <a:latin typeface="Tahoma"/>
                <a:cs typeface="Tahoma"/>
              </a:rPr>
              <a:t>0%</a:t>
            </a:r>
            <a:endParaRPr sz="6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650" spc="50" dirty="0">
                <a:latin typeface="Tahoma"/>
                <a:cs typeface="Tahoma"/>
              </a:rPr>
              <a:t>P</a:t>
            </a:r>
            <a:r>
              <a:rPr sz="650" spc="45" dirty="0">
                <a:latin typeface="Tahoma"/>
                <a:cs typeface="Tahoma"/>
              </a:rPr>
              <a:t>art</a:t>
            </a:r>
            <a:r>
              <a:rPr sz="650" spc="20" dirty="0">
                <a:latin typeface="Tahoma"/>
                <a:cs typeface="Tahoma"/>
              </a:rPr>
              <a:t>i</a:t>
            </a:r>
            <a:r>
              <a:rPr sz="650" spc="45" dirty="0">
                <a:latin typeface="Tahoma"/>
                <a:cs typeface="Tahoma"/>
              </a:rPr>
              <a:t>t</a:t>
            </a:r>
            <a:r>
              <a:rPr sz="650" spc="25" dirty="0">
                <a:latin typeface="Tahoma"/>
                <a:cs typeface="Tahoma"/>
              </a:rPr>
              <a:t>i</a:t>
            </a:r>
            <a:r>
              <a:rPr sz="650" spc="45" dirty="0">
                <a:latin typeface="Tahoma"/>
                <a:cs typeface="Tahoma"/>
              </a:rPr>
              <a:t>o</a:t>
            </a:r>
            <a:r>
              <a:rPr sz="650" spc="50" dirty="0">
                <a:latin typeface="Tahoma"/>
                <a:cs typeface="Tahoma"/>
              </a:rPr>
              <a:t>n</a:t>
            </a:r>
            <a:r>
              <a:rPr sz="650" spc="80" dirty="0">
                <a:latin typeface="Tahoma"/>
                <a:cs typeface="Tahoma"/>
              </a:rPr>
              <a:t>+</a:t>
            </a:r>
            <a:r>
              <a:rPr sz="650" spc="60" dirty="0">
                <a:latin typeface="Tahoma"/>
                <a:cs typeface="Tahoma"/>
              </a:rPr>
              <a:t>Ca</a:t>
            </a:r>
            <a:r>
              <a:rPr sz="650" spc="65" dirty="0">
                <a:latin typeface="Tahoma"/>
                <a:cs typeface="Tahoma"/>
              </a:rPr>
              <a:t>c</a:t>
            </a:r>
            <a:r>
              <a:rPr sz="650" spc="50" dirty="0">
                <a:latin typeface="Tahoma"/>
                <a:cs typeface="Tahoma"/>
              </a:rPr>
              <a:t>h</a:t>
            </a:r>
            <a:r>
              <a:rPr sz="650" spc="30" dirty="0">
                <a:latin typeface="Tahoma"/>
                <a:cs typeface="Tahoma"/>
              </a:rPr>
              <a:t>i</a:t>
            </a:r>
            <a:r>
              <a:rPr sz="650" spc="50" dirty="0">
                <a:latin typeface="Tahoma"/>
                <a:cs typeface="Tahoma"/>
              </a:rPr>
              <a:t>n</a:t>
            </a:r>
            <a:r>
              <a:rPr sz="650" spc="60" dirty="0">
                <a:latin typeface="Tahoma"/>
                <a:cs typeface="Tahoma"/>
              </a:rPr>
              <a:t>g</a:t>
            </a:r>
            <a:r>
              <a:rPr sz="650" spc="5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-</a:t>
            </a:r>
            <a:r>
              <a:rPr sz="650" spc="5" dirty="0">
                <a:latin typeface="Tahoma"/>
                <a:cs typeface="Tahoma"/>
              </a:rPr>
              <a:t> </a:t>
            </a:r>
            <a:r>
              <a:rPr sz="650" spc="65" dirty="0">
                <a:latin typeface="Tahoma"/>
                <a:cs typeface="Tahoma"/>
              </a:rPr>
              <a:t>2</a:t>
            </a:r>
            <a:r>
              <a:rPr sz="650" spc="20" dirty="0">
                <a:latin typeface="Tahoma"/>
                <a:cs typeface="Tahoma"/>
              </a:rPr>
              <a:t>0%</a:t>
            </a:r>
            <a:endParaRPr sz="650">
              <a:latin typeface="Tahoma"/>
              <a:cs typeface="Tahoma"/>
            </a:endParaRPr>
          </a:p>
        </p:txBody>
      </p:sp>
      <p:sp>
        <p:nvSpPr>
          <p:cNvPr id="357" name="object 357"/>
          <p:cNvSpPr/>
          <p:nvPr/>
        </p:nvSpPr>
        <p:spPr>
          <a:xfrm>
            <a:off x="3688054" y="3243554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B22222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8" name="object 358"/>
          <p:cNvSpPr/>
          <p:nvPr/>
        </p:nvSpPr>
        <p:spPr>
          <a:xfrm>
            <a:off x="740422" y="3430295"/>
            <a:ext cx="4210050" cy="984885"/>
          </a:xfrm>
          <a:custGeom>
            <a:avLst/>
            <a:gdLst/>
            <a:ahLst/>
            <a:cxnLst/>
            <a:rect l="l" t="t" r="r" b="b"/>
            <a:pathLst>
              <a:path w="4210050" h="984885">
                <a:moveTo>
                  <a:pt x="0" y="0"/>
                </a:moveTo>
                <a:lnTo>
                  <a:pt x="382879" y="59029"/>
                </a:lnTo>
                <a:lnTo>
                  <a:pt x="1658581" y="553034"/>
                </a:lnTo>
                <a:lnTo>
                  <a:pt x="4210049" y="984834"/>
                </a:lnTo>
              </a:path>
            </a:pathLst>
          </a:custGeom>
          <a:ln w="6350">
            <a:solidFill>
              <a:srgbClr val="B22222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9" name="object 359"/>
          <p:cNvSpPr/>
          <p:nvPr/>
        </p:nvSpPr>
        <p:spPr>
          <a:xfrm>
            <a:off x="734072" y="3421176"/>
            <a:ext cx="12700" cy="18415"/>
          </a:xfrm>
          <a:custGeom>
            <a:avLst/>
            <a:gdLst/>
            <a:ahLst/>
            <a:cxnLst/>
            <a:rect l="l" t="t" r="r" b="b"/>
            <a:pathLst>
              <a:path w="12700" h="18414">
                <a:moveTo>
                  <a:pt x="0" y="18186"/>
                </a:moveTo>
                <a:lnTo>
                  <a:pt x="12700" y="18186"/>
                </a:lnTo>
                <a:lnTo>
                  <a:pt x="12700" y="0"/>
                </a:lnTo>
                <a:lnTo>
                  <a:pt x="0" y="0"/>
                </a:lnTo>
                <a:lnTo>
                  <a:pt x="0" y="18186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0" name="object 360"/>
          <p:cNvSpPr/>
          <p:nvPr/>
        </p:nvSpPr>
        <p:spPr>
          <a:xfrm>
            <a:off x="709904" y="3399777"/>
            <a:ext cx="61594" cy="60960"/>
          </a:xfrm>
          <a:custGeom>
            <a:avLst/>
            <a:gdLst/>
            <a:ahLst/>
            <a:cxnLst/>
            <a:rect l="l" t="t" r="r" b="b"/>
            <a:pathLst>
              <a:path w="61595" h="60960">
                <a:moveTo>
                  <a:pt x="30518" y="60972"/>
                </a:moveTo>
                <a:lnTo>
                  <a:pt x="0" y="30517"/>
                </a:lnTo>
                <a:lnTo>
                  <a:pt x="30518" y="0"/>
                </a:lnTo>
                <a:lnTo>
                  <a:pt x="60972" y="30517"/>
                </a:lnTo>
                <a:lnTo>
                  <a:pt x="30518" y="60972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1" name="object 361"/>
          <p:cNvSpPr/>
          <p:nvPr/>
        </p:nvSpPr>
        <p:spPr>
          <a:xfrm>
            <a:off x="709904" y="3399777"/>
            <a:ext cx="61594" cy="60960"/>
          </a:xfrm>
          <a:custGeom>
            <a:avLst/>
            <a:gdLst/>
            <a:ahLst/>
            <a:cxnLst/>
            <a:rect l="l" t="t" r="r" b="b"/>
            <a:pathLst>
              <a:path w="61595" h="60960">
                <a:moveTo>
                  <a:pt x="0" y="30517"/>
                </a:moveTo>
                <a:lnTo>
                  <a:pt x="30518" y="60972"/>
                </a:lnTo>
                <a:lnTo>
                  <a:pt x="60972" y="30517"/>
                </a:lnTo>
                <a:lnTo>
                  <a:pt x="30518" y="0"/>
                </a:lnTo>
                <a:lnTo>
                  <a:pt x="0" y="30517"/>
                </a:lnTo>
                <a:close/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2" name="object 362"/>
          <p:cNvSpPr/>
          <p:nvPr/>
        </p:nvSpPr>
        <p:spPr>
          <a:xfrm>
            <a:off x="1116952" y="348084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3" name="object 363"/>
          <p:cNvSpPr/>
          <p:nvPr/>
        </p:nvSpPr>
        <p:spPr>
          <a:xfrm>
            <a:off x="1092847" y="3458870"/>
            <a:ext cx="61594" cy="60960"/>
          </a:xfrm>
          <a:custGeom>
            <a:avLst/>
            <a:gdLst/>
            <a:ahLst/>
            <a:cxnLst/>
            <a:rect l="l" t="t" r="r" b="b"/>
            <a:pathLst>
              <a:path w="61594" h="60960">
                <a:moveTo>
                  <a:pt x="30454" y="60909"/>
                </a:moveTo>
                <a:lnTo>
                  <a:pt x="0" y="30454"/>
                </a:lnTo>
                <a:lnTo>
                  <a:pt x="30454" y="0"/>
                </a:lnTo>
                <a:lnTo>
                  <a:pt x="60972" y="30454"/>
                </a:lnTo>
                <a:lnTo>
                  <a:pt x="30454" y="60909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4" name="object 364"/>
          <p:cNvSpPr/>
          <p:nvPr/>
        </p:nvSpPr>
        <p:spPr>
          <a:xfrm>
            <a:off x="1092847" y="3458870"/>
            <a:ext cx="61594" cy="60960"/>
          </a:xfrm>
          <a:custGeom>
            <a:avLst/>
            <a:gdLst/>
            <a:ahLst/>
            <a:cxnLst/>
            <a:rect l="l" t="t" r="r" b="b"/>
            <a:pathLst>
              <a:path w="61594" h="60960">
                <a:moveTo>
                  <a:pt x="0" y="30454"/>
                </a:moveTo>
                <a:lnTo>
                  <a:pt x="30454" y="60909"/>
                </a:lnTo>
                <a:lnTo>
                  <a:pt x="60972" y="30454"/>
                </a:lnTo>
                <a:lnTo>
                  <a:pt x="30454" y="0"/>
                </a:lnTo>
                <a:lnTo>
                  <a:pt x="0" y="30454"/>
                </a:lnTo>
                <a:close/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5" name="object 365"/>
          <p:cNvSpPr/>
          <p:nvPr/>
        </p:nvSpPr>
        <p:spPr>
          <a:xfrm>
            <a:off x="2392654" y="397489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6" name="object 366"/>
          <p:cNvSpPr/>
          <p:nvPr/>
        </p:nvSpPr>
        <p:spPr>
          <a:xfrm>
            <a:off x="2368550" y="3952875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30454" y="60972"/>
                </a:moveTo>
                <a:lnTo>
                  <a:pt x="0" y="30454"/>
                </a:lnTo>
                <a:lnTo>
                  <a:pt x="30454" y="0"/>
                </a:lnTo>
                <a:lnTo>
                  <a:pt x="60972" y="30454"/>
                </a:lnTo>
                <a:lnTo>
                  <a:pt x="30454" y="60972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7" name="object 367"/>
          <p:cNvSpPr/>
          <p:nvPr/>
        </p:nvSpPr>
        <p:spPr>
          <a:xfrm>
            <a:off x="2368550" y="3952875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0" y="30454"/>
                </a:moveTo>
                <a:lnTo>
                  <a:pt x="30454" y="60972"/>
                </a:lnTo>
                <a:lnTo>
                  <a:pt x="60972" y="30454"/>
                </a:lnTo>
                <a:lnTo>
                  <a:pt x="30454" y="0"/>
                </a:lnTo>
                <a:lnTo>
                  <a:pt x="0" y="30454"/>
                </a:lnTo>
                <a:close/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8" name="object 368"/>
          <p:cNvSpPr/>
          <p:nvPr/>
        </p:nvSpPr>
        <p:spPr>
          <a:xfrm>
            <a:off x="4944122" y="440669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9" name="object 369"/>
          <p:cNvSpPr/>
          <p:nvPr/>
        </p:nvSpPr>
        <p:spPr>
          <a:xfrm>
            <a:off x="4919954" y="4384675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30518" y="60972"/>
                </a:moveTo>
                <a:lnTo>
                  <a:pt x="0" y="30454"/>
                </a:lnTo>
                <a:lnTo>
                  <a:pt x="30518" y="0"/>
                </a:lnTo>
                <a:lnTo>
                  <a:pt x="60972" y="30454"/>
                </a:lnTo>
                <a:lnTo>
                  <a:pt x="30518" y="60972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0" name="object 370"/>
          <p:cNvSpPr/>
          <p:nvPr/>
        </p:nvSpPr>
        <p:spPr>
          <a:xfrm>
            <a:off x="4919954" y="4384675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0" y="30454"/>
                </a:moveTo>
                <a:lnTo>
                  <a:pt x="30518" y="60972"/>
                </a:lnTo>
                <a:lnTo>
                  <a:pt x="60972" y="30454"/>
                </a:lnTo>
                <a:lnTo>
                  <a:pt x="30518" y="0"/>
                </a:lnTo>
                <a:lnTo>
                  <a:pt x="0" y="30454"/>
                </a:lnTo>
                <a:close/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1" name="object 371"/>
          <p:cNvSpPr/>
          <p:nvPr/>
        </p:nvSpPr>
        <p:spPr>
          <a:xfrm>
            <a:off x="3818877" y="323512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2" name="object 372"/>
          <p:cNvSpPr/>
          <p:nvPr/>
        </p:nvSpPr>
        <p:spPr>
          <a:xfrm>
            <a:off x="3794772" y="3213100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30454" y="60972"/>
                </a:moveTo>
                <a:lnTo>
                  <a:pt x="0" y="30454"/>
                </a:lnTo>
                <a:lnTo>
                  <a:pt x="30454" y="0"/>
                </a:lnTo>
                <a:lnTo>
                  <a:pt x="60972" y="30454"/>
                </a:lnTo>
                <a:lnTo>
                  <a:pt x="30454" y="60972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3" name="object 373"/>
          <p:cNvSpPr/>
          <p:nvPr/>
        </p:nvSpPr>
        <p:spPr>
          <a:xfrm>
            <a:off x="3794772" y="3213100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0" y="30454"/>
                </a:moveTo>
                <a:lnTo>
                  <a:pt x="30454" y="60972"/>
                </a:lnTo>
                <a:lnTo>
                  <a:pt x="60972" y="30454"/>
                </a:lnTo>
                <a:lnTo>
                  <a:pt x="30454" y="0"/>
                </a:lnTo>
                <a:lnTo>
                  <a:pt x="0" y="30454"/>
                </a:lnTo>
                <a:close/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4" name="object 374"/>
          <p:cNvSpPr/>
          <p:nvPr/>
        </p:nvSpPr>
        <p:spPr>
          <a:xfrm>
            <a:off x="697852" y="3427704"/>
            <a:ext cx="4295140" cy="2551430"/>
          </a:xfrm>
          <a:custGeom>
            <a:avLst/>
            <a:gdLst/>
            <a:ahLst/>
            <a:cxnLst/>
            <a:rect l="l" t="t" r="r" b="b"/>
            <a:pathLst>
              <a:path w="4295140" h="2551429">
                <a:moveTo>
                  <a:pt x="0" y="0"/>
                </a:moveTo>
                <a:lnTo>
                  <a:pt x="4295127" y="0"/>
                </a:lnTo>
                <a:lnTo>
                  <a:pt x="4295127" y="2550820"/>
                </a:lnTo>
                <a:lnTo>
                  <a:pt x="0" y="255082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5" name="object 375"/>
          <p:cNvSpPr txBox="1"/>
          <p:nvPr/>
        </p:nvSpPr>
        <p:spPr>
          <a:xfrm>
            <a:off x="5260338" y="3357800"/>
            <a:ext cx="3568700" cy="19786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93065" algn="l"/>
              </a:tabLst>
            </a:pPr>
            <a:r>
              <a:rPr sz="1400" dirty="0">
                <a:latin typeface="MS PGothic"/>
                <a:cs typeface="MS PGothic"/>
              </a:rPr>
              <a:t>❇	</a:t>
            </a:r>
            <a:r>
              <a:rPr sz="2000" spc="-10" dirty="0">
                <a:latin typeface="Arial"/>
                <a:cs typeface="Arial"/>
              </a:rPr>
              <a:t>Stressed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&gt;1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Gbps</a:t>
            </a:r>
            <a:endParaRPr sz="2000">
              <a:latin typeface="Arial"/>
              <a:cs typeface="Arial"/>
            </a:endParaRPr>
          </a:p>
          <a:p>
            <a:pPr marL="355600" marR="211454" indent="-342900">
              <a:lnSpc>
                <a:spcPts val="2320"/>
              </a:lnSpc>
              <a:spcBef>
                <a:spcPts val="620"/>
              </a:spcBef>
              <a:buSzPct val="70000"/>
              <a:buFont typeface="Arial Unicode MS"/>
              <a:buChar char="□"/>
              <a:tabLst>
                <a:tab pos="355600" algn="l"/>
              </a:tabLst>
            </a:pPr>
            <a:r>
              <a:rPr sz="2000" spc="-15" dirty="0">
                <a:latin typeface="Arial"/>
                <a:cs typeface="Arial"/>
              </a:rPr>
              <a:t>Throughpu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propo</a:t>
            </a:r>
            <a:r>
              <a:rPr sz="2000" spc="-10" dirty="0">
                <a:latin typeface="Arial"/>
                <a:cs typeface="Arial"/>
              </a:rPr>
              <a:t>rt</a:t>
            </a:r>
            <a:r>
              <a:rPr sz="2000" dirty="0">
                <a:latin typeface="Arial"/>
                <a:cs typeface="Arial"/>
              </a:rPr>
              <a:t>ional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o unau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horized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ra</a:t>
            </a:r>
            <a:r>
              <a:rPr sz="2000" spc="-50" dirty="0">
                <a:latin typeface="Arial"/>
                <a:cs typeface="Arial"/>
              </a:rPr>
              <a:t>f</a:t>
            </a:r>
            <a:r>
              <a:rPr sz="2000" spc="-10" dirty="0">
                <a:latin typeface="Arial"/>
                <a:cs typeface="Arial"/>
              </a:rPr>
              <a:t>f</a:t>
            </a:r>
            <a:r>
              <a:rPr sz="2000" dirty="0">
                <a:latin typeface="Arial"/>
                <a:cs typeface="Arial"/>
              </a:rPr>
              <a:t>ic</a:t>
            </a:r>
            <a:endParaRPr sz="2000">
              <a:latin typeface="Arial"/>
              <a:cs typeface="Arial"/>
            </a:endParaRPr>
          </a:p>
          <a:p>
            <a:pPr marL="355600" marR="5080" indent="-342900">
              <a:lnSpc>
                <a:spcPct val="100800"/>
              </a:lnSpc>
              <a:spcBef>
                <a:spcPts val="395"/>
              </a:spcBef>
              <a:tabLst>
                <a:tab pos="354965" algn="l"/>
              </a:tabLst>
            </a:pPr>
            <a:r>
              <a:rPr sz="1400" dirty="0">
                <a:latin typeface="MS PGothic"/>
                <a:cs typeface="MS PGothic"/>
              </a:rPr>
              <a:t>▲	</a:t>
            </a:r>
            <a:r>
              <a:rPr sz="2000" dirty="0">
                <a:latin typeface="Arial"/>
                <a:cs typeface="Arial"/>
              </a:rPr>
              <a:t>Unau</a:t>
            </a:r>
            <a:r>
              <a:rPr sz="2000" spc="-10" dirty="0">
                <a:latin typeface="Arial"/>
                <a:cs typeface="Arial"/>
              </a:rPr>
              <a:t>thorized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ra</a:t>
            </a:r>
            <a:r>
              <a:rPr sz="2000" spc="-50" dirty="0">
                <a:latin typeface="Arial"/>
                <a:cs typeface="Arial"/>
              </a:rPr>
              <a:t>f</a:t>
            </a:r>
            <a:r>
              <a:rPr sz="2000" spc="-10" dirty="0">
                <a:latin typeface="Arial"/>
                <a:cs typeface="Arial"/>
              </a:rPr>
              <a:t>f</a:t>
            </a:r>
            <a:r>
              <a:rPr sz="2000" dirty="0">
                <a:latin typeface="Arial"/>
                <a:cs typeface="Arial"/>
              </a:rPr>
              <a:t>ic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has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less impa</a:t>
            </a:r>
            <a:r>
              <a:rPr sz="2000" spc="-10" dirty="0">
                <a:latin typeface="Arial"/>
                <a:cs typeface="Arial"/>
              </a:rPr>
              <a:t>ct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on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hroughpu</a:t>
            </a:r>
            <a:r>
              <a:rPr sz="2000" spc="-10" dirty="0">
                <a:latin typeface="Arial"/>
                <a:cs typeface="Arial"/>
              </a:rPr>
              <a:t>t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  <a:tabLst>
                <a:tab pos="354965" algn="l"/>
              </a:tabLst>
            </a:pPr>
            <a:r>
              <a:rPr sz="1400" spc="-705" dirty="0">
                <a:latin typeface="Wingdings"/>
                <a:cs typeface="Wingdings"/>
              </a:rPr>
              <a:t></a:t>
            </a:r>
            <a:r>
              <a:rPr sz="1400" spc="-705" dirty="0">
                <a:latin typeface="Times New Roman"/>
                <a:cs typeface="Times New Roman"/>
              </a:rPr>
              <a:t>	</a:t>
            </a:r>
            <a:r>
              <a:rPr sz="2000" spc="-705" dirty="0">
                <a:latin typeface="Arial"/>
                <a:cs typeface="Arial"/>
              </a:rPr>
              <a:t>More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consi</a:t>
            </a:r>
            <a:r>
              <a:rPr sz="2000" spc="-10" dirty="0">
                <a:latin typeface="Arial"/>
                <a:cs typeface="Arial"/>
              </a:rPr>
              <a:t>st</a:t>
            </a:r>
            <a:r>
              <a:rPr sz="2000" dirty="0">
                <a:latin typeface="Arial"/>
                <a:cs typeface="Arial"/>
              </a:rPr>
              <a:t>en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hroughpu</a:t>
            </a:r>
            <a:r>
              <a:rPr sz="2000" spc="-10" dirty="0">
                <a:latin typeface="Arial"/>
                <a:cs typeface="Arial"/>
              </a:rPr>
              <a:t>t</a:t>
            </a:r>
            <a:endParaRPr sz="2000">
              <a:latin typeface="Arial"/>
              <a:cs typeface="Arial"/>
            </a:endParaRPr>
          </a:p>
        </p:txBody>
      </p:sp>
      <p:sp>
        <p:nvSpPr>
          <p:cNvPr id="376" name="object 376"/>
          <p:cNvSpPr txBox="1"/>
          <p:nvPr/>
        </p:nvSpPr>
        <p:spPr>
          <a:xfrm>
            <a:off x="695076" y="6037853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1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377" name="object 377"/>
          <p:cNvSpPr txBox="1"/>
          <p:nvPr/>
        </p:nvSpPr>
        <p:spPr>
          <a:xfrm>
            <a:off x="1045666" y="6037853"/>
            <a:ext cx="15494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10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378" name="object 378"/>
          <p:cNvSpPr txBox="1"/>
          <p:nvPr/>
        </p:nvSpPr>
        <p:spPr>
          <a:xfrm>
            <a:off x="2243484" y="6037853"/>
            <a:ext cx="1202055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017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40</a:t>
            </a:r>
            <a:endParaRPr sz="80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800" dirty="0">
                <a:latin typeface="Lucida Sans"/>
                <a:cs typeface="Lucida Sans"/>
              </a:rPr>
              <a:t>In</a:t>
            </a:r>
            <a:r>
              <a:rPr sz="800" spc="15" dirty="0">
                <a:latin typeface="Lucida Sans"/>
                <a:cs typeface="Lucida Sans"/>
              </a:rPr>
              <a:t>terfa</a:t>
            </a:r>
            <a:r>
              <a:rPr sz="800" spc="20" dirty="0">
                <a:latin typeface="Lucida Sans"/>
                <a:cs typeface="Lucida Sans"/>
              </a:rPr>
              <a:t>c</a:t>
            </a:r>
            <a:r>
              <a:rPr sz="800" spc="40" dirty="0">
                <a:latin typeface="Lucida Sans"/>
                <a:cs typeface="Lucida Sans"/>
              </a:rPr>
              <a:t>e</a:t>
            </a:r>
            <a:r>
              <a:rPr sz="800" dirty="0">
                <a:latin typeface="Lucida Sans"/>
                <a:cs typeface="Lucida Sans"/>
              </a:rPr>
              <a:t> </a:t>
            </a:r>
            <a:r>
              <a:rPr sz="800" spc="65" dirty="0">
                <a:latin typeface="Lucida Sans"/>
                <a:cs typeface="Lucida Sans"/>
              </a:rPr>
              <a:t>S</a:t>
            </a:r>
            <a:r>
              <a:rPr sz="800" spc="-5" dirty="0">
                <a:latin typeface="Lucida Sans"/>
                <a:cs typeface="Lucida Sans"/>
              </a:rPr>
              <a:t>p</a:t>
            </a:r>
            <a:r>
              <a:rPr sz="800" spc="25" dirty="0">
                <a:latin typeface="Lucida Sans"/>
                <a:cs typeface="Lucida Sans"/>
              </a:rPr>
              <a:t>ee</a:t>
            </a:r>
            <a:r>
              <a:rPr sz="800" spc="35" dirty="0">
                <a:latin typeface="Lucida Sans"/>
                <a:cs typeface="Lucida Sans"/>
              </a:rPr>
              <a:t>d</a:t>
            </a:r>
            <a:r>
              <a:rPr sz="800" dirty="0">
                <a:latin typeface="Lucida Sans"/>
                <a:cs typeface="Lucida Sans"/>
              </a:rPr>
              <a:t> </a:t>
            </a:r>
            <a:r>
              <a:rPr sz="800" spc="40" dirty="0">
                <a:latin typeface="Lucida Sans"/>
                <a:cs typeface="Lucida Sans"/>
              </a:rPr>
              <a:t>(G</a:t>
            </a:r>
            <a:r>
              <a:rPr sz="800" spc="-5" dirty="0">
                <a:latin typeface="Lucida Sans"/>
                <a:cs typeface="Lucida Sans"/>
              </a:rPr>
              <a:t>bp</a:t>
            </a:r>
            <a:r>
              <a:rPr sz="800" dirty="0">
                <a:latin typeface="Lucida Sans"/>
                <a:cs typeface="Lucida Sans"/>
              </a:rPr>
              <a:t>s</a:t>
            </a:r>
            <a:r>
              <a:rPr sz="800" spc="50" dirty="0">
                <a:latin typeface="Lucida Sans"/>
                <a:cs typeface="Lucida Sans"/>
              </a:rPr>
              <a:t>)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379" name="object 379"/>
          <p:cNvSpPr txBox="1"/>
          <p:nvPr/>
        </p:nvSpPr>
        <p:spPr>
          <a:xfrm>
            <a:off x="4840485" y="6037853"/>
            <a:ext cx="21971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100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380" name="object 38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15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736303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09090">
              <a:lnSpc>
                <a:spcPct val="100000"/>
              </a:lnSpc>
            </a:pPr>
            <a:r>
              <a:rPr dirty="0"/>
              <a:t>Res</a:t>
            </a:r>
            <a:r>
              <a:rPr spc="-20" dirty="0"/>
              <a:t>ul</a:t>
            </a:r>
            <a:r>
              <a:rPr dirty="0"/>
              <a:t>ts:</a:t>
            </a:r>
            <a:r>
              <a:rPr spc="-5" dirty="0"/>
              <a:t> </a:t>
            </a:r>
            <a:r>
              <a:rPr spc="-25" dirty="0"/>
              <a:t>L</a:t>
            </a:r>
            <a:r>
              <a:rPr dirty="0"/>
              <a:t>ate</a:t>
            </a:r>
            <a:r>
              <a:rPr spc="-25" dirty="0"/>
              <a:t>n</a:t>
            </a:r>
            <a:r>
              <a:rPr dirty="0"/>
              <a:t>cy</a:t>
            </a:r>
          </a:p>
        </p:txBody>
      </p:sp>
      <p:sp>
        <p:nvSpPr>
          <p:cNvPr id="3" name="object 3"/>
          <p:cNvSpPr/>
          <p:nvPr/>
        </p:nvSpPr>
        <p:spPr>
          <a:xfrm>
            <a:off x="152400" y="2946399"/>
            <a:ext cx="5029200" cy="3378200"/>
          </a:xfrm>
          <a:custGeom>
            <a:avLst/>
            <a:gdLst/>
            <a:ahLst/>
            <a:cxnLst/>
            <a:rect l="l" t="t" r="r" b="b"/>
            <a:pathLst>
              <a:path w="5029200" h="3378200">
                <a:moveTo>
                  <a:pt x="0" y="3378200"/>
                </a:moveTo>
                <a:lnTo>
                  <a:pt x="5029200" y="3378200"/>
                </a:lnTo>
                <a:lnTo>
                  <a:pt x="5029200" y="0"/>
                </a:lnTo>
                <a:lnTo>
                  <a:pt x="0" y="0"/>
                </a:lnTo>
                <a:lnTo>
                  <a:pt x="0" y="33782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68325" y="5953125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8325" y="595312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25808" y="5894334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0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68325" y="5675604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68325" y="5675604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25808" y="5616868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1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68325" y="5398795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68325" y="539879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25808" y="5339998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2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68325" y="5121275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68325" y="512127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25808" y="5062484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3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68325" y="4843754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68325" y="4843754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425808" y="4785018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4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68325" y="4566945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68325" y="456694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425808" y="4508149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5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568325" y="4289425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68325" y="428942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425808" y="4230634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6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568325" y="4012552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68325" y="4012552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425808" y="3953763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7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568325" y="3735095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68325" y="373509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425808" y="3676299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8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568325" y="3457575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68325" y="345757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425808" y="3398784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9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612127" y="3402304"/>
            <a:ext cx="0" cy="2551430"/>
          </a:xfrm>
          <a:custGeom>
            <a:avLst/>
            <a:gdLst/>
            <a:ahLst/>
            <a:cxnLst/>
            <a:rect l="l" t="t" r="r" b="b"/>
            <a:pathLst>
              <a:path h="2551429">
                <a:moveTo>
                  <a:pt x="0" y="2550820"/>
                </a:moveTo>
                <a:lnTo>
                  <a:pt x="0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12127" y="5906147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97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12127" y="3402304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0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006475" y="3402304"/>
            <a:ext cx="0" cy="2551430"/>
          </a:xfrm>
          <a:custGeom>
            <a:avLst/>
            <a:gdLst/>
            <a:ahLst/>
            <a:cxnLst/>
            <a:rect l="l" t="t" r="r" b="b"/>
            <a:pathLst>
              <a:path h="2551429">
                <a:moveTo>
                  <a:pt x="0" y="2550820"/>
                </a:moveTo>
                <a:lnTo>
                  <a:pt x="0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006475" y="5906147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97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006475" y="3402304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0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320925" y="3402304"/>
            <a:ext cx="0" cy="2551430"/>
          </a:xfrm>
          <a:custGeom>
            <a:avLst/>
            <a:gdLst/>
            <a:ahLst/>
            <a:cxnLst/>
            <a:rect l="l" t="t" r="r" b="b"/>
            <a:pathLst>
              <a:path h="2551429">
                <a:moveTo>
                  <a:pt x="0" y="2550820"/>
                </a:moveTo>
                <a:lnTo>
                  <a:pt x="0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320925" y="5906147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97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320925" y="3402304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0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949177" y="3402304"/>
            <a:ext cx="0" cy="2551430"/>
          </a:xfrm>
          <a:custGeom>
            <a:avLst/>
            <a:gdLst/>
            <a:ahLst/>
            <a:cxnLst/>
            <a:rect l="l" t="t" r="r" b="b"/>
            <a:pathLst>
              <a:path h="2551429">
                <a:moveTo>
                  <a:pt x="0" y="2550820"/>
                </a:moveTo>
                <a:lnTo>
                  <a:pt x="0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949177" y="5906147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97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949177" y="3402304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0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68325" y="3402304"/>
            <a:ext cx="4424680" cy="2551430"/>
          </a:xfrm>
          <a:custGeom>
            <a:avLst/>
            <a:gdLst/>
            <a:ahLst/>
            <a:cxnLst/>
            <a:rect l="l" t="t" r="r" b="b"/>
            <a:pathLst>
              <a:path w="4424680" h="2551429">
                <a:moveTo>
                  <a:pt x="0" y="0"/>
                </a:moveTo>
                <a:lnTo>
                  <a:pt x="4424654" y="0"/>
                </a:lnTo>
                <a:lnTo>
                  <a:pt x="4424654" y="2550820"/>
                </a:lnTo>
                <a:lnTo>
                  <a:pt x="0" y="255082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191736" y="4196365"/>
            <a:ext cx="127000" cy="96456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Mea</a:t>
            </a:r>
            <a:r>
              <a:rPr sz="800" dirty="0">
                <a:latin typeface="Lucida Sans"/>
                <a:cs typeface="Lucida Sans"/>
              </a:rPr>
              <a:t>n </a:t>
            </a:r>
            <a:r>
              <a:rPr sz="800" spc="-5" dirty="0">
                <a:latin typeface="Lucida Sans"/>
                <a:cs typeface="Lucida Sans"/>
              </a:rPr>
              <a:t>La</a:t>
            </a:r>
            <a:r>
              <a:rPr sz="800" dirty="0">
                <a:latin typeface="Lucida Sans"/>
                <a:cs typeface="Lucida Sans"/>
              </a:rPr>
              <a:t>te</a:t>
            </a:r>
            <a:r>
              <a:rPr sz="800" spc="-5" dirty="0">
                <a:latin typeface="Lucida Sans"/>
                <a:cs typeface="Lucida Sans"/>
              </a:rPr>
              <a:t>nc</a:t>
            </a:r>
            <a:r>
              <a:rPr sz="800" dirty="0">
                <a:latin typeface="Lucida Sans"/>
                <a:cs typeface="Lucida Sans"/>
              </a:rPr>
              <a:t>y </a:t>
            </a:r>
            <a:r>
              <a:rPr sz="800" spc="-5" dirty="0">
                <a:latin typeface="Lucida Sans"/>
                <a:cs typeface="Lucida Sans"/>
              </a:rPr>
              <a:t>(µs</a:t>
            </a:r>
            <a:r>
              <a:rPr sz="800" dirty="0">
                <a:latin typeface="Lucida Sans"/>
                <a:cs typeface="Lucida Sans"/>
              </a:rPr>
              <a:t>)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243827" y="300607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4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0064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12127" y="4562475"/>
            <a:ext cx="4337050" cy="869315"/>
          </a:xfrm>
          <a:custGeom>
            <a:avLst/>
            <a:gdLst/>
            <a:ahLst/>
            <a:cxnLst/>
            <a:rect l="l" t="t" r="r" b="b"/>
            <a:pathLst>
              <a:path w="4337050" h="869314">
                <a:moveTo>
                  <a:pt x="0" y="869302"/>
                </a:moveTo>
                <a:lnTo>
                  <a:pt x="394347" y="488302"/>
                </a:lnTo>
                <a:lnTo>
                  <a:pt x="1708797" y="102247"/>
                </a:lnTo>
                <a:lnTo>
                  <a:pt x="4337050" y="0"/>
                </a:lnTo>
              </a:path>
            </a:pathLst>
          </a:custGeom>
          <a:ln w="6349">
            <a:solidFill>
              <a:srgbClr val="0064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05777" y="542334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85495" y="5431777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12127" y="5405145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85495" y="5405145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85495" y="5405145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000124" y="504234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979779" y="5050777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006475" y="5024145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979779" y="5024145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979779" y="5024145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314575" y="465623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294229" y="4664722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320925" y="4638027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294229" y="4638027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294229" y="4638027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4942827" y="455399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4922545" y="4562475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4949177" y="4535779"/>
            <a:ext cx="0" cy="53975"/>
          </a:xfrm>
          <a:custGeom>
            <a:avLst/>
            <a:gdLst/>
            <a:ahLst/>
            <a:cxnLst/>
            <a:rect l="l" t="t" r="r" b="b"/>
            <a:pathLst>
              <a:path h="53975">
                <a:moveTo>
                  <a:pt x="0" y="0"/>
                </a:moveTo>
                <a:lnTo>
                  <a:pt x="0" y="53390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922545" y="4535779"/>
            <a:ext cx="53340" cy="53975"/>
          </a:xfrm>
          <a:custGeom>
            <a:avLst/>
            <a:gdLst/>
            <a:ahLst/>
            <a:cxnLst/>
            <a:rect l="l" t="t" r="r" b="b"/>
            <a:pathLst>
              <a:path w="53339" h="53975">
                <a:moveTo>
                  <a:pt x="0" y="0"/>
                </a:moveTo>
                <a:lnTo>
                  <a:pt x="53327" y="53390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4922545" y="4535779"/>
            <a:ext cx="53340" cy="53975"/>
          </a:xfrm>
          <a:custGeom>
            <a:avLst/>
            <a:gdLst/>
            <a:ahLst/>
            <a:cxnLst/>
            <a:rect l="l" t="t" r="r" b="b"/>
            <a:pathLst>
              <a:path w="53339" h="53975">
                <a:moveTo>
                  <a:pt x="0" y="5339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374650" y="299764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381000" y="2979445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354304" y="2979445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354304" y="2979445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243827" y="311214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4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0060A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612127" y="4105922"/>
            <a:ext cx="4337050" cy="1261745"/>
          </a:xfrm>
          <a:custGeom>
            <a:avLst/>
            <a:gdLst/>
            <a:ahLst/>
            <a:cxnLst/>
            <a:rect l="l" t="t" r="r" b="b"/>
            <a:pathLst>
              <a:path w="4337050" h="1261745">
                <a:moveTo>
                  <a:pt x="0" y="1261122"/>
                </a:moveTo>
                <a:lnTo>
                  <a:pt x="394347" y="544156"/>
                </a:lnTo>
                <a:lnTo>
                  <a:pt x="1708797" y="99072"/>
                </a:lnTo>
                <a:lnTo>
                  <a:pt x="4337050" y="0"/>
                </a:lnTo>
              </a:path>
            </a:pathLst>
          </a:custGeom>
          <a:ln w="6350">
            <a:solidFill>
              <a:srgbClr val="0060A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605777" y="535856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85495" y="5367045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612127" y="5340350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585495" y="534035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49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585495" y="534035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49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1000124" y="464164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979779" y="4650079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1006475" y="4623447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979779" y="4623447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979779" y="4623447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2314575" y="419651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2294229" y="4204995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2320925" y="4178300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2294229" y="4178300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294229" y="4178300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4942827" y="409743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4922545" y="4105922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4949177" y="4079227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4922545" y="407922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4922545" y="407922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374650" y="310366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381000" y="3085452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354304" y="308545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354304" y="308545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 txBox="1"/>
          <p:nvPr/>
        </p:nvSpPr>
        <p:spPr>
          <a:xfrm>
            <a:off x="569267" y="2955244"/>
            <a:ext cx="656590" cy="322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30" dirty="0">
                <a:latin typeface="Arial"/>
                <a:cs typeface="Arial"/>
              </a:rPr>
              <a:t>B</a:t>
            </a:r>
            <a:r>
              <a:rPr sz="650" spc="20" dirty="0">
                <a:latin typeface="Arial"/>
                <a:cs typeface="Arial"/>
              </a:rPr>
              <a:t>a</a:t>
            </a:r>
            <a:r>
              <a:rPr sz="650" spc="10" dirty="0">
                <a:latin typeface="Arial"/>
                <a:cs typeface="Arial"/>
              </a:rPr>
              <a:t>s</a:t>
            </a:r>
            <a:r>
              <a:rPr sz="650" spc="35" dirty="0">
                <a:latin typeface="Arial"/>
                <a:cs typeface="Arial"/>
              </a:rPr>
              <a:t>eli</a:t>
            </a:r>
            <a:r>
              <a:rPr sz="650" spc="55" dirty="0">
                <a:latin typeface="Arial"/>
                <a:cs typeface="Arial"/>
              </a:rPr>
              <a:t>n</a:t>
            </a:r>
            <a:r>
              <a:rPr sz="650" spc="45" dirty="0">
                <a:latin typeface="Arial"/>
                <a:cs typeface="Arial"/>
              </a:rPr>
              <a:t>e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20" dirty="0">
                <a:latin typeface="Arial"/>
                <a:cs typeface="Arial"/>
              </a:rPr>
              <a:t>-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50" dirty="0">
                <a:latin typeface="Arial"/>
                <a:cs typeface="Arial"/>
              </a:rPr>
              <a:t>95%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650" spc="30" dirty="0">
                <a:latin typeface="Arial"/>
                <a:cs typeface="Arial"/>
              </a:rPr>
              <a:t>B</a:t>
            </a:r>
            <a:r>
              <a:rPr sz="650" spc="20" dirty="0">
                <a:latin typeface="Arial"/>
                <a:cs typeface="Arial"/>
              </a:rPr>
              <a:t>a</a:t>
            </a:r>
            <a:r>
              <a:rPr sz="650" spc="10" dirty="0">
                <a:latin typeface="Arial"/>
                <a:cs typeface="Arial"/>
              </a:rPr>
              <a:t>s</a:t>
            </a:r>
            <a:r>
              <a:rPr sz="650" spc="35" dirty="0">
                <a:latin typeface="Arial"/>
                <a:cs typeface="Arial"/>
              </a:rPr>
              <a:t>eli</a:t>
            </a:r>
            <a:r>
              <a:rPr sz="650" spc="55" dirty="0">
                <a:latin typeface="Arial"/>
                <a:cs typeface="Arial"/>
              </a:rPr>
              <a:t>n</a:t>
            </a:r>
            <a:r>
              <a:rPr sz="650" spc="45" dirty="0">
                <a:latin typeface="Arial"/>
                <a:cs typeface="Arial"/>
              </a:rPr>
              <a:t>e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20" dirty="0">
                <a:latin typeface="Arial"/>
                <a:cs typeface="Arial"/>
              </a:rPr>
              <a:t>-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50" dirty="0">
                <a:latin typeface="Arial"/>
                <a:cs typeface="Arial"/>
              </a:rPr>
              <a:t>60%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650" spc="30" dirty="0">
                <a:latin typeface="Arial"/>
                <a:cs typeface="Arial"/>
              </a:rPr>
              <a:t>B</a:t>
            </a:r>
            <a:r>
              <a:rPr sz="650" spc="20" dirty="0">
                <a:latin typeface="Arial"/>
                <a:cs typeface="Arial"/>
              </a:rPr>
              <a:t>a</a:t>
            </a:r>
            <a:r>
              <a:rPr sz="650" spc="10" dirty="0">
                <a:latin typeface="Arial"/>
                <a:cs typeface="Arial"/>
              </a:rPr>
              <a:t>s</a:t>
            </a:r>
            <a:r>
              <a:rPr sz="650" spc="35" dirty="0">
                <a:latin typeface="Arial"/>
                <a:cs typeface="Arial"/>
              </a:rPr>
              <a:t>eli</a:t>
            </a:r>
            <a:r>
              <a:rPr sz="650" spc="55" dirty="0">
                <a:latin typeface="Arial"/>
                <a:cs typeface="Arial"/>
              </a:rPr>
              <a:t>n</a:t>
            </a:r>
            <a:r>
              <a:rPr sz="650" spc="45" dirty="0">
                <a:latin typeface="Arial"/>
                <a:cs typeface="Arial"/>
              </a:rPr>
              <a:t>e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20" dirty="0">
                <a:latin typeface="Arial"/>
                <a:cs typeface="Arial"/>
              </a:rPr>
              <a:t>-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50" dirty="0">
                <a:latin typeface="Arial"/>
                <a:cs typeface="Arial"/>
              </a:rPr>
              <a:t>20%</a:t>
            </a:r>
            <a:endParaRPr sz="650">
              <a:latin typeface="Arial"/>
              <a:cs typeface="Arial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231127" y="2955244"/>
            <a:ext cx="52705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30" dirty="0">
                <a:latin typeface="Arial"/>
                <a:cs typeface="Arial"/>
              </a:rPr>
              <a:t> </a:t>
            </a:r>
            <a:endParaRPr sz="650">
              <a:latin typeface="Arial"/>
              <a:cs typeface="Arial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231127" y="3061309"/>
            <a:ext cx="52705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30" dirty="0">
                <a:latin typeface="Arial"/>
                <a:cs typeface="Arial"/>
              </a:rPr>
              <a:t> </a:t>
            </a:r>
            <a:endParaRPr sz="650">
              <a:latin typeface="Arial"/>
              <a:cs typeface="Arial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231127" y="3167324"/>
            <a:ext cx="52705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30" dirty="0">
                <a:latin typeface="Arial"/>
                <a:cs typeface="Arial"/>
              </a:rPr>
              <a:t> </a:t>
            </a:r>
            <a:endParaRPr sz="650">
              <a:latin typeface="Arial"/>
              <a:cs typeface="Arial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243827" y="3218154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4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B22222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612127" y="3522954"/>
            <a:ext cx="4337050" cy="1758314"/>
          </a:xfrm>
          <a:custGeom>
            <a:avLst/>
            <a:gdLst/>
            <a:ahLst/>
            <a:cxnLst/>
            <a:rect l="l" t="t" r="r" b="b"/>
            <a:pathLst>
              <a:path w="4337050" h="1758314">
                <a:moveTo>
                  <a:pt x="0" y="1757717"/>
                </a:moveTo>
                <a:lnTo>
                  <a:pt x="394347" y="593140"/>
                </a:lnTo>
                <a:lnTo>
                  <a:pt x="1708797" y="102247"/>
                </a:lnTo>
                <a:lnTo>
                  <a:pt x="4337050" y="0"/>
                </a:lnTo>
              </a:path>
            </a:pathLst>
          </a:custGeom>
          <a:ln w="6350">
            <a:solidFill>
              <a:srgbClr val="B22222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605777" y="527218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585495" y="5280672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612127" y="5253977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585495" y="525397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585495" y="525397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1000124" y="410761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979779" y="4116095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1006475" y="4089400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979779" y="4089400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979779" y="4089400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2314575" y="361676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2294229" y="3625202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2320925" y="3598570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2294229" y="3598570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2294229" y="3598570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4942827" y="351452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4922545" y="3522954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4949177" y="3496322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4922545" y="3496322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4922545" y="3496322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374650" y="320972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381000" y="3191522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354304" y="319152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354304" y="319152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568325" y="3402304"/>
            <a:ext cx="4424680" cy="2551430"/>
          </a:xfrm>
          <a:custGeom>
            <a:avLst/>
            <a:gdLst/>
            <a:ahLst/>
            <a:cxnLst/>
            <a:rect l="l" t="t" r="r" b="b"/>
            <a:pathLst>
              <a:path w="4424680" h="2551429">
                <a:moveTo>
                  <a:pt x="0" y="0"/>
                </a:moveTo>
                <a:lnTo>
                  <a:pt x="4424654" y="0"/>
                </a:lnTo>
                <a:lnTo>
                  <a:pt x="4424654" y="2550820"/>
                </a:lnTo>
                <a:lnTo>
                  <a:pt x="0" y="255082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2712328" y="2025088"/>
            <a:ext cx="135890" cy="4445"/>
          </a:xfrm>
          <a:custGeom>
            <a:avLst/>
            <a:gdLst/>
            <a:ahLst/>
            <a:cxnLst/>
            <a:rect l="l" t="t" r="r" b="b"/>
            <a:pathLst>
              <a:path w="135889" h="4444">
                <a:moveTo>
                  <a:pt x="0" y="0"/>
                </a:moveTo>
                <a:lnTo>
                  <a:pt x="135435" y="4407"/>
                </a:lnTo>
              </a:path>
            </a:pathLst>
          </a:custGeom>
          <a:ln w="9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2819246" y="2000979"/>
            <a:ext cx="74930" cy="55244"/>
          </a:xfrm>
          <a:custGeom>
            <a:avLst/>
            <a:gdLst/>
            <a:ahLst/>
            <a:cxnLst/>
            <a:rect l="l" t="t" r="r" b="b"/>
            <a:pathLst>
              <a:path w="74930" h="55244">
                <a:moveTo>
                  <a:pt x="1798" y="0"/>
                </a:moveTo>
                <a:lnTo>
                  <a:pt x="28517" y="28516"/>
                </a:lnTo>
                <a:lnTo>
                  <a:pt x="0" y="55236"/>
                </a:lnTo>
                <a:lnTo>
                  <a:pt x="74547" y="30015"/>
                </a:lnTo>
                <a:lnTo>
                  <a:pt x="179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2819247" y="2000979"/>
            <a:ext cx="74930" cy="55244"/>
          </a:xfrm>
          <a:custGeom>
            <a:avLst/>
            <a:gdLst/>
            <a:ahLst/>
            <a:cxnLst/>
            <a:rect l="l" t="t" r="r" b="b"/>
            <a:pathLst>
              <a:path w="74930" h="55244">
                <a:moveTo>
                  <a:pt x="74547" y="30014"/>
                </a:moveTo>
                <a:lnTo>
                  <a:pt x="1797" y="0"/>
                </a:lnTo>
                <a:lnTo>
                  <a:pt x="28517" y="28516"/>
                </a:lnTo>
                <a:lnTo>
                  <a:pt x="0" y="55236"/>
                </a:lnTo>
                <a:lnTo>
                  <a:pt x="74547" y="30014"/>
                </a:lnTo>
                <a:close/>
              </a:path>
            </a:pathLst>
          </a:custGeom>
          <a:ln w="9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 txBox="1"/>
          <p:nvPr/>
        </p:nvSpPr>
        <p:spPr>
          <a:xfrm>
            <a:off x="2366395" y="1954118"/>
            <a:ext cx="351155" cy="136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50" i="1" spc="5" dirty="0">
                <a:latin typeface="Arial"/>
                <a:cs typeface="Arial"/>
              </a:rPr>
              <a:t>packet</a:t>
            </a:r>
            <a:endParaRPr sz="850">
              <a:latin typeface="Arial"/>
              <a:cs typeface="Arial"/>
            </a:endParaRPr>
          </a:p>
        </p:txBody>
      </p:sp>
      <p:sp>
        <p:nvSpPr>
          <p:cNvPr id="135" name="object 135"/>
          <p:cNvSpPr/>
          <p:nvPr/>
        </p:nvSpPr>
        <p:spPr>
          <a:xfrm>
            <a:off x="2911287" y="1865765"/>
            <a:ext cx="663575" cy="332105"/>
          </a:xfrm>
          <a:custGeom>
            <a:avLst/>
            <a:gdLst/>
            <a:ahLst/>
            <a:cxnLst/>
            <a:rect l="l" t="t" r="r" b="b"/>
            <a:pathLst>
              <a:path w="663575" h="332105">
                <a:moveTo>
                  <a:pt x="644768" y="0"/>
                </a:moveTo>
                <a:lnTo>
                  <a:pt x="18421" y="0"/>
                </a:lnTo>
                <a:lnTo>
                  <a:pt x="17661" y="15"/>
                </a:lnTo>
                <a:lnTo>
                  <a:pt x="5147" y="5647"/>
                </a:lnTo>
                <a:lnTo>
                  <a:pt x="0" y="18421"/>
                </a:lnTo>
                <a:lnTo>
                  <a:pt x="15" y="313933"/>
                </a:lnTo>
                <a:lnTo>
                  <a:pt x="5648" y="326447"/>
                </a:lnTo>
                <a:lnTo>
                  <a:pt x="18421" y="331595"/>
                </a:lnTo>
                <a:lnTo>
                  <a:pt x="645530" y="331580"/>
                </a:lnTo>
                <a:lnTo>
                  <a:pt x="658043" y="325946"/>
                </a:lnTo>
                <a:lnTo>
                  <a:pt x="663191" y="313173"/>
                </a:lnTo>
                <a:lnTo>
                  <a:pt x="663176" y="17660"/>
                </a:lnTo>
                <a:lnTo>
                  <a:pt x="657542" y="5147"/>
                </a:lnTo>
                <a:lnTo>
                  <a:pt x="6447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2911286" y="1865765"/>
            <a:ext cx="663575" cy="332105"/>
          </a:xfrm>
          <a:custGeom>
            <a:avLst/>
            <a:gdLst/>
            <a:ahLst/>
            <a:cxnLst/>
            <a:rect l="l" t="t" r="r" b="b"/>
            <a:pathLst>
              <a:path w="663575" h="332105">
                <a:moveTo>
                  <a:pt x="18421" y="0"/>
                </a:moveTo>
                <a:lnTo>
                  <a:pt x="644769" y="0"/>
                </a:lnTo>
                <a:lnTo>
                  <a:pt x="657542" y="5147"/>
                </a:lnTo>
                <a:lnTo>
                  <a:pt x="663176" y="17661"/>
                </a:lnTo>
                <a:lnTo>
                  <a:pt x="663191" y="313173"/>
                </a:lnTo>
                <a:lnTo>
                  <a:pt x="658043" y="325947"/>
                </a:lnTo>
                <a:lnTo>
                  <a:pt x="645530" y="331580"/>
                </a:lnTo>
                <a:lnTo>
                  <a:pt x="18421" y="331595"/>
                </a:lnTo>
                <a:lnTo>
                  <a:pt x="5648" y="326448"/>
                </a:lnTo>
                <a:lnTo>
                  <a:pt x="15" y="313934"/>
                </a:lnTo>
                <a:lnTo>
                  <a:pt x="0" y="18422"/>
                </a:lnTo>
                <a:lnTo>
                  <a:pt x="5147" y="5648"/>
                </a:lnTo>
                <a:lnTo>
                  <a:pt x="17660" y="15"/>
                </a:lnTo>
                <a:lnTo>
                  <a:pt x="18421" y="0"/>
                </a:lnTo>
                <a:close/>
              </a:path>
            </a:pathLst>
          </a:custGeom>
          <a:ln w="9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 txBox="1"/>
          <p:nvPr/>
        </p:nvSpPr>
        <p:spPr>
          <a:xfrm>
            <a:off x="2979848" y="1901513"/>
            <a:ext cx="516890" cy="265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50495">
              <a:lnSpc>
                <a:spcPct val="100000"/>
              </a:lnSpc>
            </a:pPr>
            <a:r>
              <a:rPr sz="850" spc="5" dirty="0">
                <a:latin typeface="Arial"/>
                <a:cs typeface="Arial"/>
              </a:rPr>
              <a:t>Key Extraction</a:t>
            </a:r>
            <a:endParaRPr sz="850">
              <a:latin typeface="Arial"/>
              <a:cs typeface="Arial"/>
            </a:endParaRPr>
          </a:p>
        </p:txBody>
      </p:sp>
      <p:sp>
        <p:nvSpPr>
          <p:cNvPr id="138" name="object 138"/>
          <p:cNvSpPr/>
          <p:nvPr/>
        </p:nvSpPr>
        <p:spPr>
          <a:xfrm>
            <a:off x="3574477" y="2031563"/>
            <a:ext cx="165735" cy="0"/>
          </a:xfrm>
          <a:custGeom>
            <a:avLst/>
            <a:gdLst/>
            <a:ahLst/>
            <a:cxnLst/>
            <a:rect l="l" t="t" r="r" b="b"/>
            <a:pathLst>
              <a:path w="165735">
                <a:moveTo>
                  <a:pt x="0" y="0"/>
                </a:moveTo>
                <a:lnTo>
                  <a:pt x="165174" y="0"/>
                </a:lnTo>
              </a:path>
            </a:pathLst>
          </a:custGeom>
          <a:ln w="9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3712019" y="2003930"/>
            <a:ext cx="74295" cy="55880"/>
          </a:xfrm>
          <a:custGeom>
            <a:avLst/>
            <a:gdLst/>
            <a:ahLst/>
            <a:cxnLst/>
            <a:rect l="l" t="t" r="r" b="b"/>
            <a:pathLst>
              <a:path w="74295" h="55880">
                <a:moveTo>
                  <a:pt x="0" y="0"/>
                </a:moveTo>
                <a:lnTo>
                  <a:pt x="27632" y="27632"/>
                </a:lnTo>
                <a:lnTo>
                  <a:pt x="0" y="55265"/>
                </a:lnTo>
                <a:lnTo>
                  <a:pt x="73687" y="2763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3712019" y="2003930"/>
            <a:ext cx="74295" cy="55880"/>
          </a:xfrm>
          <a:custGeom>
            <a:avLst/>
            <a:gdLst/>
            <a:ahLst/>
            <a:cxnLst/>
            <a:rect l="l" t="t" r="r" b="b"/>
            <a:pathLst>
              <a:path w="74295" h="55880">
                <a:moveTo>
                  <a:pt x="73687" y="27632"/>
                </a:moveTo>
                <a:lnTo>
                  <a:pt x="0" y="0"/>
                </a:lnTo>
                <a:lnTo>
                  <a:pt x="27632" y="27632"/>
                </a:lnTo>
                <a:lnTo>
                  <a:pt x="0" y="55266"/>
                </a:lnTo>
                <a:lnTo>
                  <a:pt x="73687" y="27632"/>
                </a:lnTo>
                <a:close/>
              </a:path>
            </a:pathLst>
          </a:custGeom>
          <a:ln w="9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6177453" y="2031563"/>
            <a:ext cx="185420" cy="0"/>
          </a:xfrm>
          <a:custGeom>
            <a:avLst/>
            <a:gdLst/>
            <a:ahLst/>
            <a:cxnLst/>
            <a:rect l="l" t="t" r="r" b="b"/>
            <a:pathLst>
              <a:path w="185420">
                <a:moveTo>
                  <a:pt x="0" y="0"/>
                </a:moveTo>
                <a:lnTo>
                  <a:pt x="184986" y="0"/>
                </a:lnTo>
              </a:path>
            </a:pathLst>
          </a:custGeom>
          <a:ln w="9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6334805" y="2003930"/>
            <a:ext cx="74295" cy="55880"/>
          </a:xfrm>
          <a:custGeom>
            <a:avLst/>
            <a:gdLst/>
            <a:ahLst/>
            <a:cxnLst/>
            <a:rect l="l" t="t" r="r" b="b"/>
            <a:pathLst>
              <a:path w="74295" h="55880">
                <a:moveTo>
                  <a:pt x="0" y="0"/>
                </a:moveTo>
                <a:lnTo>
                  <a:pt x="27633" y="27632"/>
                </a:lnTo>
                <a:lnTo>
                  <a:pt x="0" y="55265"/>
                </a:lnTo>
                <a:lnTo>
                  <a:pt x="73687" y="2763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6334806" y="2003930"/>
            <a:ext cx="74295" cy="55880"/>
          </a:xfrm>
          <a:custGeom>
            <a:avLst/>
            <a:gdLst/>
            <a:ahLst/>
            <a:cxnLst/>
            <a:rect l="l" t="t" r="r" b="b"/>
            <a:pathLst>
              <a:path w="74295" h="55880">
                <a:moveTo>
                  <a:pt x="73687" y="27632"/>
                </a:moveTo>
                <a:lnTo>
                  <a:pt x="0" y="0"/>
                </a:lnTo>
                <a:lnTo>
                  <a:pt x="27632" y="27632"/>
                </a:lnTo>
                <a:lnTo>
                  <a:pt x="0" y="55266"/>
                </a:lnTo>
                <a:lnTo>
                  <a:pt x="73687" y="27632"/>
                </a:lnTo>
                <a:close/>
              </a:path>
            </a:pathLst>
          </a:custGeom>
          <a:ln w="9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 txBox="1"/>
          <p:nvPr/>
        </p:nvSpPr>
        <p:spPr>
          <a:xfrm>
            <a:off x="6411658" y="1965990"/>
            <a:ext cx="351155" cy="136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50" i="1" spc="5" dirty="0">
                <a:latin typeface="Arial"/>
                <a:cs typeface="Arial"/>
              </a:rPr>
              <a:t>packet</a:t>
            </a:r>
            <a:endParaRPr sz="850">
              <a:latin typeface="Arial"/>
              <a:cs typeface="Arial"/>
            </a:endParaRPr>
          </a:p>
        </p:txBody>
      </p:sp>
      <p:sp>
        <p:nvSpPr>
          <p:cNvPr id="145" name="object 145"/>
          <p:cNvSpPr/>
          <p:nvPr/>
        </p:nvSpPr>
        <p:spPr>
          <a:xfrm>
            <a:off x="3803208" y="1865765"/>
            <a:ext cx="663575" cy="332105"/>
          </a:xfrm>
          <a:custGeom>
            <a:avLst/>
            <a:gdLst/>
            <a:ahLst/>
            <a:cxnLst/>
            <a:rect l="l" t="t" r="r" b="b"/>
            <a:pathLst>
              <a:path w="663575" h="332105">
                <a:moveTo>
                  <a:pt x="644768" y="0"/>
                </a:moveTo>
                <a:lnTo>
                  <a:pt x="18421" y="0"/>
                </a:lnTo>
                <a:lnTo>
                  <a:pt x="17661" y="15"/>
                </a:lnTo>
                <a:lnTo>
                  <a:pt x="5147" y="5647"/>
                </a:lnTo>
                <a:lnTo>
                  <a:pt x="0" y="18421"/>
                </a:lnTo>
                <a:lnTo>
                  <a:pt x="15" y="313933"/>
                </a:lnTo>
                <a:lnTo>
                  <a:pt x="5648" y="326447"/>
                </a:lnTo>
                <a:lnTo>
                  <a:pt x="18421" y="331595"/>
                </a:lnTo>
                <a:lnTo>
                  <a:pt x="645530" y="331580"/>
                </a:lnTo>
                <a:lnTo>
                  <a:pt x="658043" y="325946"/>
                </a:lnTo>
                <a:lnTo>
                  <a:pt x="663191" y="313173"/>
                </a:lnTo>
                <a:lnTo>
                  <a:pt x="663176" y="17660"/>
                </a:lnTo>
                <a:lnTo>
                  <a:pt x="657542" y="5147"/>
                </a:lnTo>
                <a:lnTo>
                  <a:pt x="6447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3803208" y="1865765"/>
            <a:ext cx="663575" cy="332105"/>
          </a:xfrm>
          <a:custGeom>
            <a:avLst/>
            <a:gdLst/>
            <a:ahLst/>
            <a:cxnLst/>
            <a:rect l="l" t="t" r="r" b="b"/>
            <a:pathLst>
              <a:path w="663575" h="332105">
                <a:moveTo>
                  <a:pt x="18421" y="0"/>
                </a:moveTo>
                <a:lnTo>
                  <a:pt x="644769" y="0"/>
                </a:lnTo>
                <a:lnTo>
                  <a:pt x="657542" y="5147"/>
                </a:lnTo>
                <a:lnTo>
                  <a:pt x="663176" y="17661"/>
                </a:lnTo>
                <a:lnTo>
                  <a:pt x="663191" y="313173"/>
                </a:lnTo>
                <a:lnTo>
                  <a:pt x="658043" y="325947"/>
                </a:lnTo>
                <a:lnTo>
                  <a:pt x="645530" y="331580"/>
                </a:lnTo>
                <a:lnTo>
                  <a:pt x="18421" y="331595"/>
                </a:lnTo>
                <a:lnTo>
                  <a:pt x="5648" y="326448"/>
                </a:lnTo>
                <a:lnTo>
                  <a:pt x="15" y="313934"/>
                </a:lnTo>
                <a:lnTo>
                  <a:pt x="0" y="18422"/>
                </a:lnTo>
                <a:lnTo>
                  <a:pt x="5147" y="5648"/>
                </a:lnTo>
                <a:lnTo>
                  <a:pt x="17660" y="15"/>
                </a:lnTo>
                <a:lnTo>
                  <a:pt x="18421" y="0"/>
                </a:lnTo>
                <a:close/>
              </a:path>
            </a:pathLst>
          </a:custGeom>
          <a:ln w="9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 txBox="1"/>
          <p:nvPr/>
        </p:nvSpPr>
        <p:spPr>
          <a:xfrm>
            <a:off x="3890147" y="1901513"/>
            <a:ext cx="480695" cy="265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94615">
              <a:lnSpc>
                <a:spcPct val="100000"/>
              </a:lnSpc>
            </a:pPr>
            <a:r>
              <a:rPr sz="850" spc="-90" dirty="0">
                <a:latin typeface="Arial"/>
                <a:cs typeface="Arial"/>
              </a:rPr>
              <a:t>T</a:t>
            </a:r>
            <a:r>
              <a:rPr sz="850" dirty="0">
                <a:latin typeface="Arial"/>
                <a:cs typeface="Arial"/>
              </a:rPr>
              <a:t>able</a:t>
            </a:r>
            <a:r>
              <a:rPr sz="850" spc="-5" dirty="0">
                <a:latin typeface="Arial"/>
                <a:cs typeface="Arial"/>
              </a:rPr>
              <a:t> </a:t>
            </a:r>
            <a:r>
              <a:rPr sz="850" spc="5" dirty="0">
                <a:latin typeface="Arial"/>
                <a:cs typeface="Arial"/>
              </a:rPr>
              <a:t>Selection</a:t>
            </a:r>
            <a:endParaRPr sz="850">
              <a:latin typeface="Arial"/>
              <a:cs typeface="Arial"/>
            </a:endParaRPr>
          </a:p>
        </p:txBody>
      </p:sp>
      <p:sp>
        <p:nvSpPr>
          <p:cNvPr id="148" name="object 148"/>
          <p:cNvSpPr/>
          <p:nvPr/>
        </p:nvSpPr>
        <p:spPr>
          <a:xfrm>
            <a:off x="4658734" y="1865765"/>
            <a:ext cx="663575" cy="332105"/>
          </a:xfrm>
          <a:custGeom>
            <a:avLst/>
            <a:gdLst/>
            <a:ahLst/>
            <a:cxnLst/>
            <a:rect l="l" t="t" r="r" b="b"/>
            <a:pathLst>
              <a:path w="663575" h="332105">
                <a:moveTo>
                  <a:pt x="644768" y="0"/>
                </a:moveTo>
                <a:lnTo>
                  <a:pt x="18421" y="0"/>
                </a:lnTo>
                <a:lnTo>
                  <a:pt x="17661" y="15"/>
                </a:lnTo>
                <a:lnTo>
                  <a:pt x="5147" y="5647"/>
                </a:lnTo>
                <a:lnTo>
                  <a:pt x="0" y="18421"/>
                </a:lnTo>
                <a:lnTo>
                  <a:pt x="15" y="313933"/>
                </a:lnTo>
                <a:lnTo>
                  <a:pt x="5648" y="326447"/>
                </a:lnTo>
                <a:lnTo>
                  <a:pt x="18421" y="331595"/>
                </a:lnTo>
                <a:lnTo>
                  <a:pt x="645530" y="331580"/>
                </a:lnTo>
                <a:lnTo>
                  <a:pt x="658044" y="325946"/>
                </a:lnTo>
                <a:lnTo>
                  <a:pt x="663191" y="313173"/>
                </a:lnTo>
                <a:lnTo>
                  <a:pt x="663176" y="17660"/>
                </a:lnTo>
                <a:lnTo>
                  <a:pt x="657542" y="5147"/>
                </a:lnTo>
                <a:lnTo>
                  <a:pt x="6447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4658734" y="1865765"/>
            <a:ext cx="663575" cy="332105"/>
          </a:xfrm>
          <a:custGeom>
            <a:avLst/>
            <a:gdLst/>
            <a:ahLst/>
            <a:cxnLst/>
            <a:rect l="l" t="t" r="r" b="b"/>
            <a:pathLst>
              <a:path w="663575" h="332105">
                <a:moveTo>
                  <a:pt x="18421" y="0"/>
                </a:moveTo>
                <a:lnTo>
                  <a:pt x="644769" y="0"/>
                </a:lnTo>
                <a:lnTo>
                  <a:pt x="657543" y="5147"/>
                </a:lnTo>
                <a:lnTo>
                  <a:pt x="663176" y="17661"/>
                </a:lnTo>
                <a:lnTo>
                  <a:pt x="663191" y="313173"/>
                </a:lnTo>
                <a:lnTo>
                  <a:pt x="658044" y="325947"/>
                </a:lnTo>
                <a:lnTo>
                  <a:pt x="645530" y="331580"/>
                </a:lnTo>
                <a:lnTo>
                  <a:pt x="18421" y="331595"/>
                </a:lnTo>
                <a:lnTo>
                  <a:pt x="5648" y="326448"/>
                </a:lnTo>
                <a:lnTo>
                  <a:pt x="15" y="313934"/>
                </a:lnTo>
                <a:lnTo>
                  <a:pt x="0" y="18422"/>
                </a:lnTo>
                <a:lnTo>
                  <a:pt x="5147" y="5648"/>
                </a:lnTo>
                <a:lnTo>
                  <a:pt x="17661" y="15"/>
                </a:lnTo>
                <a:lnTo>
                  <a:pt x="18421" y="0"/>
                </a:lnTo>
                <a:close/>
              </a:path>
            </a:pathLst>
          </a:custGeom>
          <a:ln w="9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 txBox="1"/>
          <p:nvPr/>
        </p:nvSpPr>
        <p:spPr>
          <a:xfrm>
            <a:off x="4745672" y="1901513"/>
            <a:ext cx="480695" cy="265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10489">
              <a:lnSpc>
                <a:spcPct val="100000"/>
              </a:lnSpc>
            </a:pPr>
            <a:r>
              <a:rPr sz="850" spc="5" dirty="0">
                <a:latin typeface="Arial"/>
                <a:cs typeface="Arial"/>
              </a:rPr>
              <a:t>Flow Selection</a:t>
            </a:r>
            <a:endParaRPr sz="850">
              <a:latin typeface="Arial"/>
              <a:cs typeface="Arial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5514261" y="1865765"/>
            <a:ext cx="663575" cy="332105"/>
          </a:xfrm>
          <a:custGeom>
            <a:avLst/>
            <a:gdLst/>
            <a:ahLst/>
            <a:cxnLst/>
            <a:rect l="l" t="t" r="r" b="b"/>
            <a:pathLst>
              <a:path w="663575" h="332105">
                <a:moveTo>
                  <a:pt x="644770" y="0"/>
                </a:moveTo>
                <a:lnTo>
                  <a:pt x="18421" y="0"/>
                </a:lnTo>
                <a:lnTo>
                  <a:pt x="17661" y="15"/>
                </a:lnTo>
                <a:lnTo>
                  <a:pt x="5147" y="5647"/>
                </a:lnTo>
                <a:lnTo>
                  <a:pt x="0" y="18421"/>
                </a:lnTo>
                <a:lnTo>
                  <a:pt x="15" y="313933"/>
                </a:lnTo>
                <a:lnTo>
                  <a:pt x="5648" y="326447"/>
                </a:lnTo>
                <a:lnTo>
                  <a:pt x="18421" y="331595"/>
                </a:lnTo>
                <a:lnTo>
                  <a:pt x="645530" y="331580"/>
                </a:lnTo>
                <a:lnTo>
                  <a:pt x="658044" y="325946"/>
                </a:lnTo>
                <a:lnTo>
                  <a:pt x="663191" y="313173"/>
                </a:lnTo>
                <a:lnTo>
                  <a:pt x="663176" y="17661"/>
                </a:lnTo>
                <a:lnTo>
                  <a:pt x="657543" y="5147"/>
                </a:lnTo>
                <a:lnTo>
                  <a:pt x="6447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5514261" y="1865765"/>
            <a:ext cx="663575" cy="332105"/>
          </a:xfrm>
          <a:custGeom>
            <a:avLst/>
            <a:gdLst/>
            <a:ahLst/>
            <a:cxnLst/>
            <a:rect l="l" t="t" r="r" b="b"/>
            <a:pathLst>
              <a:path w="663575" h="332105">
                <a:moveTo>
                  <a:pt x="18421" y="0"/>
                </a:moveTo>
                <a:lnTo>
                  <a:pt x="644769" y="0"/>
                </a:lnTo>
                <a:lnTo>
                  <a:pt x="657543" y="5147"/>
                </a:lnTo>
                <a:lnTo>
                  <a:pt x="663176" y="17661"/>
                </a:lnTo>
                <a:lnTo>
                  <a:pt x="663191" y="313173"/>
                </a:lnTo>
                <a:lnTo>
                  <a:pt x="658044" y="325947"/>
                </a:lnTo>
                <a:lnTo>
                  <a:pt x="645530" y="331580"/>
                </a:lnTo>
                <a:lnTo>
                  <a:pt x="18421" y="331595"/>
                </a:lnTo>
                <a:lnTo>
                  <a:pt x="5648" y="326448"/>
                </a:lnTo>
                <a:lnTo>
                  <a:pt x="15" y="313934"/>
                </a:lnTo>
                <a:lnTo>
                  <a:pt x="0" y="18422"/>
                </a:lnTo>
                <a:lnTo>
                  <a:pt x="5147" y="5648"/>
                </a:lnTo>
                <a:lnTo>
                  <a:pt x="17660" y="15"/>
                </a:lnTo>
                <a:lnTo>
                  <a:pt x="18421" y="0"/>
                </a:lnTo>
                <a:close/>
              </a:path>
            </a:pathLst>
          </a:custGeom>
          <a:ln w="9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 txBox="1"/>
          <p:nvPr/>
        </p:nvSpPr>
        <p:spPr>
          <a:xfrm>
            <a:off x="5558185" y="1901513"/>
            <a:ext cx="566420" cy="265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16205">
              <a:lnSpc>
                <a:spcPct val="100000"/>
              </a:lnSpc>
            </a:pPr>
            <a:r>
              <a:rPr sz="850" spc="5" dirty="0">
                <a:latin typeface="Arial"/>
                <a:cs typeface="Arial"/>
              </a:rPr>
              <a:t>Action Application</a:t>
            </a:r>
            <a:endParaRPr sz="850">
              <a:latin typeface="Arial"/>
              <a:cs typeface="Arial"/>
            </a:endParaRPr>
          </a:p>
        </p:txBody>
      </p:sp>
      <p:sp>
        <p:nvSpPr>
          <p:cNvPr id="154" name="object 154"/>
          <p:cNvSpPr/>
          <p:nvPr/>
        </p:nvSpPr>
        <p:spPr>
          <a:xfrm>
            <a:off x="4466399" y="2031563"/>
            <a:ext cx="128905" cy="0"/>
          </a:xfrm>
          <a:custGeom>
            <a:avLst/>
            <a:gdLst/>
            <a:ahLst/>
            <a:cxnLst/>
            <a:rect l="l" t="t" r="r" b="b"/>
            <a:pathLst>
              <a:path w="128904">
                <a:moveTo>
                  <a:pt x="0" y="0"/>
                </a:moveTo>
                <a:lnTo>
                  <a:pt x="128778" y="0"/>
                </a:lnTo>
              </a:path>
            </a:pathLst>
          </a:custGeom>
          <a:ln w="9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4567544" y="2003930"/>
            <a:ext cx="74295" cy="55880"/>
          </a:xfrm>
          <a:custGeom>
            <a:avLst/>
            <a:gdLst/>
            <a:ahLst/>
            <a:cxnLst/>
            <a:rect l="l" t="t" r="r" b="b"/>
            <a:pathLst>
              <a:path w="74295" h="55880">
                <a:moveTo>
                  <a:pt x="0" y="0"/>
                </a:moveTo>
                <a:lnTo>
                  <a:pt x="27633" y="27632"/>
                </a:lnTo>
                <a:lnTo>
                  <a:pt x="0" y="55265"/>
                </a:lnTo>
                <a:lnTo>
                  <a:pt x="73687" y="2763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4567545" y="2003930"/>
            <a:ext cx="74295" cy="55880"/>
          </a:xfrm>
          <a:custGeom>
            <a:avLst/>
            <a:gdLst/>
            <a:ahLst/>
            <a:cxnLst/>
            <a:rect l="l" t="t" r="r" b="b"/>
            <a:pathLst>
              <a:path w="74295" h="55880">
                <a:moveTo>
                  <a:pt x="73687" y="27632"/>
                </a:moveTo>
                <a:lnTo>
                  <a:pt x="0" y="0"/>
                </a:lnTo>
                <a:lnTo>
                  <a:pt x="27632" y="27632"/>
                </a:lnTo>
                <a:lnTo>
                  <a:pt x="0" y="55266"/>
                </a:lnTo>
                <a:lnTo>
                  <a:pt x="73687" y="27632"/>
                </a:lnTo>
                <a:close/>
              </a:path>
            </a:pathLst>
          </a:custGeom>
          <a:ln w="9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5321925" y="2031563"/>
            <a:ext cx="128905" cy="0"/>
          </a:xfrm>
          <a:custGeom>
            <a:avLst/>
            <a:gdLst/>
            <a:ahLst/>
            <a:cxnLst/>
            <a:rect l="l" t="t" r="r" b="b"/>
            <a:pathLst>
              <a:path w="128904">
                <a:moveTo>
                  <a:pt x="0" y="0"/>
                </a:moveTo>
                <a:lnTo>
                  <a:pt x="128779" y="0"/>
                </a:lnTo>
              </a:path>
            </a:pathLst>
          </a:custGeom>
          <a:ln w="9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5423072" y="2003930"/>
            <a:ext cx="74295" cy="55880"/>
          </a:xfrm>
          <a:custGeom>
            <a:avLst/>
            <a:gdLst/>
            <a:ahLst/>
            <a:cxnLst/>
            <a:rect l="l" t="t" r="r" b="b"/>
            <a:pathLst>
              <a:path w="74295" h="55880">
                <a:moveTo>
                  <a:pt x="0" y="0"/>
                </a:moveTo>
                <a:lnTo>
                  <a:pt x="27632" y="27632"/>
                </a:lnTo>
                <a:lnTo>
                  <a:pt x="0" y="55265"/>
                </a:lnTo>
                <a:lnTo>
                  <a:pt x="73687" y="2763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5423072" y="2003930"/>
            <a:ext cx="74295" cy="55880"/>
          </a:xfrm>
          <a:custGeom>
            <a:avLst/>
            <a:gdLst/>
            <a:ahLst/>
            <a:cxnLst/>
            <a:rect l="l" t="t" r="r" b="b"/>
            <a:pathLst>
              <a:path w="74295" h="55880">
                <a:moveTo>
                  <a:pt x="73687" y="27632"/>
                </a:moveTo>
                <a:lnTo>
                  <a:pt x="0" y="0"/>
                </a:lnTo>
                <a:lnTo>
                  <a:pt x="27632" y="27632"/>
                </a:lnTo>
                <a:lnTo>
                  <a:pt x="0" y="55266"/>
                </a:lnTo>
                <a:lnTo>
                  <a:pt x="73687" y="27632"/>
                </a:lnTo>
                <a:close/>
              </a:path>
            </a:pathLst>
          </a:custGeom>
          <a:ln w="9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4134803" y="2197361"/>
            <a:ext cx="1711325" cy="200025"/>
          </a:xfrm>
          <a:custGeom>
            <a:avLst/>
            <a:gdLst/>
            <a:ahLst/>
            <a:cxnLst/>
            <a:rect l="l" t="t" r="r" b="b"/>
            <a:pathLst>
              <a:path w="1711325" h="200025">
                <a:moveTo>
                  <a:pt x="1711053" y="0"/>
                </a:moveTo>
                <a:lnTo>
                  <a:pt x="1711053" y="81977"/>
                </a:lnTo>
                <a:lnTo>
                  <a:pt x="1711053" y="199981"/>
                </a:lnTo>
                <a:lnTo>
                  <a:pt x="1596049" y="199981"/>
                </a:lnTo>
                <a:lnTo>
                  <a:pt x="0" y="199981"/>
                </a:lnTo>
                <a:lnTo>
                  <a:pt x="0" y="81977"/>
                </a:lnTo>
                <a:lnTo>
                  <a:pt x="0" y="63555"/>
                </a:lnTo>
              </a:path>
            </a:pathLst>
          </a:custGeom>
          <a:ln w="9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4107171" y="2214862"/>
            <a:ext cx="55880" cy="74295"/>
          </a:xfrm>
          <a:custGeom>
            <a:avLst/>
            <a:gdLst/>
            <a:ahLst/>
            <a:cxnLst/>
            <a:rect l="l" t="t" r="r" b="b"/>
            <a:pathLst>
              <a:path w="55879" h="74294">
                <a:moveTo>
                  <a:pt x="27632" y="0"/>
                </a:moveTo>
                <a:lnTo>
                  <a:pt x="0" y="73687"/>
                </a:lnTo>
                <a:lnTo>
                  <a:pt x="27632" y="46055"/>
                </a:lnTo>
                <a:lnTo>
                  <a:pt x="44903" y="46055"/>
                </a:lnTo>
                <a:lnTo>
                  <a:pt x="27632" y="0"/>
                </a:lnTo>
                <a:close/>
              </a:path>
              <a:path w="55879" h="74294">
                <a:moveTo>
                  <a:pt x="44903" y="46055"/>
                </a:moveTo>
                <a:lnTo>
                  <a:pt x="27632" y="46055"/>
                </a:lnTo>
                <a:lnTo>
                  <a:pt x="55265" y="73687"/>
                </a:lnTo>
                <a:lnTo>
                  <a:pt x="44903" y="460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4107170" y="2214862"/>
            <a:ext cx="55880" cy="74295"/>
          </a:xfrm>
          <a:custGeom>
            <a:avLst/>
            <a:gdLst/>
            <a:ahLst/>
            <a:cxnLst/>
            <a:rect l="l" t="t" r="r" b="b"/>
            <a:pathLst>
              <a:path w="55879" h="74294">
                <a:moveTo>
                  <a:pt x="27632" y="0"/>
                </a:moveTo>
                <a:lnTo>
                  <a:pt x="0" y="73687"/>
                </a:lnTo>
                <a:lnTo>
                  <a:pt x="27632" y="46054"/>
                </a:lnTo>
                <a:lnTo>
                  <a:pt x="55265" y="73687"/>
                </a:lnTo>
                <a:lnTo>
                  <a:pt x="27632" y="0"/>
                </a:lnTo>
                <a:close/>
              </a:path>
            </a:pathLst>
          </a:custGeom>
          <a:ln w="9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4722035" y="2282205"/>
            <a:ext cx="424180" cy="221615"/>
          </a:xfrm>
          <a:custGeom>
            <a:avLst/>
            <a:gdLst/>
            <a:ahLst/>
            <a:cxnLst/>
            <a:rect l="l" t="t" r="r" b="b"/>
            <a:pathLst>
              <a:path w="424179" h="221614">
                <a:moveTo>
                  <a:pt x="0" y="0"/>
                </a:moveTo>
                <a:lnTo>
                  <a:pt x="423706" y="0"/>
                </a:lnTo>
                <a:lnTo>
                  <a:pt x="423706" y="221063"/>
                </a:lnTo>
                <a:lnTo>
                  <a:pt x="0" y="22106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 txBox="1"/>
          <p:nvPr/>
        </p:nvSpPr>
        <p:spPr>
          <a:xfrm>
            <a:off x="4758359" y="2331769"/>
            <a:ext cx="351155" cy="136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50" i="1" spc="5" dirty="0">
                <a:latin typeface="Arial"/>
                <a:cs typeface="Arial"/>
              </a:rPr>
              <a:t>packet</a:t>
            </a:r>
            <a:endParaRPr sz="850">
              <a:latin typeface="Arial"/>
              <a:cs typeface="Arial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695076" y="6037853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1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1045666" y="6037853"/>
            <a:ext cx="15494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10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2243484" y="6037853"/>
            <a:ext cx="1202055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017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40</a:t>
            </a:r>
            <a:endParaRPr sz="80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800" dirty="0">
                <a:latin typeface="Lucida Sans"/>
                <a:cs typeface="Lucida Sans"/>
              </a:rPr>
              <a:t>In</a:t>
            </a:r>
            <a:r>
              <a:rPr sz="800" spc="15" dirty="0">
                <a:latin typeface="Lucida Sans"/>
                <a:cs typeface="Lucida Sans"/>
              </a:rPr>
              <a:t>terfa</a:t>
            </a:r>
            <a:r>
              <a:rPr sz="800" spc="20" dirty="0">
                <a:latin typeface="Lucida Sans"/>
                <a:cs typeface="Lucida Sans"/>
              </a:rPr>
              <a:t>c</a:t>
            </a:r>
            <a:r>
              <a:rPr sz="800" spc="40" dirty="0">
                <a:latin typeface="Lucida Sans"/>
                <a:cs typeface="Lucida Sans"/>
              </a:rPr>
              <a:t>e</a:t>
            </a:r>
            <a:r>
              <a:rPr sz="800" dirty="0">
                <a:latin typeface="Lucida Sans"/>
                <a:cs typeface="Lucida Sans"/>
              </a:rPr>
              <a:t> </a:t>
            </a:r>
            <a:r>
              <a:rPr sz="800" spc="65" dirty="0">
                <a:latin typeface="Lucida Sans"/>
                <a:cs typeface="Lucida Sans"/>
              </a:rPr>
              <a:t>S</a:t>
            </a:r>
            <a:r>
              <a:rPr sz="800" spc="-5" dirty="0">
                <a:latin typeface="Lucida Sans"/>
                <a:cs typeface="Lucida Sans"/>
              </a:rPr>
              <a:t>p</a:t>
            </a:r>
            <a:r>
              <a:rPr sz="800" spc="25" dirty="0">
                <a:latin typeface="Lucida Sans"/>
                <a:cs typeface="Lucida Sans"/>
              </a:rPr>
              <a:t>ee</a:t>
            </a:r>
            <a:r>
              <a:rPr sz="800" spc="35" dirty="0">
                <a:latin typeface="Lucida Sans"/>
                <a:cs typeface="Lucida Sans"/>
              </a:rPr>
              <a:t>d</a:t>
            </a:r>
            <a:r>
              <a:rPr sz="800" dirty="0">
                <a:latin typeface="Lucida Sans"/>
                <a:cs typeface="Lucida Sans"/>
              </a:rPr>
              <a:t> </a:t>
            </a:r>
            <a:r>
              <a:rPr sz="800" spc="40" dirty="0">
                <a:latin typeface="Lucida Sans"/>
                <a:cs typeface="Lucida Sans"/>
              </a:rPr>
              <a:t>(G</a:t>
            </a:r>
            <a:r>
              <a:rPr sz="800" spc="-5" dirty="0">
                <a:latin typeface="Lucida Sans"/>
                <a:cs typeface="Lucida Sans"/>
              </a:rPr>
              <a:t>bp</a:t>
            </a:r>
            <a:r>
              <a:rPr sz="800" dirty="0">
                <a:latin typeface="Lucida Sans"/>
                <a:cs typeface="Lucida Sans"/>
              </a:rPr>
              <a:t>s</a:t>
            </a:r>
            <a:r>
              <a:rPr sz="800" spc="50" dirty="0">
                <a:latin typeface="Lucida Sans"/>
                <a:cs typeface="Lucida Sans"/>
              </a:rPr>
              <a:t>)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4840485" y="6037853"/>
            <a:ext cx="21971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100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70" name="object 17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16</a:t>
            </a:fld>
            <a:endParaRPr dirty="0"/>
          </a:p>
        </p:txBody>
      </p:sp>
      <p:sp>
        <p:nvSpPr>
          <p:cNvPr id="165" name="object 165"/>
          <p:cNvSpPr txBox="1"/>
          <p:nvPr/>
        </p:nvSpPr>
        <p:spPr>
          <a:xfrm>
            <a:off x="5260338" y="3355392"/>
            <a:ext cx="3087370" cy="546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ts val="2200"/>
              </a:lnSpc>
              <a:tabLst>
                <a:tab pos="391160" algn="l"/>
              </a:tabLst>
            </a:pPr>
            <a:r>
              <a:rPr sz="1300" spc="25" dirty="0">
                <a:latin typeface="MS PGothic"/>
                <a:cs typeface="MS PGothic"/>
              </a:rPr>
              <a:t>❇		</a:t>
            </a:r>
            <a:r>
              <a:rPr sz="1900" spc="-15" dirty="0">
                <a:latin typeface="Arial"/>
                <a:cs typeface="Arial"/>
              </a:rPr>
              <a:t>Queue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sa</a:t>
            </a:r>
            <a:r>
              <a:rPr sz="1900" spc="-10" dirty="0">
                <a:latin typeface="Arial"/>
                <a:cs typeface="Arial"/>
              </a:rPr>
              <a:t>t</a:t>
            </a:r>
            <a:r>
              <a:rPr sz="1900" dirty="0">
                <a:latin typeface="Arial"/>
                <a:cs typeface="Arial"/>
              </a:rPr>
              <a:t>ura</a:t>
            </a:r>
            <a:r>
              <a:rPr sz="1900" spc="-10" dirty="0">
                <a:latin typeface="Arial"/>
                <a:cs typeface="Arial"/>
              </a:rPr>
              <a:t>t</a:t>
            </a:r>
            <a:r>
              <a:rPr sz="1900" dirty="0">
                <a:latin typeface="Arial"/>
                <a:cs typeface="Arial"/>
              </a:rPr>
              <a:t>ion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causes high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la</a:t>
            </a:r>
            <a:r>
              <a:rPr sz="1900" spc="-10" dirty="0">
                <a:latin typeface="Arial"/>
                <a:cs typeface="Arial"/>
              </a:rPr>
              <a:t>t</a:t>
            </a:r>
            <a:r>
              <a:rPr sz="1900" dirty="0">
                <a:latin typeface="Arial"/>
                <a:cs typeface="Arial"/>
              </a:rPr>
              <a:t>ency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&gt;1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Gbps</a:t>
            </a:r>
            <a:endParaRPr sz="19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657311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09090">
              <a:lnSpc>
                <a:spcPct val="100000"/>
              </a:lnSpc>
            </a:pPr>
            <a:r>
              <a:rPr dirty="0"/>
              <a:t>Res</a:t>
            </a:r>
            <a:r>
              <a:rPr spc="-20" dirty="0"/>
              <a:t>ul</a:t>
            </a:r>
            <a:r>
              <a:rPr dirty="0"/>
              <a:t>ts:</a:t>
            </a:r>
            <a:r>
              <a:rPr spc="-5" dirty="0"/>
              <a:t> </a:t>
            </a:r>
            <a:r>
              <a:rPr spc="-25" dirty="0"/>
              <a:t>L</a:t>
            </a:r>
            <a:r>
              <a:rPr dirty="0"/>
              <a:t>ate</a:t>
            </a:r>
            <a:r>
              <a:rPr spc="-25" dirty="0"/>
              <a:t>n</a:t>
            </a:r>
            <a:r>
              <a:rPr dirty="0"/>
              <a:t>cy</a:t>
            </a:r>
          </a:p>
        </p:txBody>
      </p:sp>
      <p:sp>
        <p:nvSpPr>
          <p:cNvPr id="3" name="object 3"/>
          <p:cNvSpPr/>
          <p:nvPr/>
        </p:nvSpPr>
        <p:spPr>
          <a:xfrm>
            <a:off x="152400" y="2946399"/>
            <a:ext cx="5029200" cy="3378200"/>
          </a:xfrm>
          <a:custGeom>
            <a:avLst/>
            <a:gdLst/>
            <a:ahLst/>
            <a:cxnLst/>
            <a:rect l="l" t="t" r="r" b="b"/>
            <a:pathLst>
              <a:path w="5029200" h="3378200">
                <a:moveTo>
                  <a:pt x="0" y="3378200"/>
                </a:moveTo>
                <a:lnTo>
                  <a:pt x="5029200" y="3378200"/>
                </a:lnTo>
                <a:lnTo>
                  <a:pt x="5029200" y="0"/>
                </a:lnTo>
                <a:lnTo>
                  <a:pt x="0" y="0"/>
                </a:lnTo>
                <a:lnTo>
                  <a:pt x="0" y="33782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68325" y="5953125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8325" y="595312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25808" y="5894334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0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68325" y="5675604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68325" y="5675604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25808" y="5616868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1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68325" y="5398795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68325" y="539879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25808" y="5339998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2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68325" y="5121275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68325" y="512127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25808" y="5062484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3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68325" y="4843754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68325" y="4843754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425808" y="4785018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4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68325" y="4566945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68325" y="456694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425808" y="4508149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5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568325" y="4289425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68325" y="428942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425808" y="4230634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6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568325" y="4012552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68325" y="4012552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425808" y="3953763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7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568325" y="3735095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68325" y="373509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425808" y="3676299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8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568325" y="3457575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68325" y="345757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425808" y="3398784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9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612127" y="3402304"/>
            <a:ext cx="0" cy="2551430"/>
          </a:xfrm>
          <a:custGeom>
            <a:avLst/>
            <a:gdLst/>
            <a:ahLst/>
            <a:cxnLst/>
            <a:rect l="l" t="t" r="r" b="b"/>
            <a:pathLst>
              <a:path h="2551429">
                <a:moveTo>
                  <a:pt x="0" y="2550820"/>
                </a:moveTo>
                <a:lnTo>
                  <a:pt x="0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12127" y="5906147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97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12127" y="3402304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0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006475" y="3402304"/>
            <a:ext cx="0" cy="2551430"/>
          </a:xfrm>
          <a:custGeom>
            <a:avLst/>
            <a:gdLst/>
            <a:ahLst/>
            <a:cxnLst/>
            <a:rect l="l" t="t" r="r" b="b"/>
            <a:pathLst>
              <a:path h="2551429">
                <a:moveTo>
                  <a:pt x="0" y="2550820"/>
                </a:moveTo>
                <a:lnTo>
                  <a:pt x="0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006475" y="5906147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97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006475" y="3402304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0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320925" y="3402304"/>
            <a:ext cx="0" cy="2551430"/>
          </a:xfrm>
          <a:custGeom>
            <a:avLst/>
            <a:gdLst/>
            <a:ahLst/>
            <a:cxnLst/>
            <a:rect l="l" t="t" r="r" b="b"/>
            <a:pathLst>
              <a:path h="2551429">
                <a:moveTo>
                  <a:pt x="0" y="2550820"/>
                </a:moveTo>
                <a:lnTo>
                  <a:pt x="0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320925" y="5906147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97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320925" y="3402304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0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949177" y="3402304"/>
            <a:ext cx="0" cy="2551430"/>
          </a:xfrm>
          <a:custGeom>
            <a:avLst/>
            <a:gdLst/>
            <a:ahLst/>
            <a:cxnLst/>
            <a:rect l="l" t="t" r="r" b="b"/>
            <a:pathLst>
              <a:path h="2551429">
                <a:moveTo>
                  <a:pt x="0" y="2550820"/>
                </a:moveTo>
                <a:lnTo>
                  <a:pt x="0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949177" y="5906147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97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949177" y="3402304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0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68325" y="3402304"/>
            <a:ext cx="4424680" cy="2551430"/>
          </a:xfrm>
          <a:custGeom>
            <a:avLst/>
            <a:gdLst/>
            <a:ahLst/>
            <a:cxnLst/>
            <a:rect l="l" t="t" r="r" b="b"/>
            <a:pathLst>
              <a:path w="4424680" h="2551429">
                <a:moveTo>
                  <a:pt x="0" y="0"/>
                </a:moveTo>
                <a:lnTo>
                  <a:pt x="4424654" y="0"/>
                </a:lnTo>
                <a:lnTo>
                  <a:pt x="4424654" y="2550820"/>
                </a:lnTo>
                <a:lnTo>
                  <a:pt x="0" y="255082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191736" y="4196365"/>
            <a:ext cx="127000" cy="96456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Mea</a:t>
            </a:r>
            <a:r>
              <a:rPr sz="800" dirty="0">
                <a:latin typeface="Lucida Sans"/>
                <a:cs typeface="Lucida Sans"/>
              </a:rPr>
              <a:t>n </a:t>
            </a:r>
            <a:r>
              <a:rPr sz="800" spc="-5" dirty="0">
                <a:latin typeface="Lucida Sans"/>
                <a:cs typeface="Lucida Sans"/>
              </a:rPr>
              <a:t>La</a:t>
            </a:r>
            <a:r>
              <a:rPr sz="800" dirty="0">
                <a:latin typeface="Lucida Sans"/>
                <a:cs typeface="Lucida Sans"/>
              </a:rPr>
              <a:t>te</a:t>
            </a:r>
            <a:r>
              <a:rPr sz="800" spc="-5" dirty="0">
                <a:latin typeface="Lucida Sans"/>
                <a:cs typeface="Lucida Sans"/>
              </a:rPr>
              <a:t>nc</a:t>
            </a:r>
            <a:r>
              <a:rPr sz="800" dirty="0">
                <a:latin typeface="Lucida Sans"/>
                <a:cs typeface="Lucida Sans"/>
              </a:rPr>
              <a:t>y </a:t>
            </a:r>
            <a:r>
              <a:rPr sz="800" spc="-5" dirty="0">
                <a:latin typeface="Lucida Sans"/>
                <a:cs typeface="Lucida Sans"/>
              </a:rPr>
              <a:t>(µs</a:t>
            </a:r>
            <a:r>
              <a:rPr sz="800" dirty="0">
                <a:latin typeface="Lucida Sans"/>
                <a:cs typeface="Lucida Sans"/>
              </a:rPr>
              <a:t>)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243827" y="300607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4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55CC55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12127" y="4562475"/>
            <a:ext cx="4337050" cy="869315"/>
          </a:xfrm>
          <a:custGeom>
            <a:avLst/>
            <a:gdLst/>
            <a:ahLst/>
            <a:cxnLst/>
            <a:rect l="l" t="t" r="r" b="b"/>
            <a:pathLst>
              <a:path w="4337050" h="869314">
                <a:moveTo>
                  <a:pt x="0" y="869302"/>
                </a:moveTo>
                <a:lnTo>
                  <a:pt x="394347" y="488302"/>
                </a:lnTo>
                <a:lnTo>
                  <a:pt x="1708797" y="102247"/>
                </a:lnTo>
                <a:lnTo>
                  <a:pt x="4337050" y="0"/>
                </a:lnTo>
              </a:path>
            </a:pathLst>
          </a:custGeom>
          <a:ln w="6349">
            <a:solidFill>
              <a:srgbClr val="55CC55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05777" y="542334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85495" y="5431777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12127" y="5405145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85495" y="5405145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85495" y="5405145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000124" y="504234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979779" y="5050777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006475" y="5024145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979779" y="5024145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979779" y="5024145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314575" y="465623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294229" y="4664722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320925" y="4638027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294229" y="4638027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294229" y="4638027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4942827" y="455399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4922545" y="4562475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4949177" y="4535779"/>
            <a:ext cx="0" cy="53975"/>
          </a:xfrm>
          <a:custGeom>
            <a:avLst/>
            <a:gdLst/>
            <a:ahLst/>
            <a:cxnLst/>
            <a:rect l="l" t="t" r="r" b="b"/>
            <a:pathLst>
              <a:path h="53975">
                <a:moveTo>
                  <a:pt x="0" y="0"/>
                </a:moveTo>
                <a:lnTo>
                  <a:pt x="0" y="5339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922545" y="4535779"/>
            <a:ext cx="53340" cy="53975"/>
          </a:xfrm>
          <a:custGeom>
            <a:avLst/>
            <a:gdLst/>
            <a:ahLst/>
            <a:cxnLst/>
            <a:rect l="l" t="t" r="r" b="b"/>
            <a:pathLst>
              <a:path w="53339" h="53975">
                <a:moveTo>
                  <a:pt x="0" y="0"/>
                </a:moveTo>
                <a:lnTo>
                  <a:pt x="53327" y="5339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4922545" y="4535779"/>
            <a:ext cx="53340" cy="53975"/>
          </a:xfrm>
          <a:custGeom>
            <a:avLst/>
            <a:gdLst/>
            <a:ahLst/>
            <a:cxnLst/>
            <a:rect l="l" t="t" r="r" b="b"/>
            <a:pathLst>
              <a:path w="53339" h="53975">
                <a:moveTo>
                  <a:pt x="0" y="5339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374650" y="299764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381000" y="2979445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354304" y="2979445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354304" y="2979445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243827" y="311214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4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99AAFF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612127" y="4105922"/>
            <a:ext cx="4337050" cy="1261745"/>
          </a:xfrm>
          <a:custGeom>
            <a:avLst/>
            <a:gdLst/>
            <a:ahLst/>
            <a:cxnLst/>
            <a:rect l="l" t="t" r="r" b="b"/>
            <a:pathLst>
              <a:path w="4337050" h="1261745">
                <a:moveTo>
                  <a:pt x="0" y="1261122"/>
                </a:moveTo>
                <a:lnTo>
                  <a:pt x="394347" y="544156"/>
                </a:lnTo>
                <a:lnTo>
                  <a:pt x="1708797" y="99072"/>
                </a:lnTo>
                <a:lnTo>
                  <a:pt x="4337050" y="0"/>
                </a:lnTo>
              </a:path>
            </a:pathLst>
          </a:custGeom>
          <a:ln w="6350">
            <a:solidFill>
              <a:srgbClr val="99AAFF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605777" y="535856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85495" y="5367045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612127" y="5340350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585495" y="534035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49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585495" y="534035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49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1000124" y="464164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979779" y="4650079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1006475" y="4623447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979779" y="4623447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979779" y="4623447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2314575" y="419651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2294229" y="4204995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2320925" y="4178300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2294229" y="4178300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294229" y="4178300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4942827" y="409743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4922545" y="4105922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4949177" y="4079227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4922545" y="407922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4922545" y="407922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374650" y="310366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381000" y="3085452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354304" y="308545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354304" y="308545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 txBox="1"/>
          <p:nvPr/>
        </p:nvSpPr>
        <p:spPr>
          <a:xfrm>
            <a:off x="569267" y="2955244"/>
            <a:ext cx="656590" cy="322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30" dirty="0">
                <a:latin typeface="Arial"/>
                <a:cs typeface="Arial"/>
              </a:rPr>
              <a:t>B</a:t>
            </a:r>
            <a:r>
              <a:rPr sz="650" spc="20" dirty="0">
                <a:latin typeface="Arial"/>
                <a:cs typeface="Arial"/>
              </a:rPr>
              <a:t>a</a:t>
            </a:r>
            <a:r>
              <a:rPr sz="650" spc="10" dirty="0">
                <a:latin typeface="Arial"/>
                <a:cs typeface="Arial"/>
              </a:rPr>
              <a:t>s</a:t>
            </a:r>
            <a:r>
              <a:rPr sz="650" spc="35" dirty="0">
                <a:latin typeface="Arial"/>
                <a:cs typeface="Arial"/>
              </a:rPr>
              <a:t>eli</a:t>
            </a:r>
            <a:r>
              <a:rPr sz="650" spc="55" dirty="0">
                <a:latin typeface="Arial"/>
                <a:cs typeface="Arial"/>
              </a:rPr>
              <a:t>n</a:t>
            </a:r>
            <a:r>
              <a:rPr sz="650" spc="45" dirty="0">
                <a:latin typeface="Arial"/>
                <a:cs typeface="Arial"/>
              </a:rPr>
              <a:t>e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20" dirty="0">
                <a:latin typeface="Arial"/>
                <a:cs typeface="Arial"/>
              </a:rPr>
              <a:t>-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50" dirty="0">
                <a:latin typeface="Arial"/>
                <a:cs typeface="Arial"/>
              </a:rPr>
              <a:t>95%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650" spc="30" dirty="0">
                <a:latin typeface="Arial"/>
                <a:cs typeface="Arial"/>
              </a:rPr>
              <a:t>B</a:t>
            </a:r>
            <a:r>
              <a:rPr sz="650" spc="20" dirty="0">
                <a:latin typeface="Arial"/>
                <a:cs typeface="Arial"/>
              </a:rPr>
              <a:t>a</a:t>
            </a:r>
            <a:r>
              <a:rPr sz="650" spc="10" dirty="0">
                <a:latin typeface="Arial"/>
                <a:cs typeface="Arial"/>
              </a:rPr>
              <a:t>s</a:t>
            </a:r>
            <a:r>
              <a:rPr sz="650" spc="35" dirty="0">
                <a:latin typeface="Arial"/>
                <a:cs typeface="Arial"/>
              </a:rPr>
              <a:t>eli</a:t>
            </a:r>
            <a:r>
              <a:rPr sz="650" spc="55" dirty="0">
                <a:latin typeface="Arial"/>
                <a:cs typeface="Arial"/>
              </a:rPr>
              <a:t>n</a:t>
            </a:r>
            <a:r>
              <a:rPr sz="650" spc="45" dirty="0">
                <a:latin typeface="Arial"/>
                <a:cs typeface="Arial"/>
              </a:rPr>
              <a:t>e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20" dirty="0">
                <a:latin typeface="Arial"/>
                <a:cs typeface="Arial"/>
              </a:rPr>
              <a:t>-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50" dirty="0">
                <a:latin typeface="Arial"/>
                <a:cs typeface="Arial"/>
              </a:rPr>
              <a:t>60%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650" spc="30" dirty="0">
                <a:latin typeface="Arial"/>
                <a:cs typeface="Arial"/>
              </a:rPr>
              <a:t>B</a:t>
            </a:r>
            <a:r>
              <a:rPr sz="650" spc="20" dirty="0">
                <a:latin typeface="Arial"/>
                <a:cs typeface="Arial"/>
              </a:rPr>
              <a:t>a</a:t>
            </a:r>
            <a:r>
              <a:rPr sz="650" spc="10" dirty="0">
                <a:latin typeface="Arial"/>
                <a:cs typeface="Arial"/>
              </a:rPr>
              <a:t>s</a:t>
            </a:r>
            <a:r>
              <a:rPr sz="650" spc="35" dirty="0">
                <a:latin typeface="Arial"/>
                <a:cs typeface="Arial"/>
              </a:rPr>
              <a:t>eli</a:t>
            </a:r>
            <a:r>
              <a:rPr sz="650" spc="55" dirty="0">
                <a:latin typeface="Arial"/>
                <a:cs typeface="Arial"/>
              </a:rPr>
              <a:t>n</a:t>
            </a:r>
            <a:r>
              <a:rPr sz="650" spc="45" dirty="0">
                <a:latin typeface="Arial"/>
                <a:cs typeface="Arial"/>
              </a:rPr>
              <a:t>e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20" dirty="0">
                <a:latin typeface="Arial"/>
                <a:cs typeface="Arial"/>
              </a:rPr>
              <a:t>-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50" dirty="0">
                <a:latin typeface="Arial"/>
                <a:cs typeface="Arial"/>
              </a:rPr>
              <a:t>20%</a:t>
            </a:r>
            <a:endParaRPr sz="650">
              <a:latin typeface="Arial"/>
              <a:cs typeface="Arial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231127" y="2955244"/>
            <a:ext cx="52705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30" dirty="0">
                <a:latin typeface="Arial"/>
                <a:cs typeface="Arial"/>
              </a:rPr>
              <a:t> </a:t>
            </a:r>
            <a:endParaRPr sz="650">
              <a:latin typeface="Arial"/>
              <a:cs typeface="Arial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231127" y="3061309"/>
            <a:ext cx="52705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30" dirty="0">
                <a:latin typeface="Arial"/>
                <a:cs typeface="Arial"/>
              </a:rPr>
              <a:t> </a:t>
            </a:r>
            <a:endParaRPr sz="650">
              <a:latin typeface="Arial"/>
              <a:cs typeface="Arial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231127" y="3167324"/>
            <a:ext cx="52705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30" dirty="0">
                <a:latin typeface="Arial"/>
                <a:cs typeface="Arial"/>
              </a:rPr>
              <a:t> </a:t>
            </a:r>
            <a:endParaRPr sz="650">
              <a:latin typeface="Arial"/>
              <a:cs typeface="Arial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243827" y="3218154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4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FF8888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612127" y="3522954"/>
            <a:ext cx="4337050" cy="1758314"/>
          </a:xfrm>
          <a:custGeom>
            <a:avLst/>
            <a:gdLst/>
            <a:ahLst/>
            <a:cxnLst/>
            <a:rect l="l" t="t" r="r" b="b"/>
            <a:pathLst>
              <a:path w="4337050" h="1758314">
                <a:moveTo>
                  <a:pt x="0" y="1757717"/>
                </a:moveTo>
                <a:lnTo>
                  <a:pt x="394347" y="593140"/>
                </a:lnTo>
                <a:lnTo>
                  <a:pt x="1708797" y="102247"/>
                </a:lnTo>
                <a:lnTo>
                  <a:pt x="4337050" y="0"/>
                </a:lnTo>
              </a:path>
            </a:pathLst>
          </a:custGeom>
          <a:ln w="6350">
            <a:solidFill>
              <a:srgbClr val="FF8888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605777" y="527218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585495" y="5280672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612127" y="5253977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585495" y="525397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585495" y="525397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1000124" y="410761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979779" y="4116095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1006475" y="4089400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979779" y="4089400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979779" y="4089400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2314575" y="361676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2294229" y="3625202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2320925" y="3598570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2294229" y="3598570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2294229" y="3598570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4942827" y="351452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4922545" y="3522954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4949177" y="3496322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4922545" y="3496322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4922545" y="3496322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374650" y="320972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381000" y="3191522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354304" y="319152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354304" y="319152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1391945" y="300607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34" y="0"/>
                </a:lnTo>
              </a:path>
            </a:pathLst>
          </a:custGeom>
          <a:ln w="6350">
            <a:solidFill>
              <a:srgbClr val="0064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612127" y="5535320"/>
            <a:ext cx="4337050" cy="193675"/>
          </a:xfrm>
          <a:custGeom>
            <a:avLst/>
            <a:gdLst/>
            <a:ahLst/>
            <a:cxnLst/>
            <a:rect l="l" t="t" r="r" b="b"/>
            <a:pathLst>
              <a:path w="4337050" h="193675">
                <a:moveTo>
                  <a:pt x="0" y="193675"/>
                </a:moveTo>
                <a:lnTo>
                  <a:pt x="394347" y="116179"/>
                </a:lnTo>
                <a:lnTo>
                  <a:pt x="1708797" y="0"/>
                </a:lnTo>
                <a:lnTo>
                  <a:pt x="4337050" y="87604"/>
                </a:lnTo>
              </a:path>
            </a:pathLst>
          </a:custGeom>
          <a:ln w="6350">
            <a:solidFill>
              <a:srgbClr val="0064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605777" y="572051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585495" y="5701665"/>
            <a:ext cx="53340" cy="54610"/>
          </a:xfrm>
          <a:custGeom>
            <a:avLst/>
            <a:gdLst/>
            <a:ahLst/>
            <a:cxnLst/>
            <a:rect l="l" t="t" r="r" b="b"/>
            <a:pathLst>
              <a:path w="53340" h="54610">
                <a:moveTo>
                  <a:pt x="0" y="54597"/>
                </a:moveTo>
                <a:lnTo>
                  <a:pt x="53327" y="54597"/>
                </a:lnTo>
                <a:lnTo>
                  <a:pt x="53327" y="0"/>
                </a:lnTo>
                <a:lnTo>
                  <a:pt x="0" y="0"/>
                </a:lnTo>
                <a:lnTo>
                  <a:pt x="0" y="54597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1000124" y="564301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979779" y="5651493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78" y="0"/>
                </a:lnTo>
              </a:path>
            </a:pathLst>
          </a:custGeom>
          <a:ln w="54648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2314575" y="552683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2294229" y="5535288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78" y="0"/>
                </a:lnTo>
              </a:path>
            </a:pathLst>
          </a:custGeom>
          <a:ln w="54597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4942827" y="561444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4922545" y="5622918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648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1522704" y="299764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1502422" y="3006108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1391945" y="311214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34" y="0"/>
                </a:lnTo>
              </a:path>
            </a:pathLst>
          </a:custGeom>
          <a:ln w="6350">
            <a:solidFill>
              <a:srgbClr val="0060A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612127" y="5417197"/>
            <a:ext cx="4337050" cy="275590"/>
          </a:xfrm>
          <a:custGeom>
            <a:avLst/>
            <a:gdLst/>
            <a:ahLst/>
            <a:cxnLst/>
            <a:rect l="l" t="t" r="r" b="b"/>
            <a:pathLst>
              <a:path w="4337050" h="275589">
                <a:moveTo>
                  <a:pt x="0" y="275577"/>
                </a:moveTo>
                <a:lnTo>
                  <a:pt x="394347" y="113652"/>
                </a:lnTo>
                <a:lnTo>
                  <a:pt x="1708797" y="0"/>
                </a:lnTo>
                <a:lnTo>
                  <a:pt x="4337050" y="156806"/>
                </a:lnTo>
              </a:path>
            </a:pathLst>
          </a:custGeom>
          <a:ln w="6350">
            <a:solidFill>
              <a:srgbClr val="0060A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605777" y="568429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585495" y="5665444"/>
            <a:ext cx="53340" cy="55244"/>
          </a:xfrm>
          <a:custGeom>
            <a:avLst/>
            <a:gdLst/>
            <a:ahLst/>
            <a:cxnLst/>
            <a:rect l="l" t="t" r="r" b="b"/>
            <a:pathLst>
              <a:path w="53340" h="55245">
                <a:moveTo>
                  <a:pt x="0" y="54648"/>
                </a:moveTo>
                <a:lnTo>
                  <a:pt x="53327" y="54648"/>
                </a:lnTo>
                <a:lnTo>
                  <a:pt x="53327" y="0"/>
                </a:lnTo>
                <a:lnTo>
                  <a:pt x="0" y="0"/>
                </a:lnTo>
                <a:lnTo>
                  <a:pt x="0" y="54648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1000124" y="552236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979779" y="5530843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78" y="0"/>
                </a:lnTo>
              </a:path>
            </a:pathLst>
          </a:custGeom>
          <a:ln w="54648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2314575" y="540871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2294229" y="5417165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78" y="0"/>
                </a:lnTo>
              </a:path>
            </a:pathLst>
          </a:custGeom>
          <a:ln w="54597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4942827" y="556557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4922545" y="5574036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1522704" y="310366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1502422" y="3112116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 txBox="1"/>
          <p:nvPr/>
        </p:nvSpPr>
        <p:spPr>
          <a:xfrm>
            <a:off x="1717377" y="2955244"/>
            <a:ext cx="640080" cy="322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15" dirty="0">
                <a:latin typeface="Arial"/>
                <a:cs typeface="Arial"/>
              </a:rPr>
              <a:t>Ca</a:t>
            </a:r>
            <a:r>
              <a:rPr sz="650" spc="30" dirty="0">
                <a:latin typeface="Arial"/>
                <a:cs typeface="Arial"/>
              </a:rPr>
              <a:t>c</a:t>
            </a:r>
            <a:r>
              <a:rPr sz="650" spc="50" dirty="0">
                <a:latin typeface="Arial"/>
                <a:cs typeface="Arial"/>
              </a:rPr>
              <a:t>h</a:t>
            </a:r>
            <a:r>
              <a:rPr sz="650" spc="35" dirty="0">
                <a:latin typeface="Arial"/>
                <a:cs typeface="Arial"/>
              </a:rPr>
              <a:t>i</a:t>
            </a:r>
            <a:r>
              <a:rPr sz="650" spc="50" dirty="0">
                <a:latin typeface="Arial"/>
                <a:cs typeface="Arial"/>
              </a:rPr>
              <a:t>n</a:t>
            </a:r>
            <a:r>
              <a:rPr sz="650" spc="60" dirty="0">
                <a:latin typeface="Arial"/>
                <a:cs typeface="Arial"/>
              </a:rPr>
              <a:t>g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20" dirty="0">
                <a:latin typeface="Arial"/>
                <a:cs typeface="Arial"/>
              </a:rPr>
              <a:t>-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50" dirty="0">
                <a:latin typeface="Arial"/>
                <a:cs typeface="Arial"/>
              </a:rPr>
              <a:t>95%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650" spc="15" dirty="0">
                <a:latin typeface="Arial"/>
                <a:cs typeface="Arial"/>
              </a:rPr>
              <a:t>Ca</a:t>
            </a:r>
            <a:r>
              <a:rPr sz="650" spc="30" dirty="0">
                <a:latin typeface="Arial"/>
                <a:cs typeface="Arial"/>
              </a:rPr>
              <a:t>c</a:t>
            </a:r>
            <a:r>
              <a:rPr sz="650" spc="50" dirty="0">
                <a:latin typeface="Arial"/>
                <a:cs typeface="Arial"/>
              </a:rPr>
              <a:t>h</a:t>
            </a:r>
            <a:r>
              <a:rPr sz="650" spc="35" dirty="0">
                <a:latin typeface="Arial"/>
                <a:cs typeface="Arial"/>
              </a:rPr>
              <a:t>i</a:t>
            </a:r>
            <a:r>
              <a:rPr sz="650" spc="50" dirty="0">
                <a:latin typeface="Arial"/>
                <a:cs typeface="Arial"/>
              </a:rPr>
              <a:t>n</a:t>
            </a:r>
            <a:r>
              <a:rPr sz="650" spc="60" dirty="0">
                <a:latin typeface="Arial"/>
                <a:cs typeface="Arial"/>
              </a:rPr>
              <a:t>g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20" dirty="0">
                <a:latin typeface="Arial"/>
                <a:cs typeface="Arial"/>
              </a:rPr>
              <a:t>-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50" dirty="0">
                <a:latin typeface="Arial"/>
                <a:cs typeface="Arial"/>
              </a:rPr>
              <a:t>60%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650" spc="15" dirty="0">
                <a:latin typeface="Arial"/>
                <a:cs typeface="Arial"/>
              </a:rPr>
              <a:t>Ca</a:t>
            </a:r>
            <a:r>
              <a:rPr sz="650" spc="30" dirty="0">
                <a:latin typeface="Arial"/>
                <a:cs typeface="Arial"/>
              </a:rPr>
              <a:t>c</a:t>
            </a:r>
            <a:r>
              <a:rPr sz="650" spc="50" dirty="0">
                <a:latin typeface="Arial"/>
                <a:cs typeface="Arial"/>
              </a:rPr>
              <a:t>h</a:t>
            </a:r>
            <a:r>
              <a:rPr sz="650" spc="35" dirty="0">
                <a:latin typeface="Arial"/>
                <a:cs typeface="Arial"/>
              </a:rPr>
              <a:t>i</a:t>
            </a:r>
            <a:r>
              <a:rPr sz="650" spc="50" dirty="0">
                <a:latin typeface="Arial"/>
                <a:cs typeface="Arial"/>
              </a:rPr>
              <a:t>n</a:t>
            </a:r>
            <a:r>
              <a:rPr sz="650" spc="60" dirty="0">
                <a:latin typeface="Arial"/>
                <a:cs typeface="Arial"/>
              </a:rPr>
              <a:t>g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20" dirty="0">
                <a:latin typeface="Arial"/>
                <a:cs typeface="Arial"/>
              </a:rPr>
              <a:t>-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50" dirty="0">
                <a:latin typeface="Arial"/>
                <a:cs typeface="Arial"/>
              </a:rPr>
              <a:t>20%</a:t>
            </a:r>
            <a:endParaRPr sz="650">
              <a:latin typeface="Arial"/>
              <a:cs typeface="Arial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1379245" y="2955244"/>
            <a:ext cx="52705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30" dirty="0">
                <a:latin typeface="Arial"/>
                <a:cs typeface="Arial"/>
              </a:rPr>
              <a:t> </a:t>
            </a:r>
            <a:endParaRPr sz="650">
              <a:latin typeface="Arial"/>
              <a:cs typeface="Arial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1379245" y="3061309"/>
            <a:ext cx="52705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30" dirty="0">
                <a:latin typeface="Arial"/>
                <a:cs typeface="Arial"/>
              </a:rPr>
              <a:t> </a:t>
            </a:r>
            <a:endParaRPr sz="650">
              <a:latin typeface="Arial"/>
              <a:cs typeface="Arial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1379245" y="3167324"/>
            <a:ext cx="52705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30" dirty="0">
                <a:latin typeface="Arial"/>
                <a:cs typeface="Arial"/>
              </a:rPr>
              <a:t> </a:t>
            </a:r>
            <a:endParaRPr sz="650">
              <a:latin typeface="Arial"/>
              <a:cs typeface="Arial"/>
            </a:endParaRPr>
          </a:p>
        </p:txBody>
      </p:sp>
      <p:sp>
        <p:nvSpPr>
          <p:cNvPr id="158" name="object 158"/>
          <p:cNvSpPr/>
          <p:nvPr/>
        </p:nvSpPr>
        <p:spPr>
          <a:xfrm>
            <a:off x="1391945" y="3218154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34" y="0"/>
                </a:lnTo>
              </a:path>
            </a:pathLst>
          </a:custGeom>
          <a:ln w="6350">
            <a:solidFill>
              <a:srgbClr val="B22222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612127" y="5116220"/>
            <a:ext cx="4337050" cy="473709"/>
          </a:xfrm>
          <a:custGeom>
            <a:avLst/>
            <a:gdLst/>
            <a:ahLst/>
            <a:cxnLst/>
            <a:rect l="l" t="t" r="r" b="b"/>
            <a:pathLst>
              <a:path w="4337050" h="473710">
                <a:moveTo>
                  <a:pt x="0" y="473659"/>
                </a:moveTo>
                <a:lnTo>
                  <a:pt x="394347" y="156806"/>
                </a:lnTo>
                <a:lnTo>
                  <a:pt x="1708797" y="0"/>
                </a:lnTo>
                <a:lnTo>
                  <a:pt x="4337050" y="261581"/>
                </a:lnTo>
              </a:path>
            </a:pathLst>
          </a:custGeom>
          <a:ln w="6350">
            <a:solidFill>
              <a:srgbClr val="B22222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605777" y="558144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585495" y="5589911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1000124" y="526459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979779" y="5273059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78" y="0"/>
                </a:lnTo>
              </a:path>
            </a:pathLst>
          </a:custGeom>
          <a:ln w="54597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2314575" y="510773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2294229" y="5116188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78" y="0"/>
                </a:lnTo>
              </a:path>
            </a:pathLst>
          </a:custGeom>
          <a:ln w="54597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4942827" y="536936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4922545" y="5377834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1522704" y="320972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1502422" y="3218186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568325" y="3402304"/>
            <a:ext cx="4424680" cy="2551430"/>
          </a:xfrm>
          <a:custGeom>
            <a:avLst/>
            <a:gdLst/>
            <a:ahLst/>
            <a:cxnLst/>
            <a:rect l="l" t="t" r="r" b="b"/>
            <a:pathLst>
              <a:path w="4424680" h="2551429">
                <a:moveTo>
                  <a:pt x="0" y="0"/>
                </a:moveTo>
                <a:lnTo>
                  <a:pt x="4424654" y="0"/>
                </a:lnTo>
                <a:lnTo>
                  <a:pt x="4424654" y="2550820"/>
                </a:lnTo>
                <a:lnTo>
                  <a:pt x="0" y="255082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4007990" y="2044494"/>
            <a:ext cx="311150" cy="213360"/>
          </a:xfrm>
          <a:custGeom>
            <a:avLst/>
            <a:gdLst/>
            <a:ahLst/>
            <a:cxnLst/>
            <a:rect l="l" t="t" r="r" b="b"/>
            <a:pathLst>
              <a:path w="311150" h="213360">
                <a:moveTo>
                  <a:pt x="0" y="0"/>
                </a:moveTo>
                <a:lnTo>
                  <a:pt x="310540" y="0"/>
                </a:lnTo>
                <a:lnTo>
                  <a:pt x="310540" y="212942"/>
                </a:lnTo>
                <a:lnTo>
                  <a:pt x="0" y="21294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 txBox="1"/>
          <p:nvPr/>
        </p:nvSpPr>
        <p:spPr>
          <a:xfrm>
            <a:off x="4041152" y="2091771"/>
            <a:ext cx="244475" cy="132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15" dirty="0">
                <a:latin typeface="Arial"/>
                <a:cs typeface="Arial"/>
              </a:rPr>
              <a:t>miss</a:t>
            </a:r>
            <a:endParaRPr sz="800">
              <a:latin typeface="Arial"/>
              <a:cs typeface="Arial"/>
            </a:endParaRPr>
          </a:p>
        </p:txBody>
      </p:sp>
      <p:sp>
        <p:nvSpPr>
          <p:cNvPr id="173" name="object 173"/>
          <p:cNvSpPr/>
          <p:nvPr/>
        </p:nvSpPr>
        <p:spPr>
          <a:xfrm>
            <a:off x="4007990" y="1691363"/>
            <a:ext cx="204470" cy="213360"/>
          </a:xfrm>
          <a:custGeom>
            <a:avLst/>
            <a:gdLst/>
            <a:ahLst/>
            <a:cxnLst/>
            <a:rect l="l" t="t" r="r" b="b"/>
            <a:pathLst>
              <a:path w="204470" h="213360">
                <a:moveTo>
                  <a:pt x="0" y="0"/>
                </a:moveTo>
                <a:lnTo>
                  <a:pt x="204069" y="0"/>
                </a:lnTo>
                <a:lnTo>
                  <a:pt x="204069" y="212942"/>
                </a:lnTo>
                <a:lnTo>
                  <a:pt x="0" y="21294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 txBox="1"/>
          <p:nvPr/>
        </p:nvSpPr>
        <p:spPr>
          <a:xfrm>
            <a:off x="4041099" y="1738639"/>
            <a:ext cx="138430" cy="132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10" dirty="0">
                <a:latin typeface="Arial"/>
                <a:cs typeface="Arial"/>
              </a:rPr>
              <a:t>hit</a:t>
            </a:r>
            <a:endParaRPr sz="800">
              <a:latin typeface="Arial"/>
              <a:cs typeface="Arial"/>
            </a:endParaRPr>
          </a:p>
        </p:txBody>
      </p:sp>
      <p:sp>
        <p:nvSpPr>
          <p:cNvPr id="175" name="object 175"/>
          <p:cNvSpPr/>
          <p:nvPr/>
        </p:nvSpPr>
        <p:spPr>
          <a:xfrm>
            <a:off x="2314410" y="2069311"/>
            <a:ext cx="130810" cy="4445"/>
          </a:xfrm>
          <a:custGeom>
            <a:avLst/>
            <a:gdLst/>
            <a:ahLst/>
            <a:cxnLst/>
            <a:rect l="l" t="t" r="r" b="b"/>
            <a:pathLst>
              <a:path w="130810" h="4444">
                <a:moveTo>
                  <a:pt x="0" y="0"/>
                </a:moveTo>
                <a:lnTo>
                  <a:pt x="130459" y="4244"/>
                </a:lnTo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2417400" y="2046088"/>
            <a:ext cx="72390" cy="53340"/>
          </a:xfrm>
          <a:custGeom>
            <a:avLst/>
            <a:gdLst/>
            <a:ahLst/>
            <a:cxnLst/>
            <a:rect l="l" t="t" r="r" b="b"/>
            <a:pathLst>
              <a:path w="72389" h="53339">
                <a:moveTo>
                  <a:pt x="1731" y="0"/>
                </a:moveTo>
                <a:lnTo>
                  <a:pt x="27468" y="27468"/>
                </a:lnTo>
                <a:lnTo>
                  <a:pt x="0" y="53206"/>
                </a:lnTo>
                <a:lnTo>
                  <a:pt x="71808" y="28912"/>
                </a:lnTo>
                <a:lnTo>
                  <a:pt x="17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2417399" y="2046087"/>
            <a:ext cx="72390" cy="53340"/>
          </a:xfrm>
          <a:custGeom>
            <a:avLst/>
            <a:gdLst/>
            <a:ahLst/>
            <a:cxnLst/>
            <a:rect l="l" t="t" r="r" b="b"/>
            <a:pathLst>
              <a:path w="72389" h="53339">
                <a:moveTo>
                  <a:pt x="71809" y="28913"/>
                </a:moveTo>
                <a:lnTo>
                  <a:pt x="1731" y="0"/>
                </a:lnTo>
                <a:lnTo>
                  <a:pt x="27469" y="27468"/>
                </a:lnTo>
                <a:lnTo>
                  <a:pt x="0" y="53207"/>
                </a:lnTo>
                <a:lnTo>
                  <a:pt x="71809" y="28913"/>
                </a:lnTo>
                <a:close/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 txBox="1"/>
          <p:nvPr/>
        </p:nvSpPr>
        <p:spPr>
          <a:xfrm>
            <a:off x="1980719" y="2000482"/>
            <a:ext cx="339725" cy="132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15" dirty="0">
                <a:latin typeface="Arial"/>
                <a:cs typeface="Arial"/>
              </a:rPr>
              <a:t>packet</a:t>
            </a:r>
            <a:endParaRPr sz="800">
              <a:latin typeface="Arial"/>
              <a:cs typeface="Arial"/>
            </a:endParaRPr>
          </a:p>
        </p:txBody>
      </p:sp>
      <p:sp>
        <p:nvSpPr>
          <p:cNvPr id="179" name="object 179"/>
          <p:cNvSpPr/>
          <p:nvPr/>
        </p:nvSpPr>
        <p:spPr>
          <a:xfrm>
            <a:off x="2506057" y="1915841"/>
            <a:ext cx="639445" cy="319405"/>
          </a:xfrm>
          <a:custGeom>
            <a:avLst/>
            <a:gdLst/>
            <a:ahLst/>
            <a:cxnLst/>
            <a:rect l="l" t="t" r="r" b="b"/>
            <a:pathLst>
              <a:path w="639444" h="319405">
                <a:moveTo>
                  <a:pt x="630882" y="0"/>
                </a:moveTo>
                <a:lnTo>
                  <a:pt x="7945" y="0"/>
                </a:lnTo>
                <a:lnTo>
                  <a:pt x="0" y="7943"/>
                </a:lnTo>
                <a:lnTo>
                  <a:pt x="0" y="311468"/>
                </a:lnTo>
                <a:lnTo>
                  <a:pt x="7945" y="319413"/>
                </a:lnTo>
                <a:lnTo>
                  <a:pt x="630882" y="319413"/>
                </a:lnTo>
                <a:lnTo>
                  <a:pt x="638827" y="311468"/>
                </a:lnTo>
                <a:lnTo>
                  <a:pt x="638827" y="7943"/>
                </a:lnTo>
                <a:lnTo>
                  <a:pt x="63088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2506058" y="1915841"/>
            <a:ext cx="639445" cy="319405"/>
          </a:xfrm>
          <a:custGeom>
            <a:avLst/>
            <a:gdLst/>
            <a:ahLst/>
            <a:cxnLst/>
            <a:rect l="l" t="t" r="r" b="b"/>
            <a:pathLst>
              <a:path w="639444" h="319405">
                <a:moveTo>
                  <a:pt x="17745" y="0"/>
                </a:moveTo>
                <a:lnTo>
                  <a:pt x="621082" y="0"/>
                </a:lnTo>
                <a:lnTo>
                  <a:pt x="630881" y="0"/>
                </a:lnTo>
                <a:lnTo>
                  <a:pt x="638827" y="7945"/>
                </a:lnTo>
                <a:lnTo>
                  <a:pt x="638827" y="17746"/>
                </a:lnTo>
                <a:lnTo>
                  <a:pt x="638827" y="301669"/>
                </a:lnTo>
                <a:lnTo>
                  <a:pt x="638827" y="311468"/>
                </a:lnTo>
                <a:lnTo>
                  <a:pt x="630881" y="319414"/>
                </a:lnTo>
                <a:lnTo>
                  <a:pt x="621082" y="319414"/>
                </a:lnTo>
                <a:lnTo>
                  <a:pt x="17745" y="319414"/>
                </a:lnTo>
                <a:lnTo>
                  <a:pt x="7944" y="319414"/>
                </a:lnTo>
                <a:lnTo>
                  <a:pt x="0" y="311468"/>
                </a:lnTo>
                <a:lnTo>
                  <a:pt x="0" y="301669"/>
                </a:lnTo>
                <a:lnTo>
                  <a:pt x="0" y="17746"/>
                </a:lnTo>
                <a:lnTo>
                  <a:pt x="0" y="7945"/>
                </a:lnTo>
                <a:lnTo>
                  <a:pt x="7944" y="0"/>
                </a:lnTo>
                <a:lnTo>
                  <a:pt x="17745" y="0"/>
                </a:lnTo>
                <a:close/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 txBox="1"/>
          <p:nvPr/>
        </p:nvSpPr>
        <p:spPr>
          <a:xfrm>
            <a:off x="2571634" y="1949809"/>
            <a:ext cx="499109" cy="256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44780">
              <a:lnSpc>
                <a:spcPct val="101899"/>
              </a:lnSpc>
            </a:pPr>
            <a:r>
              <a:rPr sz="800" spc="10" dirty="0">
                <a:latin typeface="Arial"/>
                <a:cs typeface="Arial"/>
              </a:rPr>
              <a:t>Key Extraction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182" name="object 182"/>
          <p:cNvSpPr/>
          <p:nvPr/>
        </p:nvSpPr>
        <p:spPr>
          <a:xfrm>
            <a:off x="3350610" y="1915841"/>
            <a:ext cx="639445" cy="319405"/>
          </a:xfrm>
          <a:custGeom>
            <a:avLst/>
            <a:gdLst/>
            <a:ahLst/>
            <a:cxnLst/>
            <a:rect l="l" t="t" r="r" b="b"/>
            <a:pathLst>
              <a:path w="639445" h="319405">
                <a:moveTo>
                  <a:pt x="630882" y="0"/>
                </a:moveTo>
                <a:lnTo>
                  <a:pt x="7946" y="0"/>
                </a:lnTo>
                <a:lnTo>
                  <a:pt x="0" y="7943"/>
                </a:lnTo>
                <a:lnTo>
                  <a:pt x="0" y="311468"/>
                </a:lnTo>
                <a:lnTo>
                  <a:pt x="7946" y="319413"/>
                </a:lnTo>
                <a:lnTo>
                  <a:pt x="630882" y="319413"/>
                </a:lnTo>
                <a:lnTo>
                  <a:pt x="638827" y="311468"/>
                </a:lnTo>
                <a:lnTo>
                  <a:pt x="638827" y="7943"/>
                </a:lnTo>
                <a:lnTo>
                  <a:pt x="63088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3350610" y="1915841"/>
            <a:ext cx="639445" cy="319405"/>
          </a:xfrm>
          <a:custGeom>
            <a:avLst/>
            <a:gdLst/>
            <a:ahLst/>
            <a:cxnLst/>
            <a:rect l="l" t="t" r="r" b="b"/>
            <a:pathLst>
              <a:path w="639445" h="319405">
                <a:moveTo>
                  <a:pt x="17745" y="0"/>
                </a:moveTo>
                <a:lnTo>
                  <a:pt x="621082" y="0"/>
                </a:lnTo>
                <a:lnTo>
                  <a:pt x="630882" y="0"/>
                </a:lnTo>
                <a:lnTo>
                  <a:pt x="638827" y="7945"/>
                </a:lnTo>
                <a:lnTo>
                  <a:pt x="638827" y="17746"/>
                </a:lnTo>
                <a:lnTo>
                  <a:pt x="638827" y="301669"/>
                </a:lnTo>
                <a:lnTo>
                  <a:pt x="638827" y="311468"/>
                </a:lnTo>
                <a:lnTo>
                  <a:pt x="630882" y="319414"/>
                </a:lnTo>
                <a:lnTo>
                  <a:pt x="621082" y="319414"/>
                </a:lnTo>
                <a:lnTo>
                  <a:pt x="17745" y="319414"/>
                </a:lnTo>
                <a:lnTo>
                  <a:pt x="7945" y="319414"/>
                </a:lnTo>
                <a:lnTo>
                  <a:pt x="0" y="311468"/>
                </a:lnTo>
                <a:lnTo>
                  <a:pt x="0" y="301669"/>
                </a:lnTo>
                <a:lnTo>
                  <a:pt x="0" y="17746"/>
                </a:lnTo>
                <a:lnTo>
                  <a:pt x="0" y="7945"/>
                </a:lnTo>
                <a:lnTo>
                  <a:pt x="7945" y="0"/>
                </a:lnTo>
                <a:lnTo>
                  <a:pt x="17745" y="0"/>
                </a:lnTo>
                <a:close/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 txBox="1"/>
          <p:nvPr/>
        </p:nvSpPr>
        <p:spPr>
          <a:xfrm>
            <a:off x="3499004" y="1949809"/>
            <a:ext cx="333375" cy="256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41275">
              <a:lnSpc>
                <a:spcPct val="101899"/>
              </a:lnSpc>
            </a:pPr>
            <a:r>
              <a:rPr sz="800" spc="15" dirty="0">
                <a:latin typeface="Arial"/>
                <a:cs typeface="Arial"/>
              </a:rPr>
              <a:t>Flow Cache</a:t>
            </a:r>
            <a:endParaRPr sz="800">
              <a:latin typeface="Arial"/>
              <a:cs typeface="Arial"/>
            </a:endParaRPr>
          </a:p>
        </p:txBody>
      </p:sp>
      <p:sp>
        <p:nvSpPr>
          <p:cNvPr id="185" name="object 185"/>
          <p:cNvSpPr/>
          <p:nvPr/>
        </p:nvSpPr>
        <p:spPr>
          <a:xfrm>
            <a:off x="3144885" y="2075549"/>
            <a:ext cx="144780" cy="0"/>
          </a:xfrm>
          <a:custGeom>
            <a:avLst/>
            <a:gdLst/>
            <a:ahLst/>
            <a:cxnLst/>
            <a:rect l="l" t="t" r="r" b="b"/>
            <a:pathLst>
              <a:path w="144779">
                <a:moveTo>
                  <a:pt x="0" y="0"/>
                </a:moveTo>
                <a:lnTo>
                  <a:pt x="144504" y="0"/>
                </a:lnTo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3262772" y="2048930"/>
            <a:ext cx="71120" cy="53340"/>
          </a:xfrm>
          <a:custGeom>
            <a:avLst/>
            <a:gdLst/>
            <a:ahLst/>
            <a:cxnLst/>
            <a:rect l="l" t="t" r="r" b="b"/>
            <a:pathLst>
              <a:path w="71120" h="53339">
                <a:moveTo>
                  <a:pt x="0" y="0"/>
                </a:moveTo>
                <a:lnTo>
                  <a:pt x="26617" y="26617"/>
                </a:lnTo>
                <a:lnTo>
                  <a:pt x="0" y="53235"/>
                </a:lnTo>
                <a:lnTo>
                  <a:pt x="70980" y="2661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3262772" y="2048931"/>
            <a:ext cx="71120" cy="53340"/>
          </a:xfrm>
          <a:custGeom>
            <a:avLst/>
            <a:gdLst/>
            <a:ahLst/>
            <a:cxnLst/>
            <a:rect l="l" t="t" r="r" b="b"/>
            <a:pathLst>
              <a:path w="71120" h="53339">
                <a:moveTo>
                  <a:pt x="70980" y="26617"/>
                </a:moveTo>
                <a:lnTo>
                  <a:pt x="0" y="0"/>
                </a:lnTo>
                <a:lnTo>
                  <a:pt x="26617" y="26617"/>
                </a:lnTo>
                <a:lnTo>
                  <a:pt x="0" y="53235"/>
                </a:lnTo>
                <a:lnTo>
                  <a:pt x="70980" y="26617"/>
                </a:lnTo>
                <a:close/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6632975" y="2075549"/>
            <a:ext cx="178435" cy="0"/>
          </a:xfrm>
          <a:custGeom>
            <a:avLst/>
            <a:gdLst/>
            <a:ahLst/>
            <a:cxnLst/>
            <a:rect l="l" t="t" r="r" b="b"/>
            <a:pathLst>
              <a:path w="178434">
                <a:moveTo>
                  <a:pt x="0" y="0"/>
                </a:moveTo>
                <a:lnTo>
                  <a:pt x="178188" y="0"/>
                </a:lnTo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6784547" y="2048930"/>
            <a:ext cx="71120" cy="53340"/>
          </a:xfrm>
          <a:custGeom>
            <a:avLst/>
            <a:gdLst/>
            <a:ahLst/>
            <a:cxnLst/>
            <a:rect l="l" t="t" r="r" b="b"/>
            <a:pathLst>
              <a:path w="71120" h="53339">
                <a:moveTo>
                  <a:pt x="0" y="0"/>
                </a:moveTo>
                <a:lnTo>
                  <a:pt x="26617" y="26617"/>
                </a:lnTo>
                <a:lnTo>
                  <a:pt x="0" y="53235"/>
                </a:lnTo>
                <a:lnTo>
                  <a:pt x="70981" y="2661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6784546" y="2048931"/>
            <a:ext cx="71120" cy="53340"/>
          </a:xfrm>
          <a:custGeom>
            <a:avLst/>
            <a:gdLst/>
            <a:ahLst/>
            <a:cxnLst/>
            <a:rect l="l" t="t" r="r" b="b"/>
            <a:pathLst>
              <a:path w="71120" h="53339">
                <a:moveTo>
                  <a:pt x="70981" y="26617"/>
                </a:moveTo>
                <a:lnTo>
                  <a:pt x="0" y="0"/>
                </a:lnTo>
                <a:lnTo>
                  <a:pt x="26617" y="26617"/>
                </a:lnTo>
                <a:lnTo>
                  <a:pt x="0" y="53235"/>
                </a:lnTo>
                <a:lnTo>
                  <a:pt x="70981" y="26617"/>
                </a:lnTo>
                <a:close/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 txBox="1"/>
          <p:nvPr/>
        </p:nvSpPr>
        <p:spPr>
          <a:xfrm>
            <a:off x="6858109" y="2011917"/>
            <a:ext cx="339725" cy="132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15" dirty="0">
                <a:latin typeface="Arial"/>
                <a:cs typeface="Arial"/>
              </a:rPr>
              <a:t>packet</a:t>
            </a:r>
            <a:endParaRPr sz="800">
              <a:latin typeface="Arial"/>
              <a:cs typeface="Arial"/>
            </a:endParaRPr>
          </a:p>
        </p:txBody>
      </p:sp>
      <p:sp>
        <p:nvSpPr>
          <p:cNvPr id="192" name="object 192"/>
          <p:cNvSpPr/>
          <p:nvPr/>
        </p:nvSpPr>
        <p:spPr>
          <a:xfrm>
            <a:off x="4345954" y="1915841"/>
            <a:ext cx="639445" cy="319405"/>
          </a:xfrm>
          <a:custGeom>
            <a:avLst/>
            <a:gdLst/>
            <a:ahLst/>
            <a:cxnLst/>
            <a:rect l="l" t="t" r="r" b="b"/>
            <a:pathLst>
              <a:path w="639445" h="319405">
                <a:moveTo>
                  <a:pt x="630883" y="0"/>
                </a:moveTo>
                <a:lnTo>
                  <a:pt x="7945" y="0"/>
                </a:lnTo>
                <a:lnTo>
                  <a:pt x="0" y="7943"/>
                </a:lnTo>
                <a:lnTo>
                  <a:pt x="0" y="311468"/>
                </a:lnTo>
                <a:lnTo>
                  <a:pt x="7945" y="319413"/>
                </a:lnTo>
                <a:lnTo>
                  <a:pt x="630883" y="319413"/>
                </a:lnTo>
                <a:lnTo>
                  <a:pt x="638827" y="311468"/>
                </a:lnTo>
                <a:lnTo>
                  <a:pt x="638827" y="7943"/>
                </a:lnTo>
                <a:lnTo>
                  <a:pt x="63088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4345954" y="1915841"/>
            <a:ext cx="639445" cy="319405"/>
          </a:xfrm>
          <a:custGeom>
            <a:avLst/>
            <a:gdLst/>
            <a:ahLst/>
            <a:cxnLst/>
            <a:rect l="l" t="t" r="r" b="b"/>
            <a:pathLst>
              <a:path w="639445" h="319405">
                <a:moveTo>
                  <a:pt x="17745" y="0"/>
                </a:moveTo>
                <a:lnTo>
                  <a:pt x="621082" y="0"/>
                </a:lnTo>
                <a:lnTo>
                  <a:pt x="630882" y="0"/>
                </a:lnTo>
                <a:lnTo>
                  <a:pt x="638827" y="7945"/>
                </a:lnTo>
                <a:lnTo>
                  <a:pt x="638827" y="17746"/>
                </a:lnTo>
                <a:lnTo>
                  <a:pt x="638827" y="301669"/>
                </a:lnTo>
                <a:lnTo>
                  <a:pt x="638827" y="311468"/>
                </a:lnTo>
                <a:lnTo>
                  <a:pt x="630882" y="319414"/>
                </a:lnTo>
                <a:lnTo>
                  <a:pt x="621082" y="319414"/>
                </a:lnTo>
                <a:lnTo>
                  <a:pt x="17745" y="319414"/>
                </a:lnTo>
                <a:lnTo>
                  <a:pt x="7944" y="319414"/>
                </a:lnTo>
                <a:lnTo>
                  <a:pt x="0" y="311468"/>
                </a:lnTo>
                <a:lnTo>
                  <a:pt x="0" y="301669"/>
                </a:lnTo>
                <a:lnTo>
                  <a:pt x="0" y="17746"/>
                </a:lnTo>
                <a:lnTo>
                  <a:pt x="0" y="7945"/>
                </a:lnTo>
                <a:lnTo>
                  <a:pt x="7944" y="0"/>
                </a:lnTo>
                <a:lnTo>
                  <a:pt x="17745" y="0"/>
                </a:lnTo>
                <a:close/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 txBox="1"/>
          <p:nvPr/>
        </p:nvSpPr>
        <p:spPr>
          <a:xfrm>
            <a:off x="4429232" y="1949809"/>
            <a:ext cx="463550" cy="256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91440">
              <a:lnSpc>
                <a:spcPct val="101899"/>
              </a:lnSpc>
            </a:pPr>
            <a:r>
              <a:rPr sz="800" spc="-80" dirty="0">
                <a:latin typeface="Arial"/>
                <a:cs typeface="Arial"/>
              </a:rPr>
              <a:t>T</a:t>
            </a:r>
            <a:r>
              <a:rPr sz="800" spc="10" dirty="0">
                <a:latin typeface="Arial"/>
                <a:cs typeface="Arial"/>
              </a:rPr>
              <a:t>able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10" dirty="0">
                <a:latin typeface="Arial"/>
                <a:cs typeface="Arial"/>
              </a:rPr>
              <a:t>Selection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195" name="object 195"/>
          <p:cNvSpPr/>
          <p:nvPr/>
        </p:nvSpPr>
        <p:spPr>
          <a:xfrm>
            <a:off x="5170051" y="1915841"/>
            <a:ext cx="639445" cy="319405"/>
          </a:xfrm>
          <a:custGeom>
            <a:avLst/>
            <a:gdLst/>
            <a:ahLst/>
            <a:cxnLst/>
            <a:rect l="l" t="t" r="r" b="b"/>
            <a:pathLst>
              <a:path w="639445" h="319405">
                <a:moveTo>
                  <a:pt x="630881" y="0"/>
                </a:moveTo>
                <a:lnTo>
                  <a:pt x="7943" y="0"/>
                </a:lnTo>
                <a:lnTo>
                  <a:pt x="0" y="7943"/>
                </a:lnTo>
                <a:lnTo>
                  <a:pt x="0" y="311468"/>
                </a:lnTo>
                <a:lnTo>
                  <a:pt x="7943" y="319413"/>
                </a:lnTo>
                <a:lnTo>
                  <a:pt x="630881" y="319413"/>
                </a:lnTo>
                <a:lnTo>
                  <a:pt x="638826" y="311468"/>
                </a:lnTo>
                <a:lnTo>
                  <a:pt x="638826" y="7943"/>
                </a:lnTo>
                <a:lnTo>
                  <a:pt x="63088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5170051" y="1915841"/>
            <a:ext cx="639445" cy="319405"/>
          </a:xfrm>
          <a:custGeom>
            <a:avLst/>
            <a:gdLst/>
            <a:ahLst/>
            <a:cxnLst/>
            <a:rect l="l" t="t" r="r" b="b"/>
            <a:pathLst>
              <a:path w="639445" h="319405">
                <a:moveTo>
                  <a:pt x="17745" y="0"/>
                </a:moveTo>
                <a:lnTo>
                  <a:pt x="621082" y="0"/>
                </a:lnTo>
                <a:lnTo>
                  <a:pt x="630881" y="0"/>
                </a:lnTo>
                <a:lnTo>
                  <a:pt x="638827" y="7945"/>
                </a:lnTo>
                <a:lnTo>
                  <a:pt x="638827" y="17746"/>
                </a:lnTo>
                <a:lnTo>
                  <a:pt x="638827" y="301669"/>
                </a:lnTo>
                <a:lnTo>
                  <a:pt x="638827" y="311468"/>
                </a:lnTo>
                <a:lnTo>
                  <a:pt x="630881" y="319414"/>
                </a:lnTo>
                <a:lnTo>
                  <a:pt x="621082" y="319414"/>
                </a:lnTo>
                <a:lnTo>
                  <a:pt x="17745" y="319414"/>
                </a:lnTo>
                <a:lnTo>
                  <a:pt x="7944" y="319414"/>
                </a:lnTo>
                <a:lnTo>
                  <a:pt x="0" y="311468"/>
                </a:lnTo>
                <a:lnTo>
                  <a:pt x="0" y="301669"/>
                </a:lnTo>
                <a:lnTo>
                  <a:pt x="0" y="17746"/>
                </a:lnTo>
                <a:lnTo>
                  <a:pt x="0" y="7945"/>
                </a:lnTo>
                <a:lnTo>
                  <a:pt x="7944" y="0"/>
                </a:lnTo>
                <a:lnTo>
                  <a:pt x="17745" y="0"/>
                </a:lnTo>
                <a:close/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 txBox="1"/>
          <p:nvPr/>
        </p:nvSpPr>
        <p:spPr>
          <a:xfrm>
            <a:off x="5253329" y="1949809"/>
            <a:ext cx="463550" cy="256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06045">
              <a:lnSpc>
                <a:spcPct val="101899"/>
              </a:lnSpc>
            </a:pPr>
            <a:r>
              <a:rPr sz="800" spc="10" dirty="0">
                <a:latin typeface="Arial"/>
                <a:cs typeface="Arial"/>
              </a:rPr>
              <a:t>Flow Selection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198" name="object 198"/>
          <p:cNvSpPr/>
          <p:nvPr/>
        </p:nvSpPr>
        <p:spPr>
          <a:xfrm>
            <a:off x="5994148" y="1915841"/>
            <a:ext cx="639445" cy="319405"/>
          </a:xfrm>
          <a:custGeom>
            <a:avLst/>
            <a:gdLst/>
            <a:ahLst/>
            <a:cxnLst/>
            <a:rect l="l" t="t" r="r" b="b"/>
            <a:pathLst>
              <a:path w="639445" h="319405">
                <a:moveTo>
                  <a:pt x="630881" y="0"/>
                </a:moveTo>
                <a:lnTo>
                  <a:pt x="7943" y="0"/>
                </a:lnTo>
                <a:lnTo>
                  <a:pt x="0" y="7943"/>
                </a:lnTo>
                <a:lnTo>
                  <a:pt x="0" y="311468"/>
                </a:lnTo>
                <a:lnTo>
                  <a:pt x="7943" y="319413"/>
                </a:lnTo>
                <a:lnTo>
                  <a:pt x="630881" y="319413"/>
                </a:lnTo>
                <a:lnTo>
                  <a:pt x="638827" y="311468"/>
                </a:lnTo>
                <a:lnTo>
                  <a:pt x="638827" y="7943"/>
                </a:lnTo>
                <a:lnTo>
                  <a:pt x="63088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5994148" y="1915841"/>
            <a:ext cx="639445" cy="319405"/>
          </a:xfrm>
          <a:custGeom>
            <a:avLst/>
            <a:gdLst/>
            <a:ahLst/>
            <a:cxnLst/>
            <a:rect l="l" t="t" r="r" b="b"/>
            <a:pathLst>
              <a:path w="639445" h="319405">
                <a:moveTo>
                  <a:pt x="17745" y="0"/>
                </a:moveTo>
                <a:lnTo>
                  <a:pt x="621082" y="0"/>
                </a:lnTo>
                <a:lnTo>
                  <a:pt x="630881" y="0"/>
                </a:lnTo>
                <a:lnTo>
                  <a:pt x="638827" y="7945"/>
                </a:lnTo>
                <a:lnTo>
                  <a:pt x="638827" y="17746"/>
                </a:lnTo>
                <a:lnTo>
                  <a:pt x="638827" y="301669"/>
                </a:lnTo>
                <a:lnTo>
                  <a:pt x="638827" y="311468"/>
                </a:lnTo>
                <a:lnTo>
                  <a:pt x="630881" y="319414"/>
                </a:lnTo>
                <a:lnTo>
                  <a:pt x="621082" y="319414"/>
                </a:lnTo>
                <a:lnTo>
                  <a:pt x="17745" y="319414"/>
                </a:lnTo>
                <a:lnTo>
                  <a:pt x="7944" y="319414"/>
                </a:lnTo>
                <a:lnTo>
                  <a:pt x="0" y="311468"/>
                </a:lnTo>
                <a:lnTo>
                  <a:pt x="0" y="301669"/>
                </a:lnTo>
                <a:lnTo>
                  <a:pt x="0" y="17746"/>
                </a:lnTo>
                <a:lnTo>
                  <a:pt x="0" y="7945"/>
                </a:lnTo>
                <a:lnTo>
                  <a:pt x="7944" y="0"/>
                </a:lnTo>
                <a:lnTo>
                  <a:pt x="17745" y="0"/>
                </a:lnTo>
                <a:close/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 txBox="1"/>
          <p:nvPr/>
        </p:nvSpPr>
        <p:spPr>
          <a:xfrm>
            <a:off x="6035992" y="1949809"/>
            <a:ext cx="546735" cy="256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12395">
              <a:lnSpc>
                <a:spcPct val="101899"/>
              </a:lnSpc>
            </a:pPr>
            <a:r>
              <a:rPr sz="800" spc="10" dirty="0">
                <a:latin typeface="Arial"/>
                <a:cs typeface="Arial"/>
              </a:rPr>
              <a:t>Action Application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201" name="object 201"/>
          <p:cNvSpPr/>
          <p:nvPr/>
        </p:nvSpPr>
        <p:spPr>
          <a:xfrm>
            <a:off x="4984781" y="2075549"/>
            <a:ext cx="124460" cy="0"/>
          </a:xfrm>
          <a:custGeom>
            <a:avLst/>
            <a:gdLst/>
            <a:ahLst/>
            <a:cxnLst/>
            <a:rect l="l" t="t" r="r" b="b"/>
            <a:pathLst>
              <a:path w="124460">
                <a:moveTo>
                  <a:pt x="0" y="0"/>
                </a:moveTo>
                <a:lnTo>
                  <a:pt x="124048" y="0"/>
                </a:lnTo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5082212" y="2048930"/>
            <a:ext cx="71120" cy="53340"/>
          </a:xfrm>
          <a:custGeom>
            <a:avLst/>
            <a:gdLst/>
            <a:ahLst/>
            <a:cxnLst/>
            <a:rect l="l" t="t" r="r" b="b"/>
            <a:pathLst>
              <a:path w="71120" h="53339">
                <a:moveTo>
                  <a:pt x="0" y="0"/>
                </a:moveTo>
                <a:lnTo>
                  <a:pt x="26617" y="26617"/>
                </a:lnTo>
                <a:lnTo>
                  <a:pt x="0" y="53235"/>
                </a:lnTo>
                <a:lnTo>
                  <a:pt x="70981" y="2661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5082212" y="2048931"/>
            <a:ext cx="71120" cy="53340"/>
          </a:xfrm>
          <a:custGeom>
            <a:avLst/>
            <a:gdLst/>
            <a:ahLst/>
            <a:cxnLst/>
            <a:rect l="l" t="t" r="r" b="b"/>
            <a:pathLst>
              <a:path w="71120" h="53339">
                <a:moveTo>
                  <a:pt x="70980" y="26617"/>
                </a:moveTo>
                <a:lnTo>
                  <a:pt x="0" y="0"/>
                </a:lnTo>
                <a:lnTo>
                  <a:pt x="26617" y="26617"/>
                </a:lnTo>
                <a:lnTo>
                  <a:pt x="0" y="53235"/>
                </a:lnTo>
                <a:lnTo>
                  <a:pt x="70980" y="26617"/>
                </a:lnTo>
                <a:close/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5808878" y="2075549"/>
            <a:ext cx="124460" cy="0"/>
          </a:xfrm>
          <a:custGeom>
            <a:avLst/>
            <a:gdLst/>
            <a:ahLst/>
            <a:cxnLst/>
            <a:rect l="l" t="t" r="r" b="b"/>
            <a:pathLst>
              <a:path w="124460">
                <a:moveTo>
                  <a:pt x="0" y="0"/>
                </a:moveTo>
                <a:lnTo>
                  <a:pt x="124048" y="0"/>
                </a:lnTo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5906310" y="2048930"/>
            <a:ext cx="71120" cy="53340"/>
          </a:xfrm>
          <a:custGeom>
            <a:avLst/>
            <a:gdLst/>
            <a:ahLst/>
            <a:cxnLst/>
            <a:rect l="l" t="t" r="r" b="b"/>
            <a:pathLst>
              <a:path w="71120" h="53339">
                <a:moveTo>
                  <a:pt x="0" y="0"/>
                </a:moveTo>
                <a:lnTo>
                  <a:pt x="26617" y="26617"/>
                </a:lnTo>
                <a:lnTo>
                  <a:pt x="0" y="53235"/>
                </a:lnTo>
                <a:lnTo>
                  <a:pt x="70980" y="2661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5906309" y="2048931"/>
            <a:ext cx="71120" cy="53340"/>
          </a:xfrm>
          <a:custGeom>
            <a:avLst/>
            <a:gdLst/>
            <a:ahLst/>
            <a:cxnLst/>
            <a:rect l="l" t="t" r="r" b="b"/>
            <a:pathLst>
              <a:path w="71120" h="53339">
                <a:moveTo>
                  <a:pt x="70980" y="26617"/>
                </a:moveTo>
                <a:lnTo>
                  <a:pt x="0" y="0"/>
                </a:lnTo>
                <a:lnTo>
                  <a:pt x="26617" y="26617"/>
                </a:lnTo>
                <a:lnTo>
                  <a:pt x="0" y="53235"/>
                </a:lnTo>
                <a:lnTo>
                  <a:pt x="70980" y="26617"/>
                </a:lnTo>
                <a:close/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4665368" y="2235256"/>
            <a:ext cx="1541780" cy="193040"/>
          </a:xfrm>
          <a:custGeom>
            <a:avLst/>
            <a:gdLst/>
            <a:ahLst/>
            <a:cxnLst/>
            <a:rect l="l" t="t" r="r" b="b"/>
            <a:pathLst>
              <a:path w="1541779" h="193039">
                <a:moveTo>
                  <a:pt x="1541721" y="0"/>
                </a:moveTo>
                <a:lnTo>
                  <a:pt x="1541721" y="78966"/>
                </a:lnTo>
                <a:lnTo>
                  <a:pt x="1537414" y="192633"/>
                </a:lnTo>
                <a:lnTo>
                  <a:pt x="0" y="192633"/>
                </a:lnTo>
                <a:lnTo>
                  <a:pt x="0" y="78966"/>
                </a:lnTo>
                <a:lnTo>
                  <a:pt x="0" y="61220"/>
                </a:lnTo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4638749" y="2252113"/>
            <a:ext cx="53340" cy="71120"/>
          </a:xfrm>
          <a:custGeom>
            <a:avLst/>
            <a:gdLst/>
            <a:ahLst/>
            <a:cxnLst/>
            <a:rect l="l" t="t" r="r" b="b"/>
            <a:pathLst>
              <a:path w="53339" h="71119">
                <a:moveTo>
                  <a:pt x="26617" y="0"/>
                </a:moveTo>
                <a:lnTo>
                  <a:pt x="0" y="70980"/>
                </a:lnTo>
                <a:lnTo>
                  <a:pt x="26617" y="44362"/>
                </a:lnTo>
                <a:lnTo>
                  <a:pt x="43254" y="44362"/>
                </a:lnTo>
                <a:lnTo>
                  <a:pt x="26617" y="0"/>
                </a:lnTo>
                <a:close/>
              </a:path>
              <a:path w="53339" h="71119">
                <a:moveTo>
                  <a:pt x="43254" y="44362"/>
                </a:moveTo>
                <a:lnTo>
                  <a:pt x="26617" y="44362"/>
                </a:lnTo>
                <a:lnTo>
                  <a:pt x="53235" y="70980"/>
                </a:lnTo>
                <a:lnTo>
                  <a:pt x="43254" y="443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4638750" y="2252114"/>
            <a:ext cx="53340" cy="71120"/>
          </a:xfrm>
          <a:custGeom>
            <a:avLst/>
            <a:gdLst/>
            <a:ahLst/>
            <a:cxnLst/>
            <a:rect l="l" t="t" r="r" b="b"/>
            <a:pathLst>
              <a:path w="53339" h="71119">
                <a:moveTo>
                  <a:pt x="26617" y="0"/>
                </a:moveTo>
                <a:lnTo>
                  <a:pt x="0" y="70980"/>
                </a:lnTo>
                <a:lnTo>
                  <a:pt x="26617" y="44363"/>
                </a:lnTo>
                <a:lnTo>
                  <a:pt x="53235" y="70980"/>
                </a:lnTo>
                <a:lnTo>
                  <a:pt x="26617" y="0"/>
                </a:lnTo>
                <a:close/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5178395" y="2316982"/>
            <a:ext cx="408305" cy="213360"/>
          </a:xfrm>
          <a:custGeom>
            <a:avLst/>
            <a:gdLst/>
            <a:ahLst/>
            <a:cxnLst/>
            <a:rect l="l" t="t" r="r" b="b"/>
            <a:pathLst>
              <a:path w="408304" h="213360">
                <a:moveTo>
                  <a:pt x="0" y="0"/>
                </a:moveTo>
                <a:lnTo>
                  <a:pt x="408139" y="0"/>
                </a:lnTo>
                <a:lnTo>
                  <a:pt x="408139" y="212942"/>
                </a:lnTo>
                <a:lnTo>
                  <a:pt x="0" y="21294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 txBox="1"/>
          <p:nvPr/>
        </p:nvSpPr>
        <p:spPr>
          <a:xfrm>
            <a:off x="5212918" y="2364260"/>
            <a:ext cx="339725" cy="132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15" dirty="0">
                <a:latin typeface="Arial"/>
                <a:cs typeface="Arial"/>
              </a:rPr>
              <a:t>packet</a:t>
            </a:r>
            <a:endParaRPr sz="800">
              <a:latin typeface="Arial"/>
              <a:cs typeface="Arial"/>
            </a:endParaRPr>
          </a:p>
        </p:txBody>
      </p:sp>
      <p:sp>
        <p:nvSpPr>
          <p:cNvPr id="212" name="object 212"/>
          <p:cNvSpPr/>
          <p:nvPr/>
        </p:nvSpPr>
        <p:spPr>
          <a:xfrm>
            <a:off x="3989438" y="2075549"/>
            <a:ext cx="295910" cy="0"/>
          </a:xfrm>
          <a:custGeom>
            <a:avLst/>
            <a:gdLst/>
            <a:ahLst/>
            <a:cxnLst/>
            <a:rect l="l" t="t" r="r" b="b"/>
            <a:pathLst>
              <a:path w="295910">
                <a:moveTo>
                  <a:pt x="0" y="0"/>
                </a:moveTo>
                <a:lnTo>
                  <a:pt x="295295" y="0"/>
                </a:lnTo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4258115" y="2048930"/>
            <a:ext cx="71120" cy="53340"/>
          </a:xfrm>
          <a:custGeom>
            <a:avLst/>
            <a:gdLst/>
            <a:ahLst/>
            <a:cxnLst/>
            <a:rect l="l" t="t" r="r" b="b"/>
            <a:pathLst>
              <a:path w="71120" h="53339">
                <a:moveTo>
                  <a:pt x="0" y="0"/>
                </a:moveTo>
                <a:lnTo>
                  <a:pt x="26617" y="26617"/>
                </a:lnTo>
                <a:lnTo>
                  <a:pt x="0" y="53235"/>
                </a:lnTo>
                <a:lnTo>
                  <a:pt x="70980" y="2661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4258115" y="2048931"/>
            <a:ext cx="71120" cy="53340"/>
          </a:xfrm>
          <a:custGeom>
            <a:avLst/>
            <a:gdLst/>
            <a:ahLst/>
            <a:cxnLst/>
            <a:rect l="l" t="t" r="r" b="b"/>
            <a:pathLst>
              <a:path w="71120" h="53339">
                <a:moveTo>
                  <a:pt x="70980" y="26617"/>
                </a:moveTo>
                <a:lnTo>
                  <a:pt x="0" y="0"/>
                </a:lnTo>
                <a:lnTo>
                  <a:pt x="26617" y="26617"/>
                </a:lnTo>
                <a:lnTo>
                  <a:pt x="0" y="53235"/>
                </a:lnTo>
                <a:lnTo>
                  <a:pt x="70980" y="26617"/>
                </a:lnTo>
                <a:close/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3989438" y="1735826"/>
            <a:ext cx="2218055" cy="260350"/>
          </a:xfrm>
          <a:custGeom>
            <a:avLst/>
            <a:gdLst/>
            <a:ahLst/>
            <a:cxnLst/>
            <a:rect l="l" t="t" r="r" b="b"/>
            <a:pathLst>
              <a:path w="2218054" h="260350">
                <a:moveTo>
                  <a:pt x="0" y="259868"/>
                </a:moveTo>
                <a:lnTo>
                  <a:pt x="78966" y="259868"/>
                </a:lnTo>
                <a:lnTo>
                  <a:pt x="205046" y="259868"/>
                </a:lnTo>
                <a:lnTo>
                  <a:pt x="205046" y="0"/>
                </a:lnTo>
                <a:lnTo>
                  <a:pt x="2217652" y="0"/>
                </a:lnTo>
                <a:lnTo>
                  <a:pt x="2217652" y="101048"/>
                </a:lnTo>
                <a:lnTo>
                  <a:pt x="2217652" y="118794"/>
                </a:lnTo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6180472" y="1828003"/>
            <a:ext cx="53340" cy="71120"/>
          </a:xfrm>
          <a:custGeom>
            <a:avLst/>
            <a:gdLst/>
            <a:ahLst/>
            <a:cxnLst/>
            <a:rect l="l" t="t" r="r" b="b"/>
            <a:pathLst>
              <a:path w="53339" h="71119">
                <a:moveTo>
                  <a:pt x="0" y="0"/>
                </a:moveTo>
                <a:lnTo>
                  <a:pt x="26617" y="70980"/>
                </a:lnTo>
                <a:lnTo>
                  <a:pt x="43254" y="26616"/>
                </a:lnTo>
                <a:lnTo>
                  <a:pt x="26617" y="26616"/>
                </a:lnTo>
                <a:lnTo>
                  <a:pt x="0" y="0"/>
                </a:lnTo>
                <a:close/>
              </a:path>
              <a:path w="53339" h="71119">
                <a:moveTo>
                  <a:pt x="53235" y="0"/>
                </a:moveTo>
                <a:lnTo>
                  <a:pt x="26617" y="26616"/>
                </a:lnTo>
                <a:lnTo>
                  <a:pt x="43254" y="26616"/>
                </a:lnTo>
                <a:lnTo>
                  <a:pt x="5323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6180473" y="1828003"/>
            <a:ext cx="53340" cy="71120"/>
          </a:xfrm>
          <a:custGeom>
            <a:avLst/>
            <a:gdLst/>
            <a:ahLst/>
            <a:cxnLst/>
            <a:rect l="l" t="t" r="r" b="b"/>
            <a:pathLst>
              <a:path w="53339" h="71119">
                <a:moveTo>
                  <a:pt x="26617" y="70979"/>
                </a:moveTo>
                <a:lnTo>
                  <a:pt x="53235" y="0"/>
                </a:lnTo>
                <a:lnTo>
                  <a:pt x="26617" y="26617"/>
                </a:lnTo>
                <a:lnTo>
                  <a:pt x="0" y="0"/>
                </a:lnTo>
                <a:lnTo>
                  <a:pt x="26617" y="70979"/>
                </a:lnTo>
                <a:close/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5055991" y="1624920"/>
            <a:ext cx="408305" cy="213360"/>
          </a:xfrm>
          <a:custGeom>
            <a:avLst/>
            <a:gdLst/>
            <a:ahLst/>
            <a:cxnLst/>
            <a:rect l="l" t="t" r="r" b="b"/>
            <a:pathLst>
              <a:path w="408304" h="213360">
                <a:moveTo>
                  <a:pt x="0" y="0"/>
                </a:moveTo>
                <a:lnTo>
                  <a:pt x="408139" y="0"/>
                </a:lnTo>
                <a:lnTo>
                  <a:pt x="408139" y="212942"/>
                </a:lnTo>
                <a:lnTo>
                  <a:pt x="0" y="21294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 txBox="1"/>
          <p:nvPr/>
        </p:nvSpPr>
        <p:spPr>
          <a:xfrm>
            <a:off x="5090514" y="1672196"/>
            <a:ext cx="339725" cy="132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15" dirty="0">
                <a:latin typeface="Arial"/>
                <a:cs typeface="Arial"/>
              </a:rPr>
              <a:t>packet</a:t>
            </a:r>
            <a:endParaRPr sz="800">
              <a:latin typeface="Arial"/>
              <a:cs typeface="Arial"/>
            </a:endParaRPr>
          </a:p>
        </p:txBody>
      </p:sp>
      <p:sp>
        <p:nvSpPr>
          <p:cNvPr id="220" name="object 220"/>
          <p:cNvSpPr/>
          <p:nvPr/>
        </p:nvSpPr>
        <p:spPr>
          <a:xfrm>
            <a:off x="3677763" y="1517658"/>
            <a:ext cx="2742565" cy="398780"/>
          </a:xfrm>
          <a:custGeom>
            <a:avLst/>
            <a:gdLst/>
            <a:ahLst/>
            <a:cxnLst/>
            <a:rect l="l" t="t" r="r" b="b"/>
            <a:pathLst>
              <a:path w="2742565" h="398780">
                <a:moveTo>
                  <a:pt x="2742269" y="398182"/>
                </a:moveTo>
                <a:lnTo>
                  <a:pt x="2742269" y="292599"/>
                </a:lnTo>
                <a:lnTo>
                  <a:pt x="2742269" y="0"/>
                </a:lnTo>
                <a:lnTo>
                  <a:pt x="307046" y="0"/>
                </a:lnTo>
                <a:lnTo>
                  <a:pt x="0" y="0"/>
                </a:lnTo>
                <a:lnTo>
                  <a:pt x="0" y="303243"/>
                </a:lnTo>
              </a:path>
            </a:pathLst>
          </a:custGeom>
          <a:ln w="8872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3677763" y="1820902"/>
            <a:ext cx="0" cy="71120"/>
          </a:xfrm>
          <a:custGeom>
            <a:avLst/>
            <a:gdLst/>
            <a:ahLst/>
            <a:cxnLst/>
            <a:rect l="l" t="t" r="r" b="b"/>
            <a:pathLst>
              <a:path h="71119">
                <a:moveTo>
                  <a:pt x="0" y="70980"/>
                </a:moveTo>
                <a:lnTo>
                  <a:pt x="0" y="0"/>
                </a:lnTo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3651145" y="1820902"/>
            <a:ext cx="53340" cy="71120"/>
          </a:xfrm>
          <a:custGeom>
            <a:avLst/>
            <a:gdLst/>
            <a:ahLst/>
            <a:cxnLst/>
            <a:rect l="l" t="t" r="r" b="b"/>
            <a:pathLst>
              <a:path w="53339" h="71119">
                <a:moveTo>
                  <a:pt x="53235" y="0"/>
                </a:moveTo>
                <a:lnTo>
                  <a:pt x="26617" y="70980"/>
                </a:lnTo>
                <a:lnTo>
                  <a:pt x="0" y="0"/>
                </a:lnTo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4753090" y="1406751"/>
            <a:ext cx="417195" cy="213360"/>
          </a:xfrm>
          <a:custGeom>
            <a:avLst/>
            <a:gdLst/>
            <a:ahLst/>
            <a:cxnLst/>
            <a:rect l="l" t="t" r="r" b="b"/>
            <a:pathLst>
              <a:path w="417195" h="213359">
                <a:moveTo>
                  <a:pt x="0" y="0"/>
                </a:moveTo>
                <a:lnTo>
                  <a:pt x="417012" y="0"/>
                </a:lnTo>
                <a:lnTo>
                  <a:pt x="417012" y="212942"/>
                </a:lnTo>
                <a:lnTo>
                  <a:pt x="0" y="21294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 txBox="1"/>
          <p:nvPr/>
        </p:nvSpPr>
        <p:spPr>
          <a:xfrm>
            <a:off x="4786070" y="1454027"/>
            <a:ext cx="351155" cy="132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15" dirty="0">
                <a:latin typeface="Arial"/>
                <a:cs typeface="Arial"/>
              </a:rPr>
              <a:t>update</a:t>
            </a:r>
            <a:endParaRPr sz="800">
              <a:latin typeface="Arial"/>
              <a:cs typeface="Arial"/>
            </a:endParaRPr>
          </a:p>
        </p:txBody>
      </p:sp>
      <p:sp>
        <p:nvSpPr>
          <p:cNvPr id="226" name="object 226"/>
          <p:cNvSpPr txBox="1"/>
          <p:nvPr/>
        </p:nvSpPr>
        <p:spPr>
          <a:xfrm>
            <a:off x="695076" y="6037853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1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227" name="object 227"/>
          <p:cNvSpPr txBox="1"/>
          <p:nvPr/>
        </p:nvSpPr>
        <p:spPr>
          <a:xfrm>
            <a:off x="1045666" y="6037853"/>
            <a:ext cx="15494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10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228" name="object 228"/>
          <p:cNvSpPr txBox="1"/>
          <p:nvPr/>
        </p:nvSpPr>
        <p:spPr>
          <a:xfrm>
            <a:off x="2243484" y="6037853"/>
            <a:ext cx="1202055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017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40</a:t>
            </a:r>
            <a:endParaRPr sz="80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800" dirty="0">
                <a:latin typeface="Lucida Sans"/>
                <a:cs typeface="Lucida Sans"/>
              </a:rPr>
              <a:t>In</a:t>
            </a:r>
            <a:r>
              <a:rPr sz="800" spc="15" dirty="0">
                <a:latin typeface="Lucida Sans"/>
                <a:cs typeface="Lucida Sans"/>
              </a:rPr>
              <a:t>terfa</a:t>
            </a:r>
            <a:r>
              <a:rPr sz="800" spc="20" dirty="0">
                <a:latin typeface="Lucida Sans"/>
                <a:cs typeface="Lucida Sans"/>
              </a:rPr>
              <a:t>c</a:t>
            </a:r>
            <a:r>
              <a:rPr sz="800" spc="40" dirty="0">
                <a:latin typeface="Lucida Sans"/>
                <a:cs typeface="Lucida Sans"/>
              </a:rPr>
              <a:t>e</a:t>
            </a:r>
            <a:r>
              <a:rPr sz="800" dirty="0">
                <a:latin typeface="Lucida Sans"/>
                <a:cs typeface="Lucida Sans"/>
              </a:rPr>
              <a:t> </a:t>
            </a:r>
            <a:r>
              <a:rPr sz="800" spc="65" dirty="0">
                <a:latin typeface="Lucida Sans"/>
                <a:cs typeface="Lucida Sans"/>
              </a:rPr>
              <a:t>S</a:t>
            </a:r>
            <a:r>
              <a:rPr sz="800" spc="-5" dirty="0">
                <a:latin typeface="Lucida Sans"/>
                <a:cs typeface="Lucida Sans"/>
              </a:rPr>
              <a:t>p</a:t>
            </a:r>
            <a:r>
              <a:rPr sz="800" spc="25" dirty="0">
                <a:latin typeface="Lucida Sans"/>
                <a:cs typeface="Lucida Sans"/>
              </a:rPr>
              <a:t>ee</a:t>
            </a:r>
            <a:r>
              <a:rPr sz="800" spc="35" dirty="0">
                <a:latin typeface="Lucida Sans"/>
                <a:cs typeface="Lucida Sans"/>
              </a:rPr>
              <a:t>d</a:t>
            </a:r>
            <a:r>
              <a:rPr sz="800" dirty="0">
                <a:latin typeface="Lucida Sans"/>
                <a:cs typeface="Lucida Sans"/>
              </a:rPr>
              <a:t> </a:t>
            </a:r>
            <a:r>
              <a:rPr sz="800" spc="40" dirty="0">
                <a:latin typeface="Lucida Sans"/>
                <a:cs typeface="Lucida Sans"/>
              </a:rPr>
              <a:t>(G</a:t>
            </a:r>
            <a:r>
              <a:rPr sz="800" spc="-5" dirty="0">
                <a:latin typeface="Lucida Sans"/>
                <a:cs typeface="Lucida Sans"/>
              </a:rPr>
              <a:t>bp</a:t>
            </a:r>
            <a:r>
              <a:rPr sz="800" dirty="0">
                <a:latin typeface="Lucida Sans"/>
                <a:cs typeface="Lucida Sans"/>
              </a:rPr>
              <a:t>s</a:t>
            </a:r>
            <a:r>
              <a:rPr sz="800" spc="50" dirty="0">
                <a:latin typeface="Lucida Sans"/>
                <a:cs typeface="Lucida Sans"/>
              </a:rPr>
              <a:t>)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229" name="object 229"/>
          <p:cNvSpPr txBox="1"/>
          <p:nvPr/>
        </p:nvSpPr>
        <p:spPr>
          <a:xfrm>
            <a:off x="4840485" y="6037853"/>
            <a:ext cx="21971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100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230" name="object 23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17</a:t>
            </a:fld>
            <a:endParaRPr dirty="0"/>
          </a:p>
        </p:txBody>
      </p:sp>
      <p:sp>
        <p:nvSpPr>
          <p:cNvPr id="225" name="object 225"/>
          <p:cNvSpPr txBox="1"/>
          <p:nvPr/>
        </p:nvSpPr>
        <p:spPr>
          <a:xfrm>
            <a:off x="5260338" y="3331262"/>
            <a:ext cx="3480435" cy="8458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397510" indent="-342900">
              <a:lnSpc>
                <a:spcPts val="2000"/>
              </a:lnSpc>
              <a:tabLst>
                <a:tab pos="391160" algn="l"/>
              </a:tabLst>
            </a:pPr>
            <a:r>
              <a:rPr sz="1300" spc="25" dirty="0">
                <a:latin typeface="MS PGothic"/>
                <a:cs typeface="MS PGothic"/>
              </a:rPr>
              <a:t>❇		</a:t>
            </a:r>
            <a:r>
              <a:rPr sz="1900" spc="-15" dirty="0">
                <a:latin typeface="Arial"/>
                <a:cs typeface="Arial"/>
              </a:rPr>
              <a:t>Queue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sa</a:t>
            </a:r>
            <a:r>
              <a:rPr sz="1900" spc="-10" dirty="0">
                <a:latin typeface="Arial"/>
                <a:cs typeface="Arial"/>
              </a:rPr>
              <a:t>t</a:t>
            </a:r>
            <a:r>
              <a:rPr sz="1900" dirty="0">
                <a:latin typeface="Arial"/>
                <a:cs typeface="Arial"/>
              </a:rPr>
              <a:t>ura</a:t>
            </a:r>
            <a:r>
              <a:rPr sz="1900" spc="-10" dirty="0">
                <a:latin typeface="Arial"/>
                <a:cs typeface="Arial"/>
              </a:rPr>
              <a:t>t</a:t>
            </a:r>
            <a:r>
              <a:rPr sz="1900" dirty="0">
                <a:latin typeface="Arial"/>
                <a:cs typeface="Arial"/>
              </a:rPr>
              <a:t>ion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causes high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la</a:t>
            </a:r>
            <a:r>
              <a:rPr sz="1900" spc="-10" dirty="0">
                <a:latin typeface="Arial"/>
                <a:cs typeface="Arial"/>
              </a:rPr>
              <a:t>t</a:t>
            </a:r>
            <a:r>
              <a:rPr sz="1900" dirty="0">
                <a:latin typeface="Arial"/>
                <a:cs typeface="Arial"/>
              </a:rPr>
              <a:t>ency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&gt;1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Gbps</a:t>
            </a:r>
            <a:endParaRPr sz="19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54"/>
              </a:spcBef>
              <a:buSzPct val="68421"/>
              <a:buFont typeface="Arial Unicode MS"/>
              <a:buChar char="□"/>
              <a:tabLst>
                <a:tab pos="355600" algn="l"/>
              </a:tabLst>
            </a:pPr>
            <a:r>
              <a:rPr sz="1900" dirty="0">
                <a:latin typeface="Arial"/>
                <a:cs typeface="Arial"/>
              </a:rPr>
              <a:t>Hi</a:t>
            </a:r>
            <a:r>
              <a:rPr sz="1900" spc="-10" dirty="0">
                <a:latin typeface="Arial"/>
                <a:cs typeface="Arial"/>
              </a:rPr>
              <a:t>ts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improve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average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la</a:t>
            </a:r>
            <a:r>
              <a:rPr sz="1900" spc="-10" dirty="0">
                <a:latin typeface="Arial"/>
                <a:cs typeface="Arial"/>
              </a:rPr>
              <a:t>t</a:t>
            </a:r>
            <a:r>
              <a:rPr sz="1900" dirty="0">
                <a:latin typeface="Arial"/>
                <a:cs typeface="Arial"/>
              </a:rPr>
              <a:t>ency</a:t>
            </a:r>
            <a:endParaRPr sz="19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686128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09090">
              <a:lnSpc>
                <a:spcPct val="100000"/>
              </a:lnSpc>
            </a:pPr>
            <a:r>
              <a:rPr dirty="0"/>
              <a:t>Res</a:t>
            </a:r>
            <a:r>
              <a:rPr spc="-20" dirty="0"/>
              <a:t>ul</a:t>
            </a:r>
            <a:r>
              <a:rPr dirty="0"/>
              <a:t>ts:</a:t>
            </a:r>
            <a:r>
              <a:rPr spc="-5" dirty="0"/>
              <a:t> </a:t>
            </a:r>
            <a:r>
              <a:rPr spc="-25" dirty="0"/>
              <a:t>L</a:t>
            </a:r>
            <a:r>
              <a:rPr dirty="0"/>
              <a:t>ate</a:t>
            </a:r>
            <a:r>
              <a:rPr spc="-25" dirty="0"/>
              <a:t>n</a:t>
            </a:r>
            <a:r>
              <a:rPr dirty="0"/>
              <a:t>cy</a:t>
            </a:r>
          </a:p>
        </p:txBody>
      </p:sp>
      <p:sp>
        <p:nvSpPr>
          <p:cNvPr id="3" name="object 3"/>
          <p:cNvSpPr/>
          <p:nvPr/>
        </p:nvSpPr>
        <p:spPr>
          <a:xfrm>
            <a:off x="152400" y="2946399"/>
            <a:ext cx="5029200" cy="3378200"/>
          </a:xfrm>
          <a:custGeom>
            <a:avLst/>
            <a:gdLst/>
            <a:ahLst/>
            <a:cxnLst/>
            <a:rect l="l" t="t" r="r" b="b"/>
            <a:pathLst>
              <a:path w="5029200" h="3378200">
                <a:moveTo>
                  <a:pt x="0" y="3378200"/>
                </a:moveTo>
                <a:lnTo>
                  <a:pt x="5029200" y="3378200"/>
                </a:lnTo>
                <a:lnTo>
                  <a:pt x="5029200" y="0"/>
                </a:lnTo>
                <a:lnTo>
                  <a:pt x="0" y="0"/>
                </a:lnTo>
                <a:lnTo>
                  <a:pt x="0" y="33782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68325" y="5953125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8325" y="595312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68325" y="5675604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68325" y="5675604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25808" y="5616868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1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68325" y="5398795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8325" y="539879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25808" y="5339998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2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68325" y="5121275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68325" y="512127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425808" y="5062484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3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68325" y="4843754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68325" y="4843754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425808" y="4785018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4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68325" y="4566945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68325" y="456694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425808" y="4508149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5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68325" y="4289425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68325" y="428942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425808" y="4230634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6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568325" y="4012552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68325" y="4012552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425808" y="3953763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7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568325" y="3735095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68325" y="373509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425808" y="3676299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8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568325" y="3457575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68325" y="345757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425808" y="3398784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9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612127" y="3402304"/>
            <a:ext cx="0" cy="2551430"/>
          </a:xfrm>
          <a:custGeom>
            <a:avLst/>
            <a:gdLst/>
            <a:ahLst/>
            <a:cxnLst/>
            <a:rect l="l" t="t" r="r" b="b"/>
            <a:pathLst>
              <a:path h="2551429">
                <a:moveTo>
                  <a:pt x="0" y="2550820"/>
                </a:moveTo>
                <a:lnTo>
                  <a:pt x="0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12127" y="5906147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97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12127" y="3402304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0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006475" y="3402304"/>
            <a:ext cx="0" cy="2551430"/>
          </a:xfrm>
          <a:custGeom>
            <a:avLst/>
            <a:gdLst/>
            <a:ahLst/>
            <a:cxnLst/>
            <a:rect l="l" t="t" r="r" b="b"/>
            <a:pathLst>
              <a:path h="2551429">
                <a:moveTo>
                  <a:pt x="0" y="2550820"/>
                </a:moveTo>
                <a:lnTo>
                  <a:pt x="0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006475" y="5906147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97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006475" y="3402304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0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320925" y="3402304"/>
            <a:ext cx="0" cy="2551430"/>
          </a:xfrm>
          <a:custGeom>
            <a:avLst/>
            <a:gdLst/>
            <a:ahLst/>
            <a:cxnLst/>
            <a:rect l="l" t="t" r="r" b="b"/>
            <a:pathLst>
              <a:path h="2551429">
                <a:moveTo>
                  <a:pt x="0" y="2550820"/>
                </a:moveTo>
                <a:lnTo>
                  <a:pt x="0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320925" y="5906147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97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320925" y="3402304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0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949177" y="3402304"/>
            <a:ext cx="0" cy="2551430"/>
          </a:xfrm>
          <a:custGeom>
            <a:avLst/>
            <a:gdLst/>
            <a:ahLst/>
            <a:cxnLst/>
            <a:rect l="l" t="t" r="r" b="b"/>
            <a:pathLst>
              <a:path h="2551429">
                <a:moveTo>
                  <a:pt x="0" y="2550820"/>
                </a:moveTo>
                <a:lnTo>
                  <a:pt x="0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949177" y="5906147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97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949177" y="3402304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0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68325" y="3402304"/>
            <a:ext cx="4424680" cy="2551430"/>
          </a:xfrm>
          <a:custGeom>
            <a:avLst/>
            <a:gdLst/>
            <a:ahLst/>
            <a:cxnLst/>
            <a:rect l="l" t="t" r="r" b="b"/>
            <a:pathLst>
              <a:path w="4424680" h="2551429">
                <a:moveTo>
                  <a:pt x="0" y="0"/>
                </a:moveTo>
                <a:lnTo>
                  <a:pt x="4424654" y="0"/>
                </a:lnTo>
                <a:lnTo>
                  <a:pt x="4424654" y="2550820"/>
                </a:lnTo>
                <a:lnTo>
                  <a:pt x="0" y="255082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191736" y="4196365"/>
            <a:ext cx="127000" cy="96456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Mea</a:t>
            </a:r>
            <a:r>
              <a:rPr sz="800" dirty="0">
                <a:latin typeface="Lucida Sans"/>
                <a:cs typeface="Lucida Sans"/>
              </a:rPr>
              <a:t>n </a:t>
            </a:r>
            <a:r>
              <a:rPr sz="800" spc="-5" dirty="0">
                <a:latin typeface="Lucida Sans"/>
                <a:cs typeface="Lucida Sans"/>
              </a:rPr>
              <a:t>La</a:t>
            </a:r>
            <a:r>
              <a:rPr sz="800" dirty="0">
                <a:latin typeface="Lucida Sans"/>
                <a:cs typeface="Lucida Sans"/>
              </a:rPr>
              <a:t>te</a:t>
            </a:r>
            <a:r>
              <a:rPr sz="800" spc="-5" dirty="0">
                <a:latin typeface="Lucida Sans"/>
                <a:cs typeface="Lucida Sans"/>
              </a:rPr>
              <a:t>nc</a:t>
            </a:r>
            <a:r>
              <a:rPr sz="800" dirty="0">
                <a:latin typeface="Lucida Sans"/>
                <a:cs typeface="Lucida Sans"/>
              </a:rPr>
              <a:t>y </a:t>
            </a:r>
            <a:r>
              <a:rPr sz="800" spc="-5" dirty="0">
                <a:latin typeface="Lucida Sans"/>
                <a:cs typeface="Lucida Sans"/>
              </a:rPr>
              <a:t>(µs</a:t>
            </a:r>
            <a:r>
              <a:rPr sz="800" dirty="0">
                <a:latin typeface="Lucida Sans"/>
                <a:cs typeface="Lucida Sans"/>
              </a:rPr>
              <a:t>)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243827" y="300607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4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55CC55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12127" y="4562475"/>
            <a:ext cx="4337050" cy="869315"/>
          </a:xfrm>
          <a:custGeom>
            <a:avLst/>
            <a:gdLst/>
            <a:ahLst/>
            <a:cxnLst/>
            <a:rect l="l" t="t" r="r" b="b"/>
            <a:pathLst>
              <a:path w="4337050" h="869314">
                <a:moveTo>
                  <a:pt x="0" y="869302"/>
                </a:moveTo>
                <a:lnTo>
                  <a:pt x="394347" y="488302"/>
                </a:lnTo>
                <a:lnTo>
                  <a:pt x="1708797" y="102247"/>
                </a:lnTo>
                <a:lnTo>
                  <a:pt x="4337050" y="0"/>
                </a:lnTo>
              </a:path>
            </a:pathLst>
          </a:custGeom>
          <a:ln w="6349">
            <a:solidFill>
              <a:srgbClr val="55CC55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05777" y="542334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85495" y="5431777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12127" y="5405145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85495" y="5405145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85495" y="5405145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000124" y="504234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979779" y="5050777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006475" y="5024145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979779" y="5024145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979779" y="5024145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2314575" y="465623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294229" y="4664722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320925" y="4638027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294229" y="4638027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294229" y="4638027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4942827" y="455399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4922545" y="4562475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4949177" y="4535779"/>
            <a:ext cx="0" cy="53975"/>
          </a:xfrm>
          <a:custGeom>
            <a:avLst/>
            <a:gdLst/>
            <a:ahLst/>
            <a:cxnLst/>
            <a:rect l="l" t="t" r="r" b="b"/>
            <a:pathLst>
              <a:path h="53975">
                <a:moveTo>
                  <a:pt x="0" y="0"/>
                </a:moveTo>
                <a:lnTo>
                  <a:pt x="0" y="5339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4922545" y="4535779"/>
            <a:ext cx="53340" cy="53975"/>
          </a:xfrm>
          <a:custGeom>
            <a:avLst/>
            <a:gdLst/>
            <a:ahLst/>
            <a:cxnLst/>
            <a:rect l="l" t="t" r="r" b="b"/>
            <a:pathLst>
              <a:path w="53339" h="53975">
                <a:moveTo>
                  <a:pt x="0" y="0"/>
                </a:moveTo>
                <a:lnTo>
                  <a:pt x="53327" y="5339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922545" y="4535779"/>
            <a:ext cx="53340" cy="53975"/>
          </a:xfrm>
          <a:custGeom>
            <a:avLst/>
            <a:gdLst/>
            <a:ahLst/>
            <a:cxnLst/>
            <a:rect l="l" t="t" r="r" b="b"/>
            <a:pathLst>
              <a:path w="53339" h="53975">
                <a:moveTo>
                  <a:pt x="0" y="5339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374650" y="299764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381000" y="2979445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354304" y="2979445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354304" y="2979445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243827" y="311214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4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99AAFF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612127" y="4105922"/>
            <a:ext cx="4337050" cy="1261745"/>
          </a:xfrm>
          <a:custGeom>
            <a:avLst/>
            <a:gdLst/>
            <a:ahLst/>
            <a:cxnLst/>
            <a:rect l="l" t="t" r="r" b="b"/>
            <a:pathLst>
              <a:path w="4337050" h="1261745">
                <a:moveTo>
                  <a:pt x="0" y="1261122"/>
                </a:moveTo>
                <a:lnTo>
                  <a:pt x="394347" y="544156"/>
                </a:lnTo>
                <a:lnTo>
                  <a:pt x="1708797" y="99072"/>
                </a:lnTo>
                <a:lnTo>
                  <a:pt x="4337050" y="0"/>
                </a:lnTo>
              </a:path>
            </a:pathLst>
          </a:custGeom>
          <a:ln w="6350">
            <a:solidFill>
              <a:srgbClr val="99AAFF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605777" y="535856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585495" y="5367045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612127" y="5340350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585495" y="534035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49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585495" y="534035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49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1000124" y="464164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979779" y="4650079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1006475" y="4623447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979779" y="4623447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979779" y="4623447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2314575" y="419651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2294229" y="4204995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2320925" y="4178300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2294229" y="4178300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2294229" y="4178300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4942827" y="409743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4922545" y="4105922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4949177" y="4079227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4922545" y="407922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4922545" y="407922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374650" y="310366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381000" y="3085452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354304" y="308545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354304" y="308545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 txBox="1"/>
          <p:nvPr/>
        </p:nvSpPr>
        <p:spPr>
          <a:xfrm>
            <a:off x="569267" y="2955244"/>
            <a:ext cx="656590" cy="322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30" dirty="0">
                <a:latin typeface="Arial"/>
                <a:cs typeface="Arial"/>
              </a:rPr>
              <a:t>B</a:t>
            </a:r>
            <a:r>
              <a:rPr sz="650" spc="20" dirty="0">
                <a:latin typeface="Arial"/>
                <a:cs typeface="Arial"/>
              </a:rPr>
              <a:t>a</a:t>
            </a:r>
            <a:r>
              <a:rPr sz="650" spc="10" dirty="0">
                <a:latin typeface="Arial"/>
                <a:cs typeface="Arial"/>
              </a:rPr>
              <a:t>s</a:t>
            </a:r>
            <a:r>
              <a:rPr sz="650" spc="35" dirty="0">
                <a:latin typeface="Arial"/>
                <a:cs typeface="Arial"/>
              </a:rPr>
              <a:t>eli</a:t>
            </a:r>
            <a:r>
              <a:rPr sz="650" spc="55" dirty="0">
                <a:latin typeface="Arial"/>
                <a:cs typeface="Arial"/>
              </a:rPr>
              <a:t>n</a:t>
            </a:r>
            <a:r>
              <a:rPr sz="650" spc="45" dirty="0">
                <a:latin typeface="Arial"/>
                <a:cs typeface="Arial"/>
              </a:rPr>
              <a:t>e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20" dirty="0">
                <a:latin typeface="Arial"/>
                <a:cs typeface="Arial"/>
              </a:rPr>
              <a:t>-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50" dirty="0">
                <a:latin typeface="Arial"/>
                <a:cs typeface="Arial"/>
              </a:rPr>
              <a:t>95%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650" spc="30" dirty="0">
                <a:latin typeface="Arial"/>
                <a:cs typeface="Arial"/>
              </a:rPr>
              <a:t>B</a:t>
            </a:r>
            <a:r>
              <a:rPr sz="650" spc="20" dirty="0">
                <a:latin typeface="Arial"/>
                <a:cs typeface="Arial"/>
              </a:rPr>
              <a:t>a</a:t>
            </a:r>
            <a:r>
              <a:rPr sz="650" spc="10" dirty="0">
                <a:latin typeface="Arial"/>
                <a:cs typeface="Arial"/>
              </a:rPr>
              <a:t>s</a:t>
            </a:r>
            <a:r>
              <a:rPr sz="650" spc="35" dirty="0">
                <a:latin typeface="Arial"/>
                <a:cs typeface="Arial"/>
              </a:rPr>
              <a:t>eli</a:t>
            </a:r>
            <a:r>
              <a:rPr sz="650" spc="55" dirty="0">
                <a:latin typeface="Arial"/>
                <a:cs typeface="Arial"/>
              </a:rPr>
              <a:t>n</a:t>
            </a:r>
            <a:r>
              <a:rPr sz="650" spc="45" dirty="0">
                <a:latin typeface="Arial"/>
                <a:cs typeface="Arial"/>
              </a:rPr>
              <a:t>e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20" dirty="0">
                <a:latin typeface="Arial"/>
                <a:cs typeface="Arial"/>
              </a:rPr>
              <a:t>-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50" dirty="0">
                <a:latin typeface="Arial"/>
                <a:cs typeface="Arial"/>
              </a:rPr>
              <a:t>60%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650" spc="30" dirty="0">
                <a:latin typeface="Arial"/>
                <a:cs typeface="Arial"/>
              </a:rPr>
              <a:t>B</a:t>
            </a:r>
            <a:r>
              <a:rPr sz="650" spc="20" dirty="0">
                <a:latin typeface="Arial"/>
                <a:cs typeface="Arial"/>
              </a:rPr>
              <a:t>a</a:t>
            </a:r>
            <a:r>
              <a:rPr sz="650" spc="10" dirty="0">
                <a:latin typeface="Arial"/>
                <a:cs typeface="Arial"/>
              </a:rPr>
              <a:t>s</a:t>
            </a:r>
            <a:r>
              <a:rPr sz="650" spc="35" dirty="0">
                <a:latin typeface="Arial"/>
                <a:cs typeface="Arial"/>
              </a:rPr>
              <a:t>eli</a:t>
            </a:r>
            <a:r>
              <a:rPr sz="650" spc="55" dirty="0">
                <a:latin typeface="Arial"/>
                <a:cs typeface="Arial"/>
              </a:rPr>
              <a:t>n</a:t>
            </a:r>
            <a:r>
              <a:rPr sz="650" spc="45" dirty="0">
                <a:latin typeface="Arial"/>
                <a:cs typeface="Arial"/>
              </a:rPr>
              <a:t>e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20" dirty="0">
                <a:latin typeface="Arial"/>
                <a:cs typeface="Arial"/>
              </a:rPr>
              <a:t>-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50" dirty="0">
                <a:latin typeface="Arial"/>
                <a:cs typeface="Arial"/>
              </a:rPr>
              <a:t>20%</a:t>
            </a:r>
            <a:endParaRPr sz="650">
              <a:latin typeface="Arial"/>
              <a:cs typeface="Arial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231127" y="2955244"/>
            <a:ext cx="52705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30" dirty="0">
                <a:latin typeface="Arial"/>
                <a:cs typeface="Arial"/>
              </a:rPr>
              <a:t> </a:t>
            </a:r>
            <a:endParaRPr sz="650">
              <a:latin typeface="Arial"/>
              <a:cs typeface="Arial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231127" y="3061309"/>
            <a:ext cx="52705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30" dirty="0">
                <a:latin typeface="Arial"/>
                <a:cs typeface="Arial"/>
              </a:rPr>
              <a:t> </a:t>
            </a:r>
            <a:endParaRPr sz="650">
              <a:latin typeface="Arial"/>
              <a:cs typeface="Arial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231127" y="3167324"/>
            <a:ext cx="52705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30" dirty="0">
                <a:latin typeface="Arial"/>
                <a:cs typeface="Arial"/>
              </a:rPr>
              <a:t> </a:t>
            </a:r>
            <a:endParaRPr sz="650">
              <a:latin typeface="Arial"/>
              <a:cs typeface="Arial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243827" y="3218154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4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FF8888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612127" y="3522954"/>
            <a:ext cx="4337050" cy="1758314"/>
          </a:xfrm>
          <a:custGeom>
            <a:avLst/>
            <a:gdLst/>
            <a:ahLst/>
            <a:cxnLst/>
            <a:rect l="l" t="t" r="r" b="b"/>
            <a:pathLst>
              <a:path w="4337050" h="1758314">
                <a:moveTo>
                  <a:pt x="0" y="1757717"/>
                </a:moveTo>
                <a:lnTo>
                  <a:pt x="394347" y="593140"/>
                </a:lnTo>
                <a:lnTo>
                  <a:pt x="1708797" y="102247"/>
                </a:lnTo>
                <a:lnTo>
                  <a:pt x="4337050" y="0"/>
                </a:lnTo>
              </a:path>
            </a:pathLst>
          </a:custGeom>
          <a:ln w="6350">
            <a:solidFill>
              <a:srgbClr val="FF8888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605777" y="527218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585495" y="5280672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612127" y="5253977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585495" y="525397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585495" y="525397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1000124" y="410761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979779" y="4116095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1006475" y="4089400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979779" y="4089400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979779" y="4089400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2314575" y="361676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2294229" y="3625202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2320925" y="3598570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2294229" y="3598570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2294229" y="3598570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4942827" y="351452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4922545" y="3522954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4949177" y="3496322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4922545" y="3496322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4922545" y="3496322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374650" y="320972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381000" y="3191522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354304" y="319152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354304" y="319152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1456677" y="300607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55CC55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612127" y="5535320"/>
            <a:ext cx="4337050" cy="193675"/>
          </a:xfrm>
          <a:custGeom>
            <a:avLst/>
            <a:gdLst/>
            <a:ahLst/>
            <a:cxnLst/>
            <a:rect l="l" t="t" r="r" b="b"/>
            <a:pathLst>
              <a:path w="4337050" h="193675">
                <a:moveTo>
                  <a:pt x="0" y="193675"/>
                </a:moveTo>
                <a:lnTo>
                  <a:pt x="394347" y="116179"/>
                </a:lnTo>
                <a:lnTo>
                  <a:pt x="1708797" y="0"/>
                </a:lnTo>
                <a:lnTo>
                  <a:pt x="4337050" y="87604"/>
                </a:lnTo>
              </a:path>
            </a:pathLst>
          </a:custGeom>
          <a:ln w="6350">
            <a:solidFill>
              <a:srgbClr val="55CC55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605777" y="572051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585495" y="5701665"/>
            <a:ext cx="53340" cy="54610"/>
          </a:xfrm>
          <a:custGeom>
            <a:avLst/>
            <a:gdLst/>
            <a:ahLst/>
            <a:cxnLst/>
            <a:rect l="l" t="t" r="r" b="b"/>
            <a:pathLst>
              <a:path w="53340" h="54610">
                <a:moveTo>
                  <a:pt x="0" y="54597"/>
                </a:moveTo>
                <a:lnTo>
                  <a:pt x="53327" y="54597"/>
                </a:lnTo>
                <a:lnTo>
                  <a:pt x="53327" y="0"/>
                </a:lnTo>
                <a:lnTo>
                  <a:pt x="0" y="0"/>
                </a:lnTo>
                <a:lnTo>
                  <a:pt x="0" y="54597"/>
                </a:lnTo>
                <a:close/>
              </a:path>
            </a:pathLst>
          </a:custGeom>
          <a:solidFill>
            <a:srgbClr val="55CC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1000124" y="564301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979779" y="5651493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78" y="0"/>
                </a:lnTo>
              </a:path>
            </a:pathLst>
          </a:custGeom>
          <a:ln w="54648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2314575" y="552683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2294229" y="5535288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78" y="0"/>
                </a:lnTo>
              </a:path>
            </a:pathLst>
          </a:custGeom>
          <a:ln w="54597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4942827" y="561444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4922545" y="5622918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648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1587500" y="299764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1567154" y="3006108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78" y="0"/>
                </a:lnTo>
              </a:path>
            </a:pathLst>
          </a:custGeom>
          <a:ln w="54597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1456677" y="311214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99AAFF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612127" y="5417197"/>
            <a:ext cx="4337050" cy="275590"/>
          </a:xfrm>
          <a:custGeom>
            <a:avLst/>
            <a:gdLst/>
            <a:ahLst/>
            <a:cxnLst/>
            <a:rect l="l" t="t" r="r" b="b"/>
            <a:pathLst>
              <a:path w="4337050" h="275589">
                <a:moveTo>
                  <a:pt x="0" y="275577"/>
                </a:moveTo>
                <a:lnTo>
                  <a:pt x="394347" y="113652"/>
                </a:lnTo>
                <a:lnTo>
                  <a:pt x="1708797" y="0"/>
                </a:lnTo>
                <a:lnTo>
                  <a:pt x="4337050" y="156806"/>
                </a:lnTo>
              </a:path>
            </a:pathLst>
          </a:custGeom>
          <a:ln w="6350">
            <a:solidFill>
              <a:srgbClr val="99AAFF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605777" y="568429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585495" y="5665444"/>
            <a:ext cx="53340" cy="55244"/>
          </a:xfrm>
          <a:custGeom>
            <a:avLst/>
            <a:gdLst/>
            <a:ahLst/>
            <a:cxnLst/>
            <a:rect l="l" t="t" r="r" b="b"/>
            <a:pathLst>
              <a:path w="53340" h="55245">
                <a:moveTo>
                  <a:pt x="0" y="54648"/>
                </a:moveTo>
                <a:lnTo>
                  <a:pt x="53327" y="54648"/>
                </a:lnTo>
                <a:lnTo>
                  <a:pt x="53327" y="0"/>
                </a:lnTo>
                <a:lnTo>
                  <a:pt x="0" y="0"/>
                </a:lnTo>
                <a:lnTo>
                  <a:pt x="0" y="54648"/>
                </a:lnTo>
                <a:close/>
              </a:path>
            </a:pathLst>
          </a:custGeom>
          <a:solidFill>
            <a:srgbClr val="99A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1000124" y="552236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979779" y="5530843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78" y="0"/>
                </a:lnTo>
              </a:path>
            </a:pathLst>
          </a:custGeom>
          <a:ln w="54648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2314575" y="540871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2294229" y="5417165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78" y="0"/>
                </a:lnTo>
              </a:path>
            </a:pathLst>
          </a:custGeom>
          <a:ln w="54597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4942827" y="556557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4922545" y="5574036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1587500" y="310366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1567154" y="3112116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78" y="0"/>
                </a:lnTo>
              </a:path>
            </a:pathLst>
          </a:custGeom>
          <a:ln w="54597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 txBox="1"/>
          <p:nvPr/>
        </p:nvSpPr>
        <p:spPr>
          <a:xfrm>
            <a:off x="1782117" y="2955244"/>
            <a:ext cx="640080" cy="322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15" dirty="0">
                <a:latin typeface="Arial"/>
                <a:cs typeface="Arial"/>
              </a:rPr>
              <a:t>Ca</a:t>
            </a:r>
            <a:r>
              <a:rPr sz="650" spc="30" dirty="0">
                <a:latin typeface="Arial"/>
                <a:cs typeface="Arial"/>
              </a:rPr>
              <a:t>c</a:t>
            </a:r>
            <a:r>
              <a:rPr sz="650" spc="50" dirty="0">
                <a:latin typeface="Arial"/>
                <a:cs typeface="Arial"/>
              </a:rPr>
              <a:t>h</a:t>
            </a:r>
            <a:r>
              <a:rPr sz="650" spc="35" dirty="0">
                <a:latin typeface="Arial"/>
                <a:cs typeface="Arial"/>
              </a:rPr>
              <a:t>i</a:t>
            </a:r>
            <a:r>
              <a:rPr sz="650" spc="50" dirty="0">
                <a:latin typeface="Arial"/>
                <a:cs typeface="Arial"/>
              </a:rPr>
              <a:t>n</a:t>
            </a:r>
            <a:r>
              <a:rPr sz="650" spc="60" dirty="0">
                <a:latin typeface="Arial"/>
                <a:cs typeface="Arial"/>
              </a:rPr>
              <a:t>g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20" dirty="0">
                <a:latin typeface="Arial"/>
                <a:cs typeface="Arial"/>
              </a:rPr>
              <a:t>-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50" dirty="0">
                <a:latin typeface="Arial"/>
                <a:cs typeface="Arial"/>
              </a:rPr>
              <a:t>95%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650" spc="15" dirty="0">
                <a:latin typeface="Arial"/>
                <a:cs typeface="Arial"/>
              </a:rPr>
              <a:t>Ca</a:t>
            </a:r>
            <a:r>
              <a:rPr sz="650" spc="30" dirty="0">
                <a:latin typeface="Arial"/>
                <a:cs typeface="Arial"/>
              </a:rPr>
              <a:t>c</a:t>
            </a:r>
            <a:r>
              <a:rPr sz="650" spc="50" dirty="0">
                <a:latin typeface="Arial"/>
                <a:cs typeface="Arial"/>
              </a:rPr>
              <a:t>h</a:t>
            </a:r>
            <a:r>
              <a:rPr sz="650" spc="35" dirty="0">
                <a:latin typeface="Arial"/>
                <a:cs typeface="Arial"/>
              </a:rPr>
              <a:t>i</a:t>
            </a:r>
            <a:r>
              <a:rPr sz="650" spc="50" dirty="0">
                <a:latin typeface="Arial"/>
                <a:cs typeface="Arial"/>
              </a:rPr>
              <a:t>n</a:t>
            </a:r>
            <a:r>
              <a:rPr sz="650" spc="60" dirty="0">
                <a:latin typeface="Arial"/>
                <a:cs typeface="Arial"/>
              </a:rPr>
              <a:t>g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20" dirty="0">
                <a:latin typeface="Arial"/>
                <a:cs typeface="Arial"/>
              </a:rPr>
              <a:t>-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50" dirty="0">
                <a:latin typeface="Arial"/>
                <a:cs typeface="Arial"/>
              </a:rPr>
              <a:t>60%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650" spc="15" dirty="0">
                <a:latin typeface="Arial"/>
                <a:cs typeface="Arial"/>
              </a:rPr>
              <a:t>Ca</a:t>
            </a:r>
            <a:r>
              <a:rPr sz="650" spc="30" dirty="0">
                <a:latin typeface="Arial"/>
                <a:cs typeface="Arial"/>
              </a:rPr>
              <a:t>c</a:t>
            </a:r>
            <a:r>
              <a:rPr sz="650" spc="50" dirty="0">
                <a:latin typeface="Arial"/>
                <a:cs typeface="Arial"/>
              </a:rPr>
              <a:t>h</a:t>
            </a:r>
            <a:r>
              <a:rPr sz="650" spc="35" dirty="0">
                <a:latin typeface="Arial"/>
                <a:cs typeface="Arial"/>
              </a:rPr>
              <a:t>i</a:t>
            </a:r>
            <a:r>
              <a:rPr sz="650" spc="50" dirty="0">
                <a:latin typeface="Arial"/>
                <a:cs typeface="Arial"/>
              </a:rPr>
              <a:t>n</a:t>
            </a:r>
            <a:r>
              <a:rPr sz="650" spc="60" dirty="0">
                <a:latin typeface="Arial"/>
                <a:cs typeface="Arial"/>
              </a:rPr>
              <a:t>g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20" dirty="0">
                <a:latin typeface="Arial"/>
                <a:cs typeface="Arial"/>
              </a:rPr>
              <a:t>-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50" dirty="0">
                <a:latin typeface="Arial"/>
                <a:cs typeface="Arial"/>
              </a:rPr>
              <a:t>20%</a:t>
            </a:r>
            <a:endParaRPr sz="650">
              <a:latin typeface="Arial"/>
              <a:cs typeface="Arial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1443977" y="2955244"/>
            <a:ext cx="52705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30" dirty="0">
                <a:latin typeface="Arial"/>
                <a:cs typeface="Arial"/>
              </a:rPr>
              <a:t> </a:t>
            </a:r>
            <a:endParaRPr sz="650">
              <a:latin typeface="Arial"/>
              <a:cs typeface="Arial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1443977" y="3061309"/>
            <a:ext cx="52705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30" dirty="0">
                <a:latin typeface="Arial"/>
                <a:cs typeface="Arial"/>
              </a:rPr>
              <a:t> </a:t>
            </a:r>
            <a:endParaRPr sz="650">
              <a:latin typeface="Arial"/>
              <a:cs typeface="Arial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1443977" y="3167324"/>
            <a:ext cx="52705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30" dirty="0">
                <a:latin typeface="Arial"/>
                <a:cs typeface="Arial"/>
              </a:rPr>
              <a:t> </a:t>
            </a:r>
            <a:endParaRPr sz="650">
              <a:latin typeface="Arial"/>
              <a:cs typeface="Arial"/>
            </a:endParaRPr>
          </a:p>
        </p:txBody>
      </p:sp>
      <p:sp>
        <p:nvSpPr>
          <p:cNvPr id="157" name="object 157"/>
          <p:cNvSpPr/>
          <p:nvPr/>
        </p:nvSpPr>
        <p:spPr>
          <a:xfrm>
            <a:off x="1456677" y="3218154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FF9999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612127" y="5116220"/>
            <a:ext cx="4337050" cy="473709"/>
          </a:xfrm>
          <a:custGeom>
            <a:avLst/>
            <a:gdLst/>
            <a:ahLst/>
            <a:cxnLst/>
            <a:rect l="l" t="t" r="r" b="b"/>
            <a:pathLst>
              <a:path w="4337050" h="473710">
                <a:moveTo>
                  <a:pt x="0" y="473659"/>
                </a:moveTo>
                <a:lnTo>
                  <a:pt x="394347" y="156806"/>
                </a:lnTo>
                <a:lnTo>
                  <a:pt x="1708797" y="0"/>
                </a:lnTo>
                <a:lnTo>
                  <a:pt x="4337050" y="261581"/>
                </a:lnTo>
              </a:path>
            </a:pathLst>
          </a:custGeom>
          <a:ln w="6350">
            <a:solidFill>
              <a:srgbClr val="FF9999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605777" y="558144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585495" y="5589911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1000124" y="526459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979779" y="5273059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78" y="0"/>
                </a:lnTo>
              </a:path>
            </a:pathLst>
          </a:custGeom>
          <a:ln w="54597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2314575" y="510773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2294229" y="5116188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78" y="0"/>
                </a:lnTo>
              </a:path>
            </a:pathLst>
          </a:custGeom>
          <a:ln w="54597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4942827" y="536936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4922545" y="5377834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1587500" y="320972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1567154" y="3218186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78" y="0"/>
                </a:lnTo>
              </a:path>
            </a:pathLst>
          </a:custGeom>
          <a:ln w="54597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2669527" y="300607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612127" y="3825875"/>
            <a:ext cx="4337050" cy="1605280"/>
          </a:xfrm>
          <a:custGeom>
            <a:avLst/>
            <a:gdLst/>
            <a:ahLst/>
            <a:cxnLst/>
            <a:rect l="l" t="t" r="r" b="b"/>
            <a:pathLst>
              <a:path w="4337050" h="1605279">
                <a:moveTo>
                  <a:pt x="0" y="1605254"/>
                </a:moveTo>
                <a:lnTo>
                  <a:pt x="394347" y="1050277"/>
                </a:lnTo>
                <a:lnTo>
                  <a:pt x="1708797" y="168275"/>
                </a:lnTo>
                <a:lnTo>
                  <a:pt x="4337050" y="0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605777" y="542269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581672" y="5400675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59" h="48260">
                <a:moveTo>
                  <a:pt x="60972" y="48272"/>
                </a:moveTo>
                <a:lnTo>
                  <a:pt x="0" y="48272"/>
                </a:lnTo>
                <a:lnTo>
                  <a:pt x="30454" y="0"/>
                </a:lnTo>
                <a:lnTo>
                  <a:pt x="60972" y="48272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581672" y="5400675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59" h="48260">
                <a:moveTo>
                  <a:pt x="0" y="48272"/>
                </a:moveTo>
                <a:lnTo>
                  <a:pt x="30454" y="0"/>
                </a:lnTo>
                <a:lnTo>
                  <a:pt x="60972" y="48272"/>
                </a:lnTo>
                <a:lnTo>
                  <a:pt x="0" y="48272"/>
                </a:lnTo>
                <a:close/>
              </a:path>
            </a:pathLst>
          </a:custGeom>
          <a:ln w="6349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1000124" y="486771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976020" y="4845697"/>
            <a:ext cx="60960" cy="48895"/>
          </a:xfrm>
          <a:custGeom>
            <a:avLst/>
            <a:gdLst/>
            <a:ahLst/>
            <a:cxnLst/>
            <a:rect l="l" t="t" r="r" b="b"/>
            <a:pathLst>
              <a:path w="60959" h="48895">
                <a:moveTo>
                  <a:pt x="60909" y="48272"/>
                </a:moveTo>
                <a:lnTo>
                  <a:pt x="0" y="48272"/>
                </a:lnTo>
                <a:lnTo>
                  <a:pt x="30454" y="0"/>
                </a:lnTo>
                <a:lnTo>
                  <a:pt x="60909" y="48272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976020" y="4845697"/>
            <a:ext cx="60960" cy="48895"/>
          </a:xfrm>
          <a:custGeom>
            <a:avLst/>
            <a:gdLst/>
            <a:ahLst/>
            <a:cxnLst/>
            <a:rect l="l" t="t" r="r" b="b"/>
            <a:pathLst>
              <a:path w="60959" h="48895">
                <a:moveTo>
                  <a:pt x="0" y="48272"/>
                </a:moveTo>
                <a:lnTo>
                  <a:pt x="30454" y="0"/>
                </a:lnTo>
                <a:lnTo>
                  <a:pt x="60909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2314575" y="398566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2290470" y="3963695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60" h="48260">
                <a:moveTo>
                  <a:pt x="60909" y="48208"/>
                </a:moveTo>
                <a:lnTo>
                  <a:pt x="0" y="48208"/>
                </a:lnTo>
                <a:lnTo>
                  <a:pt x="30454" y="0"/>
                </a:lnTo>
                <a:lnTo>
                  <a:pt x="60909" y="48208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2290470" y="3963695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60" h="48260">
                <a:moveTo>
                  <a:pt x="0" y="48208"/>
                </a:moveTo>
                <a:lnTo>
                  <a:pt x="30454" y="0"/>
                </a:lnTo>
                <a:lnTo>
                  <a:pt x="60909" y="48208"/>
                </a:lnTo>
                <a:lnTo>
                  <a:pt x="0" y="48208"/>
                </a:lnTo>
                <a:close/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4942827" y="381739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4918722" y="3795420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5" h="48260">
                <a:moveTo>
                  <a:pt x="60973" y="48208"/>
                </a:moveTo>
                <a:lnTo>
                  <a:pt x="0" y="48208"/>
                </a:lnTo>
                <a:lnTo>
                  <a:pt x="30454" y="0"/>
                </a:lnTo>
                <a:lnTo>
                  <a:pt x="60973" y="48208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4918722" y="3795420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5" h="48260">
                <a:moveTo>
                  <a:pt x="0" y="48208"/>
                </a:moveTo>
                <a:lnTo>
                  <a:pt x="30454" y="0"/>
                </a:lnTo>
                <a:lnTo>
                  <a:pt x="60973" y="48208"/>
                </a:lnTo>
                <a:lnTo>
                  <a:pt x="0" y="48208"/>
                </a:lnTo>
                <a:close/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2800350" y="299764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2776245" y="2975622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60" h="48260">
                <a:moveTo>
                  <a:pt x="60909" y="48272"/>
                </a:moveTo>
                <a:lnTo>
                  <a:pt x="0" y="48272"/>
                </a:lnTo>
                <a:lnTo>
                  <a:pt x="30454" y="0"/>
                </a:lnTo>
                <a:lnTo>
                  <a:pt x="60909" y="48272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2776245" y="2975622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60" h="48260">
                <a:moveTo>
                  <a:pt x="0" y="48272"/>
                </a:moveTo>
                <a:lnTo>
                  <a:pt x="30454" y="0"/>
                </a:lnTo>
                <a:lnTo>
                  <a:pt x="60909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2669527" y="311214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612127" y="4328172"/>
            <a:ext cx="4337050" cy="1045844"/>
          </a:xfrm>
          <a:custGeom>
            <a:avLst/>
            <a:gdLst/>
            <a:ahLst/>
            <a:cxnLst/>
            <a:rect l="l" t="t" r="r" b="b"/>
            <a:pathLst>
              <a:path w="4337050" h="1045845">
                <a:moveTo>
                  <a:pt x="0" y="1045806"/>
                </a:moveTo>
                <a:lnTo>
                  <a:pt x="394347" y="415925"/>
                </a:lnTo>
                <a:lnTo>
                  <a:pt x="1708797" y="98425"/>
                </a:lnTo>
                <a:lnTo>
                  <a:pt x="4337050" y="0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605777" y="536554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581672" y="5343525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59" h="48260">
                <a:moveTo>
                  <a:pt x="60972" y="48272"/>
                </a:moveTo>
                <a:lnTo>
                  <a:pt x="0" y="48272"/>
                </a:lnTo>
                <a:lnTo>
                  <a:pt x="30454" y="0"/>
                </a:lnTo>
                <a:lnTo>
                  <a:pt x="60972" y="48272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581672" y="5343525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59" h="48260">
                <a:moveTo>
                  <a:pt x="0" y="48272"/>
                </a:moveTo>
                <a:lnTo>
                  <a:pt x="30454" y="0"/>
                </a:lnTo>
                <a:lnTo>
                  <a:pt x="60972" y="48272"/>
                </a:lnTo>
                <a:lnTo>
                  <a:pt x="0" y="48272"/>
                </a:lnTo>
                <a:close/>
              </a:path>
            </a:pathLst>
          </a:custGeom>
          <a:ln w="6349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1000124" y="473561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976020" y="4713579"/>
            <a:ext cx="60960" cy="48895"/>
          </a:xfrm>
          <a:custGeom>
            <a:avLst/>
            <a:gdLst/>
            <a:ahLst/>
            <a:cxnLst/>
            <a:rect l="l" t="t" r="r" b="b"/>
            <a:pathLst>
              <a:path w="60959" h="48895">
                <a:moveTo>
                  <a:pt x="60909" y="48272"/>
                </a:moveTo>
                <a:lnTo>
                  <a:pt x="0" y="48272"/>
                </a:lnTo>
                <a:lnTo>
                  <a:pt x="30454" y="0"/>
                </a:lnTo>
                <a:lnTo>
                  <a:pt x="60909" y="48272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976020" y="4713579"/>
            <a:ext cx="60960" cy="48895"/>
          </a:xfrm>
          <a:custGeom>
            <a:avLst/>
            <a:gdLst/>
            <a:ahLst/>
            <a:cxnLst/>
            <a:rect l="l" t="t" r="r" b="b"/>
            <a:pathLst>
              <a:path w="60959" h="48895">
                <a:moveTo>
                  <a:pt x="0" y="48272"/>
                </a:moveTo>
                <a:lnTo>
                  <a:pt x="30454" y="0"/>
                </a:lnTo>
                <a:lnTo>
                  <a:pt x="60909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2314575" y="441811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2290470" y="4396079"/>
            <a:ext cx="60960" cy="48895"/>
          </a:xfrm>
          <a:custGeom>
            <a:avLst/>
            <a:gdLst/>
            <a:ahLst/>
            <a:cxnLst/>
            <a:rect l="l" t="t" r="r" b="b"/>
            <a:pathLst>
              <a:path w="60960" h="48895">
                <a:moveTo>
                  <a:pt x="60909" y="48272"/>
                </a:moveTo>
                <a:lnTo>
                  <a:pt x="0" y="48272"/>
                </a:lnTo>
                <a:lnTo>
                  <a:pt x="30454" y="0"/>
                </a:lnTo>
                <a:lnTo>
                  <a:pt x="60909" y="48272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2290470" y="4396079"/>
            <a:ext cx="60960" cy="48895"/>
          </a:xfrm>
          <a:custGeom>
            <a:avLst/>
            <a:gdLst/>
            <a:ahLst/>
            <a:cxnLst/>
            <a:rect l="l" t="t" r="r" b="b"/>
            <a:pathLst>
              <a:path w="60960" h="48895">
                <a:moveTo>
                  <a:pt x="0" y="48272"/>
                </a:moveTo>
                <a:lnTo>
                  <a:pt x="30454" y="0"/>
                </a:lnTo>
                <a:lnTo>
                  <a:pt x="60909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4942827" y="431968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4918722" y="4297654"/>
            <a:ext cx="61594" cy="48895"/>
          </a:xfrm>
          <a:custGeom>
            <a:avLst/>
            <a:gdLst/>
            <a:ahLst/>
            <a:cxnLst/>
            <a:rect l="l" t="t" r="r" b="b"/>
            <a:pathLst>
              <a:path w="61595" h="48895">
                <a:moveTo>
                  <a:pt x="60973" y="48272"/>
                </a:moveTo>
                <a:lnTo>
                  <a:pt x="0" y="48272"/>
                </a:lnTo>
                <a:lnTo>
                  <a:pt x="30454" y="0"/>
                </a:lnTo>
                <a:lnTo>
                  <a:pt x="60973" y="48272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4918722" y="4297654"/>
            <a:ext cx="61594" cy="48895"/>
          </a:xfrm>
          <a:custGeom>
            <a:avLst/>
            <a:gdLst/>
            <a:ahLst/>
            <a:cxnLst/>
            <a:rect l="l" t="t" r="r" b="b"/>
            <a:pathLst>
              <a:path w="61595" h="48895">
                <a:moveTo>
                  <a:pt x="0" y="48272"/>
                </a:moveTo>
                <a:lnTo>
                  <a:pt x="30454" y="0"/>
                </a:lnTo>
                <a:lnTo>
                  <a:pt x="60973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2800350" y="310366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2776245" y="3081629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60" h="48260">
                <a:moveTo>
                  <a:pt x="60909" y="48272"/>
                </a:moveTo>
                <a:lnTo>
                  <a:pt x="0" y="48272"/>
                </a:lnTo>
                <a:lnTo>
                  <a:pt x="30454" y="0"/>
                </a:lnTo>
                <a:lnTo>
                  <a:pt x="60909" y="48272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2776245" y="3081629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60" h="48260">
                <a:moveTo>
                  <a:pt x="0" y="48272"/>
                </a:moveTo>
                <a:lnTo>
                  <a:pt x="30454" y="0"/>
                </a:lnTo>
                <a:lnTo>
                  <a:pt x="60909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 txBox="1"/>
          <p:nvPr/>
        </p:nvSpPr>
        <p:spPr>
          <a:xfrm>
            <a:off x="2994967" y="2955244"/>
            <a:ext cx="654685" cy="322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dirty="0">
                <a:latin typeface="Arial"/>
                <a:cs typeface="Arial"/>
              </a:rPr>
              <a:t>P</a:t>
            </a:r>
            <a:r>
              <a:rPr sz="650" spc="-5" dirty="0">
                <a:latin typeface="Arial"/>
                <a:cs typeface="Arial"/>
              </a:rPr>
              <a:t>a</a:t>
            </a:r>
            <a:r>
              <a:rPr sz="650" spc="65" dirty="0">
                <a:latin typeface="Arial"/>
                <a:cs typeface="Arial"/>
              </a:rPr>
              <a:t>rt</a:t>
            </a:r>
            <a:r>
              <a:rPr sz="650" spc="40" dirty="0">
                <a:latin typeface="Arial"/>
                <a:cs typeface="Arial"/>
              </a:rPr>
              <a:t>i</a:t>
            </a:r>
            <a:r>
              <a:rPr sz="650" spc="65" dirty="0">
                <a:latin typeface="Arial"/>
                <a:cs typeface="Arial"/>
              </a:rPr>
              <a:t>t</a:t>
            </a:r>
            <a:r>
              <a:rPr sz="650" spc="45" dirty="0">
                <a:latin typeface="Arial"/>
                <a:cs typeface="Arial"/>
              </a:rPr>
              <a:t>i</a:t>
            </a:r>
            <a:r>
              <a:rPr sz="650" spc="35" dirty="0">
                <a:latin typeface="Arial"/>
                <a:cs typeface="Arial"/>
              </a:rPr>
              <a:t>o</a:t>
            </a:r>
            <a:r>
              <a:rPr sz="650" spc="55" dirty="0">
                <a:latin typeface="Arial"/>
                <a:cs typeface="Arial"/>
              </a:rPr>
              <a:t>n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20" dirty="0">
                <a:latin typeface="Arial"/>
                <a:cs typeface="Arial"/>
              </a:rPr>
              <a:t>-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55" dirty="0">
                <a:latin typeface="Arial"/>
                <a:cs typeface="Arial"/>
              </a:rPr>
              <a:t>9</a:t>
            </a:r>
            <a:r>
              <a:rPr sz="650" spc="60" dirty="0">
                <a:latin typeface="Arial"/>
                <a:cs typeface="Arial"/>
              </a:rPr>
              <a:t>5</a:t>
            </a:r>
            <a:r>
              <a:rPr sz="650" spc="50" dirty="0">
                <a:latin typeface="Arial"/>
                <a:cs typeface="Arial"/>
              </a:rPr>
              <a:t>%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650" dirty="0">
                <a:latin typeface="Arial"/>
                <a:cs typeface="Arial"/>
              </a:rPr>
              <a:t>P</a:t>
            </a:r>
            <a:r>
              <a:rPr sz="650" spc="-5" dirty="0">
                <a:latin typeface="Arial"/>
                <a:cs typeface="Arial"/>
              </a:rPr>
              <a:t>a</a:t>
            </a:r>
            <a:r>
              <a:rPr sz="650" spc="65" dirty="0">
                <a:latin typeface="Arial"/>
                <a:cs typeface="Arial"/>
              </a:rPr>
              <a:t>rt</a:t>
            </a:r>
            <a:r>
              <a:rPr sz="650" spc="40" dirty="0">
                <a:latin typeface="Arial"/>
                <a:cs typeface="Arial"/>
              </a:rPr>
              <a:t>i</a:t>
            </a:r>
            <a:r>
              <a:rPr sz="650" spc="65" dirty="0">
                <a:latin typeface="Arial"/>
                <a:cs typeface="Arial"/>
              </a:rPr>
              <a:t>t</a:t>
            </a:r>
            <a:r>
              <a:rPr sz="650" spc="45" dirty="0">
                <a:latin typeface="Arial"/>
                <a:cs typeface="Arial"/>
              </a:rPr>
              <a:t>i</a:t>
            </a:r>
            <a:r>
              <a:rPr sz="650" spc="35" dirty="0">
                <a:latin typeface="Arial"/>
                <a:cs typeface="Arial"/>
              </a:rPr>
              <a:t>o</a:t>
            </a:r>
            <a:r>
              <a:rPr sz="650" spc="55" dirty="0">
                <a:latin typeface="Arial"/>
                <a:cs typeface="Arial"/>
              </a:rPr>
              <a:t>n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20" dirty="0">
                <a:latin typeface="Arial"/>
                <a:cs typeface="Arial"/>
              </a:rPr>
              <a:t>-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55" dirty="0">
                <a:latin typeface="Arial"/>
                <a:cs typeface="Arial"/>
              </a:rPr>
              <a:t>6</a:t>
            </a:r>
            <a:r>
              <a:rPr sz="650" spc="60" dirty="0">
                <a:latin typeface="Arial"/>
                <a:cs typeface="Arial"/>
              </a:rPr>
              <a:t>0</a:t>
            </a:r>
            <a:r>
              <a:rPr sz="650" spc="50" dirty="0">
                <a:latin typeface="Arial"/>
                <a:cs typeface="Arial"/>
              </a:rPr>
              <a:t>%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650" dirty="0">
                <a:latin typeface="Arial"/>
                <a:cs typeface="Arial"/>
              </a:rPr>
              <a:t>P</a:t>
            </a:r>
            <a:r>
              <a:rPr sz="650" spc="-5" dirty="0">
                <a:latin typeface="Arial"/>
                <a:cs typeface="Arial"/>
              </a:rPr>
              <a:t>a</a:t>
            </a:r>
            <a:r>
              <a:rPr sz="650" spc="65" dirty="0">
                <a:latin typeface="Arial"/>
                <a:cs typeface="Arial"/>
              </a:rPr>
              <a:t>rt</a:t>
            </a:r>
            <a:r>
              <a:rPr sz="650" spc="40" dirty="0">
                <a:latin typeface="Arial"/>
                <a:cs typeface="Arial"/>
              </a:rPr>
              <a:t>i</a:t>
            </a:r>
            <a:r>
              <a:rPr sz="650" spc="65" dirty="0">
                <a:latin typeface="Arial"/>
                <a:cs typeface="Arial"/>
              </a:rPr>
              <a:t>t</a:t>
            </a:r>
            <a:r>
              <a:rPr sz="650" spc="45" dirty="0">
                <a:latin typeface="Arial"/>
                <a:cs typeface="Arial"/>
              </a:rPr>
              <a:t>i</a:t>
            </a:r>
            <a:r>
              <a:rPr sz="650" spc="35" dirty="0">
                <a:latin typeface="Arial"/>
                <a:cs typeface="Arial"/>
              </a:rPr>
              <a:t>o</a:t>
            </a:r>
            <a:r>
              <a:rPr sz="650" spc="55" dirty="0">
                <a:latin typeface="Arial"/>
                <a:cs typeface="Arial"/>
              </a:rPr>
              <a:t>n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20" dirty="0">
                <a:latin typeface="Arial"/>
                <a:cs typeface="Arial"/>
              </a:rPr>
              <a:t>-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55" dirty="0">
                <a:latin typeface="Arial"/>
                <a:cs typeface="Arial"/>
              </a:rPr>
              <a:t>2</a:t>
            </a:r>
            <a:r>
              <a:rPr sz="650" spc="60" dirty="0">
                <a:latin typeface="Arial"/>
                <a:cs typeface="Arial"/>
              </a:rPr>
              <a:t>0</a:t>
            </a:r>
            <a:r>
              <a:rPr sz="650" spc="50" dirty="0">
                <a:latin typeface="Arial"/>
                <a:cs typeface="Arial"/>
              </a:rPr>
              <a:t>%</a:t>
            </a:r>
            <a:endParaRPr sz="650">
              <a:latin typeface="Arial"/>
              <a:cs typeface="Arial"/>
            </a:endParaRPr>
          </a:p>
        </p:txBody>
      </p:sp>
      <p:sp>
        <p:nvSpPr>
          <p:cNvPr id="204" name="object 204"/>
          <p:cNvSpPr/>
          <p:nvPr/>
        </p:nvSpPr>
        <p:spPr>
          <a:xfrm>
            <a:off x="2669527" y="3218154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612127" y="4514850"/>
            <a:ext cx="4337050" cy="784860"/>
          </a:xfrm>
          <a:custGeom>
            <a:avLst/>
            <a:gdLst/>
            <a:ahLst/>
            <a:cxnLst/>
            <a:rect l="l" t="t" r="r" b="b"/>
            <a:pathLst>
              <a:path w="4337050" h="784860">
                <a:moveTo>
                  <a:pt x="0" y="784872"/>
                </a:moveTo>
                <a:lnTo>
                  <a:pt x="394347" y="199377"/>
                </a:lnTo>
                <a:lnTo>
                  <a:pt x="1708797" y="48272"/>
                </a:lnTo>
                <a:lnTo>
                  <a:pt x="4337050" y="0"/>
                </a:lnTo>
              </a:path>
            </a:pathLst>
          </a:custGeom>
          <a:ln w="6349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605777" y="529123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581672" y="5269204"/>
            <a:ext cx="60960" cy="48895"/>
          </a:xfrm>
          <a:custGeom>
            <a:avLst/>
            <a:gdLst/>
            <a:ahLst/>
            <a:cxnLst/>
            <a:rect l="l" t="t" r="r" b="b"/>
            <a:pathLst>
              <a:path w="60959" h="48895">
                <a:moveTo>
                  <a:pt x="60972" y="48272"/>
                </a:moveTo>
                <a:lnTo>
                  <a:pt x="0" y="48272"/>
                </a:lnTo>
                <a:lnTo>
                  <a:pt x="30454" y="0"/>
                </a:lnTo>
                <a:lnTo>
                  <a:pt x="60972" y="48272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581672" y="5269204"/>
            <a:ext cx="60960" cy="48895"/>
          </a:xfrm>
          <a:custGeom>
            <a:avLst/>
            <a:gdLst/>
            <a:ahLst/>
            <a:cxnLst/>
            <a:rect l="l" t="t" r="r" b="b"/>
            <a:pathLst>
              <a:path w="60959" h="48895">
                <a:moveTo>
                  <a:pt x="0" y="48272"/>
                </a:moveTo>
                <a:lnTo>
                  <a:pt x="30454" y="0"/>
                </a:lnTo>
                <a:lnTo>
                  <a:pt x="60972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1000124" y="470579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976020" y="4683772"/>
            <a:ext cx="60960" cy="48895"/>
          </a:xfrm>
          <a:custGeom>
            <a:avLst/>
            <a:gdLst/>
            <a:ahLst/>
            <a:cxnLst/>
            <a:rect l="l" t="t" r="r" b="b"/>
            <a:pathLst>
              <a:path w="60959" h="48895">
                <a:moveTo>
                  <a:pt x="60909" y="48272"/>
                </a:moveTo>
                <a:lnTo>
                  <a:pt x="0" y="48272"/>
                </a:lnTo>
                <a:lnTo>
                  <a:pt x="30454" y="0"/>
                </a:lnTo>
                <a:lnTo>
                  <a:pt x="60909" y="48272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976020" y="4683772"/>
            <a:ext cx="60960" cy="48895"/>
          </a:xfrm>
          <a:custGeom>
            <a:avLst/>
            <a:gdLst/>
            <a:ahLst/>
            <a:cxnLst/>
            <a:rect l="l" t="t" r="r" b="b"/>
            <a:pathLst>
              <a:path w="60959" h="48895">
                <a:moveTo>
                  <a:pt x="0" y="48272"/>
                </a:moveTo>
                <a:lnTo>
                  <a:pt x="30454" y="0"/>
                </a:lnTo>
                <a:lnTo>
                  <a:pt x="60909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2314575" y="455463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2290470" y="4532604"/>
            <a:ext cx="60960" cy="48895"/>
          </a:xfrm>
          <a:custGeom>
            <a:avLst/>
            <a:gdLst/>
            <a:ahLst/>
            <a:cxnLst/>
            <a:rect l="l" t="t" r="r" b="b"/>
            <a:pathLst>
              <a:path w="60960" h="48895">
                <a:moveTo>
                  <a:pt x="60909" y="48272"/>
                </a:moveTo>
                <a:lnTo>
                  <a:pt x="0" y="48272"/>
                </a:lnTo>
                <a:lnTo>
                  <a:pt x="30454" y="0"/>
                </a:lnTo>
                <a:lnTo>
                  <a:pt x="60909" y="48272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2290470" y="4532604"/>
            <a:ext cx="60960" cy="48895"/>
          </a:xfrm>
          <a:custGeom>
            <a:avLst/>
            <a:gdLst/>
            <a:ahLst/>
            <a:cxnLst/>
            <a:rect l="l" t="t" r="r" b="b"/>
            <a:pathLst>
              <a:path w="60960" h="48895">
                <a:moveTo>
                  <a:pt x="0" y="48272"/>
                </a:moveTo>
                <a:lnTo>
                  <a:pt x="30454" y="0"/>
                </a:lnTo>
                <a:lnTo>
                  <a:pt x="60909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4942827" y="450636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4918722" y="4484395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5" h="48260">
                <a:moveTo>
                  <a:pt x="60973" y="48209"/>
                </a:moveTo>
                <a:lnTo>
                  <a:pt x="0" y="48209"/>
                </a:lnTo>
                <a:lnTo>
                  <a:pt x="30454" y="0"/>
                </a:lnTo>
                <a:lnTo>
                  <a:pt x="60973" y="48209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4918722" y="4484395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5" h="48260">
                <a:moveTo>
                  <a:pt x="0" y="48209"/>
                </a:moveTo>
                <a:lnTo>
                  <a:pt x="30454" y="0"/>
                </a:lnTo>
                <a:lnTo>
                  <a:pt x="60973" y="48209"/>
                </a:lnTo>
                <a:lnTo>
                  <a:pt x="0" y="48209"/>
                </a:lnTo>
                <a:close/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2800350" y="320972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2776245" y="3187700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60" h="48260">
                <a:moveTo>
                  <a:pt x="60909" y="48272"/>
                </a:moveTo>
                <a:lnTo>
                  <a:pt x="0" y="48272"/>
                </a:lnTo>
                <a:lnTo>
                  <a:pt x="30454" y="0"/>
                </a:lnTo>
                <a:lnTo>
                  <a:pt x="60909" y="48272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2776245" y="3187700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60" h="48260">
                <a:moveTo>
                  <a:pt x="0" y="48272"/>
                </a:moveTo>
                <a:lnTo>
                  <a:pt x="30454" y="0"/>
                </a:lnTo>
                <a:lnTo>
                  <a:pt x="60909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568325" y="3402304"/>
            <a:ext cx="4424680" cy="2551430"/>
          </a:xfrm>
          <a:custGeom>
            <a:avLst/>
            <a:gdLst/>
            <a:ahLst/>
            <a:cxnLst/>
            <a:rect l="l" t="t" r="r" b="b"/>
            <a:pathLst>
              <a:path w="4424680" h="2551429">
                <a:moveTo>
                  <a:pt x="0" y="0"/>
                </a:moveTo>
                <a:lnTo>
                  <a:pt x="4424654" y="0"/>
                </a:lnTo>
                <a:lnTo>
                  <a:pt x="4424654" y="2550820"/>
                </a:lnTo>
                <a:lnTo>
                  <a:pt x="0" y="255082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3436696" y="1661073"/>
            <a:ext cx="194310" cy="202565"/>
          </a:xfrm>
          <a:custGeom>
            <a:avLst/>
            <a:gdLst/>
            <a:ahLst/>
            <a:cxnLst/>
            <a:rect l="l" t="t" r="r" b="b"/>
            <a:pathLst>
              <a:path w="194310" h="202564">
                <a:moveTo>
                  <a:pt x="0" y="0"/>
                </a:moveTo>
                <a:lnTo>
                  <a:pt x="193709" y="0"/>
                </a:lnTo>
                <a:lnTo>
                  <a:pt x="193709" y="202130"/>
                </a:lnTo>
                <a:lnTo>
                  <a:pt x="0" y="20213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 txBox="1"/>
          <p:nvPr/>
        </p:nvSpPr>
        <p:spPr>
          <a:xfrm>
            <a:off x="3467481" y="1705305"/>
            <a:ext cx="13271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5" dirty="0">
                <a:latin typeface="Arial"/>
                <a:cs typeface="Arial"/>
              </a:rPr>
              <a:t>hit</a:t>
            </a:r>
            <a:endParaRPr sz="800">
              <a:latin typeface="Arial"/>
              <a:cs typeface="Arial"/>
            </a:endParaRPr>
          </a:p>
        </p:txBody>
      </p:sp>
      <p:sp>
        <p:nvSpPr>
          <p:cNvPr id="224" name="object 224"/>
          <p:cNvSpPr/>
          <p:nvPr/>
        </p:nvSpPr>
        <p:spPr>
          <a:xfrm>
            <a:off x="3428274" y="2208510"/>
            <a:ext cx="295275" cy="202565"/>
          </a:xfrm>
          <a:custGeom>
            <a:avLst/>
            <a:gdLst/>
            <a:ahLst/>
            <a:cxnLst/>
            <a:rect l="l" t="t" r="r" b="b"/>
            <a:pathLst>
              <a:path w="295275" h="202564">
                <a:moveTo>
                  <a:pt x="0" y="0"/>
                </a:moveTo>
                <a:lnTo>
                  <a:pt x="294773" y="0"/>
                </a:lnTo>
                <a:lnTo>
                  <a:pt x="294773" y="202129"/>
                </a:lnTo>
                <a:lnTo>
                  <a:pt x="0" y="20212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 txBox="1"/>
          <p:nvPr/>
        </p:nvSpPr>
        <p:spPr>
          <a:xfrm>
            <a:off x="3459108" y="2252742"/>
            <a:ext cx="233679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5" dirty="0">
                <a:latin typeface="Arial"/>
                <a:cs typeface="Arial"/>
              </a:rPr>
              <a:t>miss</a:t>
            </a:r>
            <a:endParaRPr sz="800">
              <a:latin typeface="Arial"/>
              <a:cs typeface="Arial"/>
            </a:endParaRPr>
          </a:p>
        </p:txBody>
      </p:sp>
      <p:sp>
        <p:nvSpPr>
          <p:cNvPr id="226" name="object 226"/>
          <p:cNvSpPr/>
          <p:nvPr/>
        </p:nvSpPr>
        <p:spPr>
          <a:xfrm>
            <a:off x="3178699" y="2195877"/>
            <a:ext cx="3789679" cy="596265"/>
          </a:xfrm>
          <a:custGeom>
            <a:avLst/>
            <a:gdLst/>
            <a:ahLst/>
            <a:cxnLst/>
            <a:rect l="l" t="t" r="r" b="b"/>
            <a:pathLst>
              <a:path w="3789679" h="596264">
                <a:moveTo>
                  <a:pt x="3789190" y="0"/>
                </a:moveTo>
                <a:lnTo>
                  <a:pt x="3789190" y="100223"/>
                </a:lnTo>
                <a:lnTo>
                  <a:pt x="3789190" y="596153"/>
                </a:lnTo>
                <a:lnTo>
                  <a:pt x="169006" y="596153"/>
                </a:lnTo>
                <a:lnTo>
                  <a:pt x="0" y="596153"/>
                </a:lnTo>
                <a:lnTo>
                  <a:pt x="0" y="100223"/>
                </a:lnTo>
                <a:lnTo>
                  <a:pt x="0" y="83378"/>
                </a:lnTo>
              </a:path>
            </a:pathLst>
          </a:custGeom>
          <a:ln w="8422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3178699" y="2211879"/>
            <a:ext cx="0" cy="67945"/>
          </a:xfrm>
          <a:custGeom>
            <a:avLst/>
            <a:gdLst/>
            <a:ahLst/>
            <a:cxnLst/>
            <a:rect l="l" t="t" r="r" b="b"/>
            <a:pathLst>
              <a:path h="67944">
                <a:moveTo>
                  <a:pt x="0" y="0"/>
                </a:moveTo>
                <a:lnTo>
                  <a:pt x="0" y="67376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3153432" y="2211879"/>
            <a:ext cx="50800" cy="67945"/>
          </a:xfrm>
          <a:custGeom>
            <a:avLst/>
            <a:gdLst/>
            <a:ahLst/>
            <a:cxnLst/>
            <a:rect l="l" t="t" r="r" b="b"/>
            <a:pathLst>
              <a:path w="50800" h="67944">
                <a:moveTo>
                  <a:pt x="0" y="67376"/>
                </a:moveTo>
                <a:lnTo>
                  <a:pt x="25266" y="0"/>
                </a:lnTo>
                <a:lnTo>
                  <a:pt x="50532" y="67376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4005188" y="2077967"/>
            <a:ext cx="101600" cy="337185"/>
          </a:xfrm>
          <a:custGeom>
            <a:avLst/>
            <a:gdLst/>
            <a:ahLst/>
            <a:cxnLst/>
            <a:rect l="l" t="t" r="r" b="b"/>
            <a:pathLst>
              <a:path w="101600" h="337185">
                <a:moveTo>
                  <a:pt x="0" y="0"/>
                </a:moveTo>
                <a:lnTo>
                  <a:pt x="101065" y="0"/>
                </a:lnTo>
                <a:lnTo>
                  <a:pt x="101065" y="336884"/>
                </a:lnTo>
                <a:lnTo>
                  <a:pt x="0" y="33688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4005189" y="2077968"/>
            <a:ext cx="101600" cy="337185"/>
          </a:xfrm>
          <a:custGeom>
            <a:avLst/>
            <a:gdLst/>
            <a:ahLst/>
            <a:cxnLst/>
            <a:rect l="l" t="t" r="r" b="b"/>
            <a:pathLst>
              <a:path w="101600" h="337185">
                <a:moveTo>
                  <a:pt x="0" y="0"/>
                </a:moveTo>
                <a:lnTo>
                  <a:pt x="101065" y="0"/>
                </a:lnTo>
                <a:lnTo>
                  <a:pt x="101065" y="336884"/>
                </a:lnTo>
                <a:lnTo>
                  <a:pt x="0" y="336884"/>
                </a:lnTo>
                <a:lnTo>
                  <a:pt x="0" y="0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3904123" y="2077967"/>
            <a:ext cx="101600" cy="337185"/>
          </a:xfrm>
          <a:custGeom>
            <a:avLst/>
            <a:gdLst/>
            <a:ahLst/>
            <a:cxnLst/>
            <a:rect l="l" t="t" r="r" b="b"/>
            <a:pathLst>
              <a:path w="101600" h="337185">
                <a:moveTo>
                  <a:pt x="0" y="0"/>
                </a:moveTo>
                <a:lnTo>
                  <a:pt x="101065" y="0"/>
                </a:lnTo>
                <a:lnTo>
                  <a:pt x="101065" y="336884"/>
                </a:lnTo>
                <a:lnTo>
                  <a:pt x="0" y="33688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3904124" y="2077968"/>
            <a:ext cx="101600" cy="337185"/>
          </a:xfrm>
          <a:custGeom>
            <a:avLst/>
            <a:gdLst/>
            <a:ahLst/>
            <a:cxnLst/>
            <a:rect l="l" t="t" r="r" b="b"/>
            <a:pathLst>
              <a:path w="101600" h="337185">
                <a:moveTo>
                  <a:pt x="0" y="0"/>
                </a:moveTo>
                <a:lnTo>
                  <a:pt x="101065" y="0"/>
                </a:lnTo>
                <a:lnTo>
                  <a:pt x="101065" y="336884"/>
                </a:lnTo>
                <a:lnTo>
                  <a:pt x="0" y="336884"/>
                </a:lnTo>
                <a:lnTo>
                  <a:pt x="0" y="0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4005188" y="1656862"/>
            <a:ext cx="101600" cy="337185"/>
          </a:xfrm>
          <a:custGeom>
            <a:avLst/>
            <a:gdLst/>
            <a:ahLst/>
            <a:cxnLst/>
            <a:rect l="l" t="t" r="r" b="b"/>
            <a:pathLst>
              <a:path w="101600" h="337185">
                <a:moveTo>
                  <a:pt x="0" y="0"/>
                </a:moveTo>
                <a:lnTo>
                  <a:pt x="101065" y="0"/>
                </a:lnTo>
                <a:lnTo>
                  <a:pt x="101065" y="336884"/>
                </a:lnTo>
                <a:lnTo>
                  <a:pt x="0" y="33688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4005189" y="1656862"/>
            <a:ext cx="101600" cy="337185"/>
          </a:xfrm>
          <a:custGeom>
            <a:avLst/>
            <a:gdLst/>
            <a:ahLst/>
            <a:cxnLst/>
            <a:rect l="l" t="t" r="r" b="b"/>
            <a:pathLst>
              <a:path w="101600" h="337185">
                <a:moveTo>
                  <a:pt x="0" y="0"/>
                </a:moveTo>
                <a:lnTo>
                  <a:pt x="101065" y="0"/>
                </a:lnTo>
                <a:lnTo>
                  <a:pt x="101065" y="336884"/>
                </a:lnTo>
                <a:lnTo>
                  <a:pt x="0" y="336884"/>
                </a:lnTo>
                <a:lnTo>
                  <a:pt x="0" y="0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3904123" y="1656862"/>
            <a:ext cx="101600" cy="337185"/>
          </a:xfrm>
          <a:custGeom>
            <a:avLst/>
            <a:gdLst/>
            <a:ahLst/>
            <a:cxnLst/>
            <a:rect l="l" t="t" r="r" b="b"/>
            <a:pathLst>
              <a:path w="101600" h="337185">
                <a:moveTo>
                  <a:pt x="0" y="0"/>
                </a:moveTo>
                <a:lnTo>
                  <a:pt x="101065" y="0"/>
                </a:lnTo>
                <a:lnTo>
                  <a:pt x="101065" y="336884"/>
                </a:lnTo>
                <a:lnTo>
                  <a:pt x="0" y="33688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3904124" y="1656862"/>
            <a:ext cx="101600" cy="337185"/>
          </a:xfrm>
          <a:custGeom>
            <a:avLst/>
            <a:gdLst/>
            <a:ahLst/>
            <a:cxnLst/>
            <a:rect l="l" t="t" r="r" b="b"/>
            <a:pathLst>
              <a:path w="101600" h="337185">
                <a:moveTo>
                  <a:pt x="0" y="0"/>
                </a:moveTo>
                <a:lnTo>
                  <a:pt x="101065" y="0"/>
                </a:lnTo>
                <a:lnTo>
                  <a:pt x="101065" y="336884"/>
                </a:lnTo>
                <a:lnTo>
                  <a:pt x="0" y="336884"/>
                </a:lnTo>
                <a:lnTo>
                  <a:pt x="0" y="0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3618305" y="1656862"/>
            <a:ext cx="488950" cy="0"/>
          </a:xfrm>
          <a:custGeom>
            <a:avLst/>
            <a:gdLst/>
            <a:ahLst/>
            <a:cxnLst/>
            <a:rect l="l" t="t" r="r" b="b"/>
            <a:pathLst>
              <a:path w="488950">
                <a:moveTo>
                  <a:pt x="488482" y="0"/>
                </a:moveTo>
                <a:lnTo>
                  <a:pt x="0" y="0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3618305" y="1993747"/>
            <a:ext cx="488950" cy="0"/>
          </a:xfrm>
          <a:custGeom>
            <a:avLst/>
            <a:gdLst/>
            <a:ahLst/>
            <a:cxnLst/>
            <a:rect l="l" t="t" r="r" b="b"/>
            <a:pathLst>
              <a:path w="488950">
                <a:moveTo>
                  <a:pt x="488482" y="0"/>
                </a:moveTo>
                <a:lnTo>
                  <a:pt x="0" y="0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3617772" y="2077968"/>
            <a:ext cx="488950" cy="0"/>
          </a:xfrm>
          <a:custGeom>
            <a:avLst/>
            <a:gdLst/>
            <a:ahLst/>
            <a:cxnLst/>
            <a:rect l="l" t="t" r="r" b="b"/>
            <a:pathLst>
              <a:path w="488950">
                <a:moveTo>
                  <a:pt x="488482" y="0"/>
                </a:moveTo>
                <a:lnTo>
                  <a:pt x="0" y="0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3618305" y="2414852"/>
            <a:ext cx="488950" cy="0"/>
          </a:xfrm>
          <a:custGeom>
            <a:avLst/>
            <a:gdLst/>
            <a:ahLst/>
            <a:cxnLst/>
            <a:rect l="l" t="t" r="r" b="b"/>
            <a:pathLst>
              <a:path w="488950">
                <a:moveTo>
                  <a:pt x="488482" y="0"/>
                </a:moveTo>
                <a:lnTo>
                  <a:pt x="0" y="0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4470165" y="1893629"/>
            <a:ext cx="302895" cy="302260"/>
          </a:xfrm>
          <a:custGeom>
            <a:avLst/>
            <a:gdLst/>
            <a:ahLst/>
            <a:cxnLst/>
            <a:rect l="l" t="t" r="r" b="b"/>
            <a:pathLst>
              <a:path w="302895" h="302260">
                <a:moveTo>
                  <a:pt x="150074" y="0"/>
                </a:moveTo>
                <a:lnTo>
                  <a:pt x="102560" y="8758"/>
                </a:lnTo>
                <a:lnTo>
                  <a:pt x="68285" y="25468"/>
                </a:lnTo>
                <a:lnTo>
                  <a:pt x="36672" y="51041"/>
                </a:lnTo>
                <a:lnTo>
                  <a:pt x="11130" y="92237"/>
                </a:lnTo>
                <a:lnTo>
                  <a:pt x="355" y="138338"/>
                </a:lnTo>
                <a:lnTo>
                  <a:pt x="0" y="150234"/>
                </a:lnTo>
                <a:lnTo>
                  <a:pt x="587" y="162172"/>
                </a:lnTo>
                <a:lnTo>
                  <a:pt x="12446" y="209294"/>
                </a:lnTo>
                <a:lnTo>
                  <a:pt x="31440" y="242493"/>
                </a:lnTo>
                <a:lnTo>
                  <a:pt x="58629" y="270904"/>
                </a:lnTo>
                <a:lnTo>
                  <a:pt x="101566" y="293929"/>
                </a:lnTo>
                <a:lnTo>
                  <a:pt x="148666" y="301916"/>
                </a:lnTo>
                <a:lnTo>
                  <a:pt x="160665" y="301546"/>
                </a:lnTo>
                <a:lnTo>
                  <a:pt x="207850" y="290544"/>
                </a:lnTo>
                <a:lnTo>
                  <a:pt x="251007" y="264199"/>
                </a:lnTo>
                <a:lnTo>
                  <a:pt x="276705" y="235377"/>
                </a:lnTo>
                <a:lnTo>
                  <a:pt x="297175" y="190791"/>
                </a:lnTo>
                <a:lnTo>
                  <a:pt x="302498" y="154966"/>
                </a:lnTo>
                <a:lnTo>
                  <a:pt x="302362" y="142898"/>
                </a:lnTo>
                <a:lnTo>
                  <a:pt x="292266" y="95638"/>
                </a:lnTo>
                <a:lnTo>
                  <a:pt x="266888" y="52950"/>
                </a:lnTo>
                <a:lnTo>
                  <a:pt x="229257" y="20834"/>
                </a:lnTo>
                <a:lnTo>
                  <a:pt x="185326" y="3373"/>
                </a:lnTo>
                <a:lnTo>
                  <a:pt x="1500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4470165" y="1893630"/>
            <a:ext cx="302895" cy="302260"/>
          </a:xfrm>
          <a:custGeom>
            <a:avLst/>
            <a:gdLst/>
            <a:ahLst/>
            <a:cxnLst/>
            <a:rect l="l" t="t" r="r" b="b"/>
            <a:pathLst>
              <a:path w="302895" h="302260">
                <a:moveTo>
                  <a:pt x="258156" y="43453"/>
                </a:moveTo>
                <a:lnTo>
                  <a:pt x="287354" y="84383"/>
                </a:lnTo>
                <a:lnTo>
                  <a:pt x="301270" y="130870"/>
                </a:lnTo>
                <a:lnTo>
                  <a:pt x="302497" y="154966"/>
                </a:lnTo>
                <a:lnTo>
                  <a:pt x="301678" y="167011"/>
                </a:lnTo>
                <a:lnTo>
                  <a:pt x="288850" y="213743"/>
                </a:lnTo>
                <a:lnTo>
                  <a:pt x="260740" y="255199"/>
                </a:lnTo>
                <a:lnTo>
                  <a:pt x="230159" y="279298"/>
                </a:lnTo>
                <a:lnTo>
                  <a:pt x="184534" y="297955"/>
                </a:lnTo>
                <a:lnTo>
                  <a:pt x="148666" y="301916"/>
                </a:lnTo>
                <a:lnTo>
                  <a:pt x="136700" y="301337"/>
                </a:lnTo>
                <a:lnTo>
                  <a:pt x="90300" y="289578"/>
                </a:lnTo>
                <a:lnTo>
                  <a:pt x="48972" y="262815"/>
                </a:lnTo>
                <a:lnTo>
                  <a:pt x="24139" y="231736"/>
                </a:lnTo>
                <a:lnTo>
                  <a:pt x="4606" y="185965"/>
                </a:lnTo>
                <a:lnTo>
                  <a:pt x="0" y="150234"/>
                </a:lnTo>
                <a:lnTo>
                  <a:pt x="355" y="138338"/>
                </a:lnTo>
                <a:lnTo>
                  <a:pt x="11129" y="92237"/>
                </a:lnTo>
                <a:lnTo>
                  <a:pt x="36672" y="51042"/>
                </a:lnTo>
                <a:lnTo>
                  <a:pt x="68284" y="25468"/>
                </a:lnTo>
                <a:lnTo>
                  <a:pt x="102559" y="8758"/>
                </a:lnTo>
                <a:lnTo>
                  <a:pt x="150074" y="0"/>
                </a:lnTo>
                <a:lnTo>
                  <a:pt x="161944" y="186"/>
                </a:lnTo>
                <a:lnTo>
                  <a:pt x="207896" y="10270"/>
                </a:lnTo>
                <a:lnTo>
                  <a:pt x="249008" y="35018"/>
                </a:lnTo>
                <a:lnTo>
                  <a:pt x="258156" y="43453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4110181" y="1846396"/>
            <a:ext cx="307975" cy="141605"/>
          </a:xfrm>
          <a:custGeom>
            <a:avLst/>
            <a:gdLst/>
            <a:ahLst/>
            <a:cxnLst/>
            <a:rect l="l" t="t" r="r" b="b"/>
            <a:pathLst>
              <a:path w="307975" h="141605">
                <a:moveTo>
                  <a:pt x="0" y="0"/>
                </a:moveTo>
                <a:lnTo>
                  <a:pt x="74956" y="0"/>
                </a:lnTo>
                <a:lnTo>
                  <a:pt x="184444" y="0"/>
                </a:lnTo>
                <a:lnTo>
                  <a:pt x="184444" y="141599"/>
                </a:lnTo>
                <a:lnTo>
                  <a:pt x="290659" y="141599"/>
                </a:lnTo>
                <a:lnTo>
                  <a:pt x="307503" y="141599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4392418" y="1962729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0" y="0"/>
                </a:moveTo>
                <a:lnTo>
                  <a:pt x="25266" y="25266"/>
                </a:lnTo>
                <a:lnTo>
                  <a:pt x="0" y="50532"/>
                </a:lnTo>
                <a:lnTo>
                  <a:pt x="67377" y="2526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4392418" y="1962729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67376" y="25266"/>
                </a:moveTo>
                <a:lnTo>
                  <a:pt x="0" y="0"/>
                </a:lnTo>
                <a:lnTo>
                  <a:pt x="25266" y="25266"/>
                </a:lnTo>
                <a:lnTo>
                  <a:pt x="0" y="50532"/>
                </a:lnTo>
                <a:lnTo>
                  <a:pt x="67376" y="25266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4110220" y="2096716"/>
            <a:ext cx="306070" cy="130810"/>
          </a:xfrm>
          <a:custGeom>
            <a:avLst/>
            <a:gdLst/>
            <a:ahLst/>
            <a:cxnLst/>
            <a:rect l="l" t="t" r="r" b="b"/>
            <a:pathLst>
              <a:path w="306070" h="130810">
                <a:moveTo>
                  <a:pt x="0" y="130206"/>
                </a:moveTo>
                <a:lnTo>
                  <a:pt x="74956" y="130206"/>
                </a:lnTo>
                <a:lnTo>
                  <a:pt x="184444" y="130206"/>
                </a:lnTo>
                <a:lnTo>
                  <a:pt x="184444" y="0"/>
                </a:lnTo>
                <a:lnTo>
                  <a:pt x="289191" y="0"/>
                </a:lnTo>
                <a:lnTo>
                  <a:pt x="306035" y="0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4390989" y="2071449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0" y="0"/>
                </a:moveTo>
                <a:lnTo>
                  <a:pt x="25265" y="25266"/>
                </a:lnTo>
                <a:lnTo>
                  <a:pt x="0" y="50532"/>
                </a:lnTo>
                <a:lnTo>
                  <a:pt x="67376" y="2526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4390989" y="2071450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67376" y="25266"/>
                </a:moveTo>
                <a:lnTo>
                  <a:pt x="0" y="0"/>
                </a:lnTo>
                <a:lnTo>
                  <a:pt x="25266" y="25266"/>
                </a:lnTo>
                <a:lnTo>
                  <a:pt x="0" y="50532"/>
                </a:lnTo>
                <a:lnTo>
                  <a:pt x="67376" y="25266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 txBox="1"/>
          <p:nvPr/>
        </p:nvSpPr>
        <p:spPr>
          <a:xfrm>
            <a:off x="4446990" y="1646350"/>
            <a:ext cx="34036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5" dirty="0">
                <a:latin typeface="Arial"/>
                <a:cs typeface="Arial"/>
              </a:rPr>
              <a:t>Priority</a:t>
            </a:r>
            <a:endParaRPr sz="800">
              <a:latin typeface="Arial"/>
              <a:cs typeface="Arial"/>
            </a:endParaRPr>
          </a:p>
        </p:txBody>
      </p:sp>
      <p:sp>
        <p:nvSpPr>
          <p:cNvPr id="250" name="object 250"/>
          <p:cNvSpPr txBox="1"/>
          <p:nvPr/>
        </p:nvSpPr>
        <p:spPr>
          <a:xfrm>
            <a:off x="4376669" y="1764259"/>
            <a:ext cx="48069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5" dirty="0">
                <a:latin typeface="Arial"/>
                <a:cs typeface="Arial"/>
              </a:rPr>
              <a:t>Scheduler</a:t>
            </a:r>
            <a:endParaRPr sz="800">
              <a:latin typeface="Arial"/>
              <a:cs typeface="Arial"/>
            </a:endParaRPr>
          </a:p>
        </p:txBody>
      </p:sp>
      <p:sp>
        <p:nvSpPr>
          <p:cNvPr id="251" name="object 251"/>
          <p:cNvSpPr/>
          <p:nvPr/>
        </p:nvSpPr>
        <p:spPr>
          <a:xfrm>
            <a:off x="2774438" y="1892680"/>
            <a:ext cx="606425" cy="303530"/>
          </a:xfrm>
          <a:custGeom>
            <a:avLst/>
            <a:gdLst/>
            <a:ahLst/>
            <a:cxnLst/>
            <a:rect l="l" t="t" r="r" b="b"/>
            <a:pathLst>
              <a:path w="606425" h="303530">
                <a:moveTo>
                  <a:pt x="598850" y="0"/>
                </a:moveTo>
                <a:lnTo>
                  <a:pt x="7541" y="0"/>
                </a:lnTo>
                <a:lnTo>
                  <a:pt x="0" y="7541"/>
                </a:lnTo>
                <a:lnTo>
                  <a:pt x="0" y="295654"/>
                </a:lnTo>
                <a:lnTo>
                  <a:pt x="7541" y="303195"/>
                </a:lnTo>
                <a:lnTo>
                  <a:pt x="598850" y="303195"/>
                </a:lnTo>
                <a:lnTo>
                  <a:pt x="606391" y="295654"/>
                </a:lnTo>
                <a:lnTo>
                  <a:pt x="606391" y="7541"/>
                </a:lnTo>
                <a:lnTo>
                  <a:pt x="5988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2774438" y="1892681"/>
            <a:ext cx="606425" cy="303530"/>
          </a:xfrm>
          <a:custGeom>
            <a:avLst/>
            <a:gdLst/>
            <a:ahLst/>
            <a:cxnLst/>
            <a:rect l="l" t="t" r="r" b="b"/>
            <a:pathLst>
              <a:path w="606425" h="303530">
                <a:moveTo>
                  <a:pt x="16844" y="0"/>
                </a:moveTo>
                <a:lnTo>
                  <a:pt x="589547" y="0"/>
                </a:lnTo>
                <a:lnTo>
                  <a:pt x="598850" y="0"/>
                </a:lnTo>
                <a:lnTo>
                  <a:pt x="606391" y="7541"/>
                </a:lnTo>
                <a:lnTo>
                  <a:pt x="606391" y="16844"/>
                </a:lnTo>
                <a:lnTo>
                  <a:pt x="606391" y="286351"/>
                </a:lnTo>
                <a:lnTo>
                  <a:pt x="606391" y="295653"/>
                </a:lnTo>
                <a:lnTo>
                  <a:pt x="598850" y="303195"/>
                </a:lnTo>
                <a:lnTo>
                  <a:pt x="589547" y="303195"/>
                </a:lnTo>
                <a:lnTo>
                  <a:pt x="16844" y="303195"/>
                </a:lnTo>
                <a:lnTo>
                  <a:pt x="7541" y="303195"/>
                </a:lnTo>
                <a:lnTo>
                  <a:pt x="0" y="295653"/>
                </a:lnTo>
                <a:lnTo>
                  <a:pt x="0" y="286351"/>
                </a:lnTo>
                <a:lnTo>
                  <a:pt x="0" y="16844"/>
                </a:lnTo>
                <a:lnTo>
                  <a:pt x="0" y="7541"/>
                </a:lnTo>
                <a:lnTo>
                  <a:pt x="7541" y="0"/>
                </a:lnTo>
                <a:lnTo>
                  <a:pt x="16844" y="0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 txBox="1"/>
          <p:nvPr/>
        </p:nvSpPr>
        <p:spPr>
          <a:xfrm>
            <a:off x="2948430" y="2042189"/>
            <a:ext cx="25019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Arial"/>
                <a:cs typeface="Arial"/>
              </a:rPr>
              <a:t>Filter</a:t>
            </a:r>
            <a:endParaRPr sz="800">
              <a:latin typeface="Arial"/>
              <a:cs typeface="Arial"/>
            </a:endParaRPr>
          </a:p>
        </p:txBody>
      </p:sp>
      <p:sp>
        <p:nvSpPr>
          <p:cNvPr id="254" name="object 254"/>
          <p:cNvSpPr/>
          <p:nvPr/>
        </p:nvSpPr>
        <p:spPr>
          <a:xfrm>
            <a:off x="1831751" y="2044279"/>
            <a:ext cx="123825" cy="0"/>
          </a:xfrm>
          <a:custGeom>
            <a:avLst/>
            <a:gdLst/>
            <a:ahLst/>
            <a:cxnLst/>
            <a:rect l="l" t="t" r="r" b="b"/>
            <a:pathLst>
              <a:path w="123825">
                <a:moveTo>
                  <a:pt x="0" y="0"/>
                </a:moveTo>
                <a:lnTo>
                  <a:pt x="123804" y="0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1930289" y="2019013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4" h="50800">
                <a:moveTo>
                  <a:pt x="0" y="0"/>
                </a:moveTo>
                <a:lnTo>
                  <a:pt x="25266" y="25266"/>
                </a:lnTo>
                <a:lnTo>
                  <a:pt x="0" y="50533"/>
                </a:lnTo>
                <a:lnTo>
                  <a:pt x="67377" y="2526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1930290" y="2019013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4" h="50800">
                <a:moveTo>
                  <a:pt x="67376" y="25266"/>
                </a:moveTo>
                <a:lnTo>
                  <a:pt x="0" y="0"/>
                </a:lnTo>
                <a:lnTo>
                  <a:pt x="25266" y="25266"/>
                </a:lnTo>
                <a:lnTo>
                  <a:pt x="0" y="50532"/>
                </a:lnTo>
                <a:lnTo>
                  <a:pt x="67376" y="25266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 txBox="1"/>
          <p:nvPr/>
        </p:nvSpPr>
        <p:spPr>
          <a:xfrm>
            <a:off x="1514359" y="1983234"/>
            <a:ext cx="32321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5" dirty="0">
                <a:latin typeface="Arial"/>
                <a:cs typeface="Arial"/>
              </a:rPr>
              <a:t>packet</a:t>
            </a:r>
            <a:endParaRPr sz="800">
              <a:latin typeface="Arial"/>
              <a:cs typeface="Arial"/>
            </a:endParaRPr>
          </a:p>
        </p:txBody>
      </p:sp>
      <p:sp>
        <p:nvSpPr>
          <p:cNvPr id="258" name="object 258"/>
          <p:cNvSpPr/>
          <p:nvPr/>
        </p:nvSpPr>
        <p:spPr>
          <a:xfrm>
            <a:off x="2013668" y="1892680"/>
            <a:ext cx="606425" cy="303530"/>
          </a:xfrm>
          <a:custGeom>
            <a:avLst/>
            <a:gdLst/>
            <a:ahLst/>
            <a:cxnLst/>
            <a:rect l="l" t="t" r="r" b="b"/>
            <a:pathLst>
              <a:path w="606425" h="303530">
                <a:moveTo>
                  <a:pt x="598850" y="0"/>
                </a:moveTo>
                <a:lnTo>
                  <a:pt x="7541" y="0"/>
                </a:lnTo>
                <a:lnTo>
                  <a:pt x="0" y="7541"/>
                </a:lnTo>
                <a:lnTo>
                  <a:pt x="0" y="295654"/>
                </a:lnTo>
                <a:lnTo>
                  <a:pt x="7541" y="303195"/>
                </a:lnTo>
                <a:lnTo>
                  <a:pt x="598850" y="303195"/>
                </a:lnTo>
                <a:lnTo>
                  <a:pt x="606391" y="295654"/>
                </a:lnTo>
                <a:lnTo>
                  <a:pt x="606391" y="7541"/>
                </a:lnTo>
                <a:lnTo>
                  <a:pt x="5988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2013669" y="1892681"/>
            <a:ext cx="606425" cy="303530"/>
          </a:xfrm>
          <a:custGeom>
            <a:avLst/>
            <a:gdLst/>
            <a:ahLst/>
            <a:cxnLst/>
            <a:rect l="l" t="t" r="r" b="b"/>
            <a:pathLst>
              <a:path w="606425" h="303530">
                <a:moveTo>
                  <a:pt x="16844" y="0"/>
                </a:moveTo>
                <a:lnTo>
                  <a:pt x="589547" y="0"/>
                </a:lnTo>
                <a:lnTo>
                  <a:pt x="598850" y="0"/>
                </a:lnTo>
                <a:lnTo>
                  <a:pt x="606391" y="7541"/>
                </a:lnTo>
                <a:lnTo>
                  <a:pt x="606391" y="16844"/>
                </a:lnTo>
                <a:lnTo>
                  <a:pt x="606391" y="286351"/>
                </a:lnTo>
                <a:lnTo>
                  <a:pt x="606391" y="295653"/>
                </a:lnTo>
                <a:lnTo>
                  <a:pt x="598850" y="303195"/>
                </a:lnTo>
                <a:lnTo>
                  <a:pt x="589547" y="303195"/>
                </a:lnTo>
                <a:lnTo>
                  <a:pt x="16844" y="303195"/>
                </a:lnTo>
                <a:lnTo>
                  <a:pt x="7541" y="303195"/>
                </a:lnTo>
                <a:lnTo>
                  <a:pt x="0" y="295653"/>
                </a:lnTo>
                <a:lnTo>
                  <a:pt x="0" y="286351"/>
                </a:lnTo>
                <a:lnTo>
                  <a:pt x="0" y="16844"/>
                </a:lnTo>
                <a:lnTo>
                  <a:pt x="0" y="7541"/>
                </a:lnTo>
                <a:lnTo>
                  <a:pt x="7541" y="0"/>
                </a:lnTo>
                <a:lnTo>
                  <a:pt x="16844" y="0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 txBox="1"/>
          <p:nvPr/>
        </p:nvSpPr>
        <p:spPr>
          <a:xfrm>
            <a:off x="2075270" y="2042189"/>
            <a:ext cx="47498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Arial"/>
                <a:cs typeface="Arial"/>
              </a:rPr>
              <a:t>Extraction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261" name="object 261"/>
          <p:cNvSpPr/>
          <p:nvPr/>
        </p:nvSpPr>
        <p:spPr>
          <a:xfrm>
            <a:off x="2620060" y="2044279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>
                <a:moveTo>
                  <a:pt x="0" y="0"/>
                </a:moveTo>
                <a:lnTo>
                  <a:pt x="96264" y="0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2691058" y="2019013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4" h="50800">
                <a:moveTo>
                  <a:pt x="0" y="0"/>
                </a:moveTo>
                <a:lnTo>
                  <a:pt x="25266" y="25266"/>
                </a:lnTo>
                <a:lnTo>
                  <a:pt x="0" y="50533"/>
                </a:lnTo>
                <a:lnTo>
                  <a:pt x="67377" y="2526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2691059" y="2019013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4" h="50800">
                <a:moveTo>
                  <a:pt x="67376" y="25266"/>
                </a:moveTo>
                <a:lnTo>
                  <a:pt x="0" y="0"/>
                </a:lnTo>
                <a:lnTo>
                  <a:pt x="25266" y="25266"/>
                </a:lnTo>
                <a:lnTo>
                  <a:pt x="0" y="50532"/>
                </a:lnTo>
                <a:lnTo>
                  <a:pt x="67376" y="25266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3380829" y="1825305"/>
            <a:ext cx="465455" cy="168910"/>
          </a:xfrm>
          <a:custGeom>
            <a:avLst/>
            <a:gdLst/>
            <a:ahLst/>
            <a:cxnLst/>
            <a:rect l="l" t="t" r="r" b="b"/>
            <a:pathLst>
              <a:path w="465454" h="168910">
                <a:moveTo>
                  <a:pt x="0" y="168442"/>
                </a:moveTo>
                <a:lnTo>
                  <a:pt x="74956" y="168442"/>
                </a:lnTo>
                <a:lnTo>
                  <a:pt x="100223" y="168442"/>
                </a:lnTo>
                <a:lnTo>
                  <a:pt x="100223" y="0"/>
                </a:lnTo>
                <a:lnTo>
                  <a:pt x="448337" y="0"/>
                </a:lnTo>
                <a:lnTo>
                  <a:pt x="465181" y="0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3820745" y="1800038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0" y="0"/>
                </a:moveTo>
                <a:lnTo>
                  <a:pt x="25265" y="25266"/>
                </a:lnTo>
                <a:lnTo>
                  <a:pt x="0" y="50533"/>
                </a:lnTo>
                <a:lnTo>
                  <a:pt x="67376" y="2526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3820745" y="1800038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67376" y="25266"/>
                </a:moveTo>
                <a:lnTo>
                  <a:pt x="0" y="0"/>
                </a:lnTo>
                <a:lnTo>
                  <a:pt x="25266" y="25266"/>
                </a:lnTo>
                <a:lnTo>
                  <a:pt x="0" y="50532"/>
                </a:lnTo>
                <a:lnTo>
                  <a:pt x="67376" y="25266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3380829" y="2094812"/>
            <a:ext cx="465455" cy="151765"/>
          </a:xfrm>
          <a:custGeom>
            <a:avLst/>
            <a:gdLst/>
            <a:ahLst/>
            <a:cxnLst/>
            <a:rect l="l" t="t" r="r" b="b"/>
            <a:pathLst>
              <a:path w="465454" h="151764">
                <a:moveTo>
                  <a:pt x="0" y="0"/>
                </a:moveTo>
                <a:lnTo>
                  <a:pt x="74956" y="0"/>
                </a:lnTo>
                <a:lnTo>
                  <a:pt x="100223" y="0"/>
                </a:lnTo>
                <a:lnTo>
                  <a:pt x="100223" y="151597"/>
                </a:lnTo>
                <a:lnTo>
                  <a:pt x="448337" y="151597"/>
                </a:lnTo>
                <a:lnTo>
                  <a:pt x="465181" y="151597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3820745" y="2221143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0" y="0"/>
                </a:moveTo>
                <a:lnTo>
                  <a:pt x="25265" y="25266"/>
                </a:lnTo>
                <a:lnTo>
                  <a:pt x="0" y="50532"/>
                </a:lnTo>
                <a:lnTo>
                  <a:pt x="67376" y="2526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3820745" y="2221143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67376" y="25266"/>
                </a:moveTo>
                <a:lnTo>
                  <a:pt x="0" y="0"/>
                </a:lnTo>
                <a:lnTo>
                  <a:pt x="25266" y="25266"/>
                </a:lnTo>
                <a:lnTo>
                  <a:pt x="0" y="50532"/>
                </a:lnTo>
                <a:lnTo>
                  <a:pt x="67376" y="25266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3497840" y="1450521"/>
            <a:ext cx="741680" cy="202565"/>
          </a:xfrm>
          <a:custGeom>
            <a:avLst/>
            <a:gdLst/>
            <a:ahLst/>
            <a:cxnLst/>
            <a:rect l="l" t="t" r="r" b="b"/>
            <a:pathLst>
              <a:path w="741679" h="202564">
                <a:moveTo>
                  <a:pt x="0" y="0"/>
                </a:moveTo>
                <a:lnTo>
                  <a:pt x="741145" y="0"/>
                </a:lnTo>
                <a:lnTo>
                  <a:pt x="741145" y="202129"/>
                </a:lnTo>
                <a:lnTo>
                  <a:pt x="0" y="20212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 txBox="1"/>
          <p:nvPr/>
        </p:nvSpPr>
        <p:spPr>
          <a:xfrm>
            <a:off x="3530088" y="1494751"/>
            <a:ext cx="67754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b="1" i="1" spc="-15" dirty="0">
                <a:latin typeface="Arial"/>
                <a:cs typeface="Arial"/>
              </a:rPr>
              <a:t>Know</a:t>
            </a:r>
            <a:r>
              <a:rPr sz="800" b="1" i="1" spc="-5" dirty="0">
                <a:latin typeface="Arial"/>
                <a:cs typeface="Arial"/>
              </a:rPr>
              <a:t>n</a:t>
            </a:r>
            <a:r>
              <a:rPr sz="800" b="1" i="1" dirty="0">
                <a:latin typeface="Arial"/>
                <a:cs typeface="Arial"/>
              </a:rPr>
              <a:t> </a:t>
            </a:r>
            <a:r>
              <a:rPr sz="800" b="1" i="1" spc="-5" dirty="0">
                <a:latin typeface="Arial"/>
                <a:cs typeface="Arial"/>
              </a:rPr>
              <a:t>Flows</a:t>
            </a:r>
            <a:endParaRPr sz="800">
              <a:latin typeface="Arial"/>
              <a:cs typeface="Arial"/>
            </a:endParaRPr>
          </a:p>
        </p:txBody>
      </p:sp>
      <p:sp>
        <p:nvSpPr>
          <p:cNvPr id="272" name="object 272"/>
          <p:cNvSpPr/>
          <p:nvPr/>
        </p:nvSpPr>
        <p:spPr>
          <a:xfrm>
            <a:off x="3438885" y="2437964"/>
            <a:ext cx="859155" cy="202565"/>
          </a:xfrm>
          <a:custGeom>
            <a:avLst/>
            <a:gdLst/>
            <a:ahLst/>
            <a:cxnLst/>
            <a:rect l="l" t="t" r="r" b="b"/>
            <a:pathLst>
              <a:path w="859154" h="202564">
                <a:moveTo>
                  <a:pt x="0" y="0"/>
                </a:moveTo>
                <a:lnTo>
                  <a:pt x="859054" y="0"/>
                </a:lnTo>
                <a:lnTo>
                  <a:pt x="859054" y="202130"/>
                </a:lnTo>
                <a:lnTo>
                  <a:pt x="0" y="20213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 txBox="1"/>
          <p:nvPr/>
        </p:nvSpPr>
        <p:spPr>
          <a:xfrm>
            <a:off x="3471117" y="2482195"/>
            <a:ext cx="79502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b="1" i="1" spc="-15" dirty="0">
                <a:latin typeface="Arial"/>
                <a:cs typeface="Arial"/>
              </a:rPr>
              <a:t>Unknow</a:t>
            </a:r>
            <a:r>
              <a:rPr sz="800" b="1" i="1" spc="-5" dirty="0">
                <a:latin typeface="Arial"/>
                <a:cs typeface="Arial"/>
              </a:rPr>
              <a:t>n</a:t>
            </a:r>
            <a:r>
              <a:rPr sz="800" b="1" i="1" dirty="0">
                <a:latin typeface="Arial"/>
                <a:cs typeface="Arial"/>
              </a:rPr>
              <a:t> </a:t>
            </a:r>
            <a:r>
              <a:rPr sz="800" b="1" i="1" spc="-5" dirty="0">
                <a:latin typeface="Arial"/>
                <a:cs typeface="Arial"/>
              </a:rPr>
              <a:t>Flows</a:t>
            </a:r>
            <a:endParaRPr sz="800">
              <a:latin typeface="Arial"/>
              <a:cs typeface="Arial"/>
            </a:endParaRPr>
          </a:p>
        </p:txBody>
      </p:sp>
      <p:sp>
        <p:nvSpPr>
          <p:cNvPr id="274" name="object 274"/>
          <p:cNvSpPr/>
          <p:nvPr/>
        </p:nvSpPr>
        <p:spPr>
          <a:xfrm>
            <a:off x="7119487" y="2044279"/>
            <a:ext cx="169545" cy="0"/>
          </a:xfrm>
          <a:custGeom>
            <a:avLst/>
            <a:gdLst/>
            <a:ahLst/>
            <a:cxnLst/>
            <a:rect l="l" t="t" r="r" b="b"/>
            <a:pathLst>
              <a:path w="169545">
                <a:moveTo>
                  <a:pt x="0" y="0"/>
                </a:moveTo>
                <a:lnTo>
                  <a:pt x="169142" y="0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7263363" y="2019013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0" y="0"/>
                </a:moveTo>
                <a:lnTo>
                  <a:pt x="25266" y="25266"/>
                </a:lnTo>
                <a:lnTo>
                  <a:pt x="0" y="50533"/>
                </a:lnTo>
                <a:lnTo>
                  <a:pt x="67377" y="2526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7263363" y="2019013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67376" y="25266"/>
                </a:moveTo>
                <a:lnTo>
                  <a:pt x="0" y="0"/>
                </a:lnTo>
                <a:lnTo>
                  <a:pt x="25266" y="25266"/>
                </a:lnTo>
                <a:lnTo>
                  <a:pt x="0" y="50532"/>
                </a:lnTo>
                <a:lnTo>
                  <a:pt x="67376" y="25266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 txBox="1"/>
          <p:nvPr/>
        </p:nvSpPr>
        <p:spPr>
          <a:xfrm>
            <a:off x="7332546" y="1983234"/>
            <a:ext cx="32321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5" dirty="0">
                <a:latin typeface="Arial"/>
                <a:cs typeface="Arial"/>
              </a:rPr>
              <a:t>packet</a:t>
            </a:r>
            <a:endParaRPr sz="800">
              <a:latin typeface="Arial"/>
              <a:cs typeface="Arial"/>
            </a:endParaRPr>
          </a:p>
        </p:txBody>
      </p:sp>
      <p:sp>
        <p:nvSpPr>
          <p:cNvPr id="278" name="object 278"/>
          <p:cNvSpPr/>
          <p:nvPr/>
        </p:nvSpPr>
        <p:spPr>
          <a:xfrm>
            <a:off x="4948586" y="1892680"/>
            <a:ext cx="606425" cy="303530"/>
          </a:xfrm>
          <a:custGeom>
            <a:avLst/>
            <a:gdLst/>
            <a:ahLst/>
            <a:cxnLst/>
            <a:rect l="l" t="t" r="r" b="b"/>
            <a:pathLst>
              <a:path w="606425" h="303530">
                <a:moveTo>
                  <a:pt x="598850" y="0"/>
                </a:moveTo>
                <a:lnTo>
                  <a:pt x="7541" y="0"/>
                </a:lnTo>
                <a:lnTo>
                  <a:pt x="0" y="7541"/>
                </a:lnTo>
                <a:lnTo>
                  <a:pt x="0" y="295654"/>
                </a:lnTo>
                <a:lnTo>
                  <a:pt x="7541" y="303195"/>
                </a:lnTo>
                <a:lnTo>
                  <a:pt x="598850" y="303195"/>
                </a:lnTo>
                <a:lnTo>
                  <a:pt x="606391" y="295654"/>
                </a:lnTo>
                <a:lnTo>
                  <a:pt x="606391" y="7541"/>
                </a:lnTo>
                <a:lnTo>
                  <a:pt x="5988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4948587" y="1892681"/>
            <a:ext cx="606425" cy="303530"/>
          </a:xfrm>
          <a:custGeom>
            <a:avLst/>
            <a:gdLst/>
            <a:ahLst/>
            <a:cxnLst/>
            <a:rect l="l" t="t" r="r" b="b"/>
            <a:pathLst>
              <a:path w="606425" h="303530">
                <a:moveTo>
                  <a:pt x="16844" y="0"/>
                </a:moveTo>
                <a:lnTo>
                  <a:pt x="589547" y="0"/>
                </a:lnTo>
                <a:lnTo>
                  <a:pt x="598850" y="0"/>
                </a:lnTo>
                <a:lnTo>
                  <a:pt x="606391" y="7541"/>
                </a:lnTo>
                <a:lnTo>
                  <a:pt x="606391" y="16844"/>
                </a:lnTo>
                <a:lnTo>
                  <a:pt x="606391" y="286351"/>
                </a:lnTo>
                <a:lnTo>
                  <a:pt x="606391" y="295653"/>
                </a:lnTo>
                <a:lnTo>
                  <a:pt x="598850" y="303195"/>
                </a:lnTo>
                <a:lnTo>
                  <a:pt x="589547" y="303195"/>
                </a:lnTo>
                <a:lnTo>
                  <a:pt x="16844" y="303195"/>
                </a:lnTo>
                <a:lnTo>
                  <a:pt x="7541" y="303195"/>
                </a:lnTo>
                <a:lnTo>
                  <a:pt x="0" y="295653"/>
                </a:lnTo>
                <a:lnTo>
                  <a:pt x="0" y="286351"/>
                </a:lnTo>
                <a:lnTo>
                  <a:pt x="0" y="16844"/>
                </a:lnTo>
                <a:lnTo>
                  <a:pt x="0" y="7541"/>
                </a:lnTo>
                <a:lnTo>
                  <a:pt x="7541" y="0"/>
                </a:lnTo>
                <a:lnTo>
                  <a:pt x="16844" y="0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 txBox="1"/>
          <p:nvPr/>
        </p:nvSpPr>
        <p:spPr>
          <a:xfrm>
            <a:off x="5026991" y="2042189"/>
            <a:ext cx="44132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Arial"/>
                <a:cs typeface="Arial"/>
              </a:rPr>
              <a:t>Selection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281" name="object 281"/>
          <p:cNvSpPr/>
          <p:nvPr/>
        </p:nvSpPr>
        <p:spPr>
          <a:xfrm>
            <a:off x="5730842" y="1892680"/>
            <a:ext cx="606425" cy="303530"/>
          </a:xfrm>
          <a:custGeom>
            <a:avLst/>
            <a:gdLst/>
            <a:ahLst/>
            <a:cxnLst/>
            <a:rect l="l" t="t" r="r" b="b"/>
            <a:pathLst>
              <a:path w="606425" h="303530">
                <a:moveTo>
                  <a:pt x="598849" y="0"/>
                </a:moveTo>
                <a:lnTo>
                  <a:pt x="7541" y="0"/>
                </a:lnTo>
                <a:lnTo>
                  <a:pt x="0" y="7541"/>
                </a:lnTo>
                <a:lnTo>
                  <a:pt x="0" y="295654"/>
                </a:lnTo>
                <a:lnTo>
                  <a:pt x="7541" y="303195"/>
                </a:lnTo>
                <a:lnTo>
                  <a:pt x="598849" y="303195"/>
                </a:lnTo>
                <a:lnTo>
                  <a:pt x="606391" y="295654"/>
                </a:lnTo>
                <a:lnTo>
                  <a:pt x="606391" y="7541"/>
                </a:lnTo>
                <a:lnTo>
                  <a:pt x="59884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5730841" y="1892681"/>
            <a:ext cx="606425" cy="303530"/>
          </a:xfrm>
          <a:custGeom>
            <a:avLst/>
            <a:gdLst/>
            <a:ahLst/>
            <a:cxnLst/>
            <a:rect l="l" t="t" r="r" b="b"/>
            <a:pathLst>
              <a:path w="606425" h="303530">
                <a:moveTo>
                  <a:pt x="16844" y="0"/>
                </a:moveTo>
                <a:lnTo>
                  <a:pt x="589547" y="0"/>
                </a:lnTo>
                <a:lnTo>
                  <a:pt x="598849" y="0"/>
                </a:lnTo>
                <a:lnTo>
                  <a:pt x="606392" y="7541"/>
                </a:lnTo>
                <a:lnTo>
                  <a:pt x="606392" y="16844"/>
                </a:lnTo>
                <a:lnTo>
                  <a:pt x="606392" y="286351"/>
                </a:lnTo>
                <a:lnTo>
                  <a:pt x="606392" y="295653"/>
                </a:lnTo>
                <a:lnTo>
                  <a:pt x="598849" y="303195"/>
                </a:lnTo>
                <a:lnTo>
                  <a:pt x="589547" y="303195"/>
                </a:lnTo>
                <a:lnTo>
                  <a:pt x="16844" y="303195"/>
                </a:lnTo>
                <a:lnTo>
                  <a:pt x="7541" y="303195"/>
                </a:lnTo>
                <a:lnTo>
                  <a:pt x="0" y="295653"/>
                </a:lnTo>
                <a:lnTo>
                  <a:pt x="0" y="286351"/>
                </a:lnTo>
                <a:lnTo>
                  <a:pt x="0" y="16844"/>
                </a:lnTo>
                <a:lnTo>
                  <a:pt x="0" y="7541"/>
                </a:lnTo>
                <a:lnTo>
                  <a:pt x="7541" y="0"/>
                </a:lnTo>
                <a:lnTo>
                  <a:pt x="16844" y="0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 txBox="1"/>
          <p:nvPr/>
        </p:nvSpPr>
        <p:spPr>
          <a:xfrm>
            <a:off x="5809246" y="2042189"/>
            <a:ext cx="44132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Arial"/>
                <a:cs typeface="Arial"/>
              </a:rPr>
              <a:t>Selection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284" name="object 284"/>
          <p:cNvSpPr/>
          <p:nvPr/>
        </p:nvSpPr>
        <p:spPr>
          <a:xfrm>
            <a:off x="6513096" y="1892680"/>
            <a:ext cx="606425" cy="303530"/>
          </a:xfrm>
          <a:custGeom>
            <a:avLst/>
            <a:gdLst/>
            <a:ahLst/>
            <a:cxnLst/>
            <a:rect l="l" t="t" r="r" b="b"/>
            <a:pathLst>
              <a:path w="606425" h="303530">
                <a:moveTo>
                  <a:pt x="598850" y="0"/>
                </a:moveTo>
                <a:lnTo>
                  <a:pt x="7541" y="0"/>
                </a:lnTo>
                <a:lnTo>
                  <a:pt x="0" y="7541"/>
                </a:lnTo>
                <a:lnTo>
                  <a:pt x="0" y="295654"/>
                </a:lnTo>
                <a:lnTo>
                  <a:pt x="7541" y="303195"/>
                </a:lnTo>
                <a:lnTo>
                  <a:pt x="598850" y="303195"/>
                </a:lnTo>
                <a:lnTo>
                  <a:pt x="606390" y="295654"/>
                </a:lnTo>
                <a:lnTo>
                  <a:pt x="606390" y="7541"/>
                </a:lnTo>
                <a:lnTo>
                  <a:pt x="5988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6513095" y="1892681"/>
            <a:ext cx="606425" cy="303530"/>
          </a:xfrm>
          <a:custGeom>
            <a:avLst/>
            <a:gdLst/>
            <a:ahLst/>
            <a:cxnLst/>
            <a:rect l="l" t="t" r="r" b="b"/>
            <a:pathLst>
              <a:path w="606425" h="303530">
                <a:moveTo>
                  <a:pt x="16844" y="0"/>
                </a:moveTo>
                <a:lnTo>
                  <a:pt x="589547" y="0"/>
                </a:lnTo>
                <a:lnTo>
                  <a:pt x="598851" y="0"/>
                </a:lnTo>
                <a:lnTo>
                  <a:pt x="606391" y="7541"/>
                </a:lnTo>
                <a:lnTo>
                  <a:pt x="606391" y="16844"/>
                </a:lnTo>
                <a:lnTo>
                  <a:pt x="606391" y="286351"/>
                </a:lnTo>
                <a:lnTo>
                  <a:pt x="606391" y="295653"/>
                </a:lnTo>
                <a:lnTo>
                  <a:pt x="598851" y="303195"/>
                </a:lnTo>
                <a:lnTo>
                  <a:pt x="589547" y="303195"/>
                </a:lnTo>
                <a:lnTo>
                  <a:pt x="16844" y="303195"/>
                </a:lnTo>
                <a:lnTo>
                  <a:pt x="7541" y="303195"/>
                </a:lnTo>
                <a:lnTo>
                  <a:pt x="0" y="295653"/>
                </a:lnTo>
                <a:lnTo>
                  <a:pt x="0" y="286351"/>
                </a:lnTo>
                <a:lnTo>
                  <a:pt x="0" y="16844"/>
                </a:lnTo>
                <a:lnTo>
                  <a:pt x="0" y="7541"/>
                </a:lnTo>
                <a:lnTo>
                  <a:pt x="7541" y="0"/>
                </a:lnTo>
                <a:lnTo>
                  <a:pt x="16844" y="0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 txBox="1"/>
          <p:nvPr/>
        </p:nvSpPr>
        <p:spPr>
          <a:xfrm>
            <a:off x="6552170" y="2042189"/>
            <a:ext cx="52006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Arial"/>
                <a:cs typeface="Arial"/>
              </a:rPr>
              <a:t>Application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287" name="object 287"/>
          <p:cNvSpPr/>
          <p:nvPr/>
        </p:nvSpPr>
        <p:spPr>
          <a:xfrm>
            <a:off x="5554978" y="2044279"/>
            <a:ext cx="118110" cy="0"/>
          </a:xfrm>
          <a:custGeom>
            <a:avLst/>
            <a:gdLst/>
            <a:ahLst/>
            <a:cxnLst/>
            <a:rect l="l" t="t" r="r" b="b"/>
            <a:pathLst>
              <a:path w="118110">
                <a:moveTo>
                  <a:pt x="0" y="0"/>
                </a:moveTo>
                <a:lnTo>
                  <a:pt x="117750" y="0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5647462" y="2019013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0" y="0"/>
                </a:moveTo>
                <a:lnTo>
                  <a:pt x="25266" y="25266"/>
                </a:lnTo>
                <a:lnTo>
                  <a:pt x="0" y="50533"/>
                </a:lnTo>
                <a:lnTo>
                  <a:pt x="67377" y="2526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5647462" y="2019013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67376" y="25266"/>
                </a:moveTo>
                <a:lnTo>
                  <a:pt x="0" y="0"/>
                </a:lnTo>
                <a:lnTo>
                  <a:pt x="25266" y="25266"/>
                </a:lnTo>
                <a:lnTo>
                  <a:pt x="0" y="50532"/>
                </a:lnTo>
                <a:lnTo>
                  <a:pt x="67376" y="25266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6337234" y="2044279"/>
            <a:ext cx="118110" cy="0"/>
          </a:xfrm>
          <a:custGeom>
            <a:avLst/>
            <a:gdLst/>
            <a:ahLst/>
            <a:cxnLst/>
            <a:rect l="l" t="t" r="r" b="b"/>
            <a:pathLst>
              <a:path w="118110">
                <a:moveTo>
                  <a:pt x="0" y="0"/>
                </a:moveTo>
                <a:lnTo>
                  <a:pt x="117748" y="0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6429716" y="2019013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0" y="0"/>
                </a:moveTo>
                <a:lnTo>
                  <a:pt x="25266" y="25266"/>
                </a:lnTo>
                <a:lnTo>
                  <a:pt x="0" y="50533"/>
                </a:lnTo>
                <a:lnTo>
                  <a:pt x="67377" y="2526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6429716" y="2019013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67376" y="25266"/>
                </a:moveTo>
                <a:lnTo>
                  <a:pt x="0" y="0"/>
                </a:lnTo>
                <a:lnTo>
                  <a:pt x="25266" y="25266"/>
                </a:lnTo>
                <a:lnTo>
                  <a:pt x="0" y="50532"/>
                </a:lnTo>
                <a:lnTo>
                  <a:pt x="67376" y="25266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5251782" y="2195877"/>
            <a:ext cx="1413510" cy="248285"/>
          </a:xfrm>
          <a:custGeom>
            <a:avLst/>
            <a:gdLst/>
            <a:ahLst/>
            <a:cxnLst/>
            <a:rect l="l" t="t" r="r" b="b"/>
            <a:pathLst>
              <a:path w="1413509" h="248285">
                <a:moveTo>
                  <a:pt x="1412910" y="0"/>
                </a:moveTo>
                <a:lnTo>
                  <a:pt x="1412910" y="74956"/>
                </a:lnTo>
                <a:lnTo>
                  <a:pt x="1412910" y="247798"/>
                </a:lnTo>
                <a:lnTo>
                  <a:pt x="291297" y="247798"/>
                </a:lnTo>
                <a:lnTo>
                  <a:pt x="0" y="247798"/>
                </a:lnTo>
                <a:lnTo>
                  <a:pt x="0" y="74956"/>
                </a:lnTo>
                <a:lnTo>
                  <a:pt x="0" y="58112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5226516" y="2211878"/>
            <a:ext cx="50800" cy="67945"/>
          </a:xfrm>
          <a:custGeom>
            <a:avLst/>
            <a:gdLst/>
            <a:ahLst/>
            <a:cxnLst/>
            <a:rect l="l" t="t" r="r" b="b"/>
            <a:pathLst>
              <a:path w="50800" h="67944">
                <a:moveTo>
                  <a:pt x="25266" y="0"/>
                </a:moveTo>
                <a:lnTo>
                  <a:pt x="0" y="67377"/>
                </a:lnTo>
                <a:lnTo>
                  <a:pt x="25266" y="42110"/>
                </a:lnTo>
                <a:lnTo>
                  <a:pt x="41058" y="42110"/>
                </a:lnTo>
                <a:lnTo>
                  <a:pt x="25266" y="0"/>
                </a:lnTo>
                <a:close/>
              </a:path>
              <a:path w="50800" h="67944">
                <a:moveTo>
                  <a:pt x="41058" y="42110"/>
                </a:moveTo>
                <a:lnTo>
                  <a:pt x="25266" y="42110"/>
                </a:lnTo>
                <a:lnTo>
                  <a:pt x="50533" y="67377"/>
                </a:lnTo>
                <a:lnTo>
                  <a:pt x="41058" y="421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5226516" y="2211879"/>
            <a:ext cx="50800" cy="67945"/>
          </a:xfrm>
          <a:custGeom>
            <a:avLst/>
            <a:gdLst/>
            <a:ahLst/>
            <a:cxnLst/>
            <a:rect l="l" t="t" r="r" b="b"/>
            <a:pathLst>
              <a:path w="50800" h="67944">
                <a:moveTo>
                  <a:pt x="25266" y="0"/>
                </a:moveTo>
                <a:lnTo>
                  <a:pt x="0" y="67376"/>
                </a:lnTo>
                <a:lnTo>
                  <a:pt x="25266" y="42110"/>
                </a:lnTo>
                <a:lnTo>
                  <a:pt x="50532" y="67376"/>
                </a:lnTo>
                <a:lnTo>
                  <a:pt x="25266" y="0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5713454" y="2338398"/>
            <a:ext cx="387985" cy="202565"/>
          </a:xfrm>
          <a:custGeom>
            <a:avLst/>
            <a:gdLst/>
            <a:ahLst/>
            <a:cxnLst/>
            <a:rect l="l" t="t" r="r" b="b"/>
            <a:pathLst>
              <a:path w="387985" h="202564">
                <a:moveTo>
                  <a:pt x="0" y="0"/>
                </a:moveTo>
                <a:lnTo>
                  <a:pt x="387417" y="0"/>
                </a:lnTo>
                <a:lnTo>
                  <a:pt x="387417" y="202130"/>
                </a:lnTo>
                <a:lnTo>
                  <a:pt x="0" y="20213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 txBox="1"/>
          <p:nvPr/>
        </p:nvSpPr>
        <p:spPr>
          <a:xfrm>
            <a:off x="5745579" y="2382630"/>
            <a:ext cx="32321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5" dirty="0">
                <a:latin typeface="Arial"/>
                <a:cs typeface="Arial"/>
              </a:rPr>
              <a:t>packet</a:t>
            </a:r>
            <a:endParaRPr sz="800">
              <a:latin typeface="Arial"/>
              <a:cs typeface="Arial"/>
            </a:endParaRPr>
          </a:p>
        </p:txBody>
      </p:sp>
      <p:sp>
        <p:nvSpPr>
          <p:cNvPr id="298" name="object 298"/>
          <p:cNvSpPr/>
          <p:nvPr/>
        </p:nvSpPr>
        <p:spPr>
          <a:xfrm>
            <a:off x="4776935" y="2044279"/>
            <a:ext cx="113664" cy="0"/>
          </a:xfrm>
          <a:custGeom>
            <a:avLst/>
            <a:gdLst/>
            <a:ahLst/>
            <a:cxnLst/>
            <a:rect l="l" t="t" r="r" b="b"/>
            <a:pathLst>
              <a:path w="113664">
                <a:moveTo>
                  <a:pt x="0" y="0"/>
                </a:moveTo>
                <a:lnTo>
                  <a:pt x="113539" y="0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4865207" y="2019013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0" y="0"/>
                </a:moveTo>
                <a:lnTo>
                  <a:pt x="25266" y="25266"/>
                </a:lnTo>
                <a:lnTo>
                  <a:pt x="0" y="50533"/>
                </a:lnTo>
                <a:lnTo>
                  <a:pt x="67377" y="2526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4865208" y="2019013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67376" y="25266"/>
                </a:moveTo>
                <a:lnTo>
                  <a:pt x="0" y="0"/>
                </a:lnTo>
                <a:lnTo>
                  <a:pt x="25266" y="25266"/>
                </a:lnTo>
                <a:lnTo>
                  <a:pt x="0" y="50532"/>
                </a:lnTo>
                <a:lnTo>
                  <a:pt x="67376" y="25266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4749267" y="2686754"/>
            <a:ext cx="396240" cy="202565"/>
          </a:xfrm>
          <a:custGeom>
            <a:avLst/>
            <a:gdLst/>
            <a:ahLst/>
            <a:cxnLst/>
            <a:rect l="l" t="t" r="r" b="b"/>
            <a:pathLst>
              <a:path w="396239" h="202564">
                <a:moveTo>
                  <a:pt x="0" y="0"/>
                </a:moveTo>
                <a:lnTo>
                  <a:pt x="395838" y="0"/>
                </a:lnTo>
                <a:lnTo>
                  <a:pt x="395838" y="202130"/>
                </a:lnTo>
                <a:lnTo>
                  <a:pt x="0" y="20213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 txBox="1"/>
          <p:nvPr/>
        </p:nvSpPr>
        <p:spPr>
          <a:xfrm>
            <a:off x="4779928" y="2730986"/>
            <a:ext cx="33464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5" dirty="0">
                <a:latin typeface="Arial"/>
                <a:cs typeface="Arial"/>
              </a:rPr>
              <a:t>update</a:t>
            </a:r>
            <a:endParaRPr sz="800">
              <a:latin typeface="Arial"/>
              <a:cs typeface="Arial"/>
            </a:endParaRPr>
          </a:p>
        </p:txBody>
      </p:sp>
      <p:sp>
        <p:nvSpPr>
          <p:cNvPr id="305" name="object 305"/>
          <p:cNvSpPr txBox="1"/>
          <p:nvPr/>
        </p:nvSpPr>
        <p:spPr>
          <a:xfrm>
            <a:off x="425808" y="5894334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0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306" name="object 306"/>
          <p:cNvSpPr txBox="1"/>
          <p:nvPr/>
        </p:nvSpPr>
        <p:spPr>
          <a:xfrm>
            <a:off x="566787" y="6012453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1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307" name="object 307"/>
          <p:cNvSpPr txBox="1"/>
          <p:nvPr/>
        </p:nvSpPr>
        <p:spPr>
          <a:xfrm>
            <a:off x="928836" y="6012453"/>
            <a:ext cx="15494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10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308" name="object 308"/>
          <p:cNvSpPr txBox="1"/>
          <p:nvPr/>
        </p:nvSpPr>
        <p:spPr>
          <a:xfrm>
            <a:off x="2178695" y="6012453"/>
            <a:ext cx="1202055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6835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40</a:t>
            </a:r>
            <a:endParaRPr sz="80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800" dirty="0">
                <a:latin typeface="Lucida Sans"/>
                <a:cs typeface="Lucida Sans"/>
              </a:rPr>
              <a:t>In</a:t>
            </a:r>
            <a:r>
              <a:rPr sz="800" spc="15" dirty="0">
                <a:latin typeface="Lucida Sans"/>
                <a:cs typeface="Lucida Sans"/>
              </a:rPr>
              <a:t>terfa</a:t>
            </a:r>
            <a:r>
              <a:rPr sz="800" spc="20" dirty="0">
                <a:latin typeface="Lucida Sans"/>
                <a:cs typeface="Lucida Sans"/>
              </a:rPr>
              <a:t>c</a:t>
            </a:r>
            <a:r>
              <a:rPr sz="800" spc="40" dirty="0">
                <a:latin typeface="Lucida Sans"/>
                <a:cs typeface="Lucida Sans"/>
              </a:rPr>
              <a:t>e</a:t>
            </a:r>
            <a:r>
              <a:rPr sz="800" dirty="0">
                <a:latin typeface="Lucida Sans"/>
                <a:cs typeface="Lucida Sans"/>
              </a:rPr>
              <a:t> </a:t>
            </a:r>
            <a:r>
              <a:rPr sz="800" spc="65" dirty="0">
                <a:latin typeface="Lucida Sans"/>
                <a:cs typeface="Lucida Sans"/>
              </a:rPr>
              <a:t>S</a:t>
            </a:r>
            <a:r>
              <a:rPr sz="800" spc="-5" dirty="0">
                <a:latin typeface="Lucida Sans"/>
                <a:cs typeface="Lucida Sans"/>
              </a:rPr>
              <a:t>p</a:t>
            </a:r>
            <a:r>
              <a:rPr sz="800" spc="25" dirty="0">
                <a:latin typeface="Lucida Sans"/>
                <a:cs typeface="Lucida Sans"/>
              </a:rPr>
              <a:t>ee</a:t>
            </a:r>
            <a:r>
              <a:rPr sz="800" spc="35" dirty="0">
                <a:latin typeface="Lucida Sans"/>
                <a:cs typeface="Lucida Sans"/>
              </a:rPr>
              <a:t>d</a:t>
            </a:r>
            <a:r>
              <a:rPr sz="800" dirty="0">
                <a:latin typeface="Lucida Sans"/>
                <a:cs typeface="Lucida Sans"/>
              </a:rPr>
              <a:t> </a:t>
            </a:r>
            <a:r>
              <a:rPr sz="800" spc="40" dirty="0">
                <a:latin typeface="Lucida Sans"/>
                <a:cs typeface="Lucida Sans"/>
              </a:rPr>
              <a:t>(G</a:t>
            </a:r>
            <a:r>
              <a:rPr sz="800" spc="-5" dirty="0">
                <a:latin typeface="Lucida Sans"/>
                <a:cs typeface="Lucida Sans"/>
              </a:rPr>
              <a:t>bp</a:t>
            </a:r>
            <a:r>
              <a:rPr sz="800" dirty="0">
                <a:latin typeface="Lucida Sans"/>
                <a:cs typeface="Lucida Sans"/>
              </a:rPr>
              <a:t>s</a:t>
            </a:r>
            <a:r>
              <a:rPr sz="800" spc="50" dirty="0">
                <a:latin typeface="Lucida Sans"/>
                <a:cs typeface="Lucida Sans"/>
              </a:rPr>
              <a:t>)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309" name="object 309"/>
          <p:cNvSpPr txBox="1"/>
          <p:nvPr/>
        </p:nvSpPr>
        <p:spPr>
          <a:xfrm>
            <a:off x="4839196" y="6012453"/>
            <a:ext cx="21971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100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310" name="object 3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18</a:t>
            </a:fld>
            <a:endParaRPr dirty="0"/>
          </a:p>
        </p:txBody>
      </p:sp>
      <p:sp>
        <p:nvSpPr>
          <p:cNvPr id="303" name="object 303"/>
          <p:cNvSpPr txBox="1"/>
          <p:nvPr/>
        </p:nvSpPr>
        <p:spPr>
          <a:xfrm>
            <a:off x="4487932" y="2038492"/>
            <a:ext cx="14922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b="1" i="1" spc="-5" dirty="0">
                <a:latin typeface="Arial"/>
                <a:cs typeface="Arial"/>
              </a:rPr>
              <a:t>Lo</a:t>
            </a:r>
            <a:endParaRPr sz="800">
              <a:latin typeface="Arial"/>
              <a:cs typeface="Arial"/>
            </a:endParaRPr>
          </a:p>
        </p:txBody>
      </p:sp>
      <p:sp>
        <p:nvSpPr>
          <p:cNvPr id="304" name="object 304"/>
          <p:cNvSpPr txBox="1"/>
          <p:nvPr/>
        </p:nvSpPr>
        <p:spPr>
          <a:xfrm>
            <a:off x="5260338" y="3331262"/>
            <a:ext cx="3556635" cy="1901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473709" indent="-342900">
              <a:lnSpc>
                <a:spcPts val="2000"/>
              </a:lnSpc>
              <a:tabLst>
                <a:tab pos="391160" algn="l"/>
              </a:tabLst>
            </a:pPr>
            <a:r>
              <a:rPr sz="1300" spc="25" dirty="0">
                <a:latin typeface="MS PGothic"/>
                <a:cs typeface="MS PGothic"/>
              </a:rPr>
              <a:t>❇		</a:t>
            </a:r>
            <a:r>
              <a:rPr sz="1900" spc="-15" dirty="0">
                <a:latin typeface="Arial"/>
                <a:cs typeface="Arial"/>
              </a:rPr>
              <a:t>Queue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sa</a:t>
            </a:r>
            <a:r>
              <a:rPr sz="1900" spc="-10" dirty="0">
                <a:latin typeface="Arial"/>
                <a:cs typeface="Arial"/>
              </a:rPr>
              <a:t>t</a:t>
            </a:r>
            <a:r>
              <a:rPr sz="1900" dirty="0">
                <a:latin typeface="Arial"/>
                <a:cs typeface="Arial"/>
              </a:rPr>
              <a:t>ura</a:t>
            </a:r>
            <a:r>
              <a:rPr sz="1900" spc="-10" dirty="0">
                <a:latin typeface="Arial"/>
                <a:cs typeface="Arial"/>
              </a:rPr>
              <a:t>t</a:t>
            </a:r>
            <a:r>
              <a:rPr sz="1900" dirty="0">
                <a:latin typeface="Arial"/>
                <a:cs typeface="Arial"/>
              </a:rPr>
              <a:t>ion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causes high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la</a:t>
            </a:r>
            <a:r>
              <a:rPr sz="1900" spc="-10" dirty="0">
                <a:latin typeface="Arial"/>
                <a:cs typeface="Arial"/>
              </a:rPr>
              <a:t>t</a:t>
            </a:r>
            <a:r>
              <a:rPr sz="1900" dirty="0">
                <a:latin typeface="Arial"/>
                <a:cs typeface="Arial"/>
              </a:rPr>
              <a:t>ency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&gt;1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Gbps</a:t>
            </a:r>
            <a:endParaRPr sz="19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54"/>
              </a:spcBef>
              <a:buSzPct val="68421"/>
              <a:buFont typeface="Arial Unicode MS"/>
              <a:buChar char="□"/>
              <a:tabLst>
                <a:tab pos="355600" algn="l"/>
              </a:tabLst>
            </a:pPr>
            <a:r>
              <a:rPr sz="1900" dirty="0">
                <a:latin typeface="Arial"/>
                <a:cs typeface="Arial"/>
              </a:rPr>
              <a:t>Hi</a:t>
            </a:r>
            <a:r>
              <a:rPr sz="1900" spc="-10" dirty="0">
                <a:latin typeface="Arial"/>
                <a:cs typeface="Arial"/>
              </a:rPr>
              <a:t>ts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improve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average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la</a:t>
            </a:r>
            <a:r>
              <a:rPr sz="1900" spc="-10" dirty="0">
                <a:latin typeface="Arial"/>
                <a:cs typeface="Arial"/>
              </a:rPr>
              <a:t>t</a:t>
            </a:r>
            <a:r>
              <a:rPr sz="1900" dirty="0">
                <a:latin typeface="Arial"/>
                <a:cs typeface="Arial"/>
              </a:rPr>
              <a:t>ency</a:t>
            </a:r>
            <a:endParaRPr sz="1900">
              <a:latin typeface="Arial"/>
              <a:cs typeface="Arial"/>
            </a:endParaRPr>
          </a:p>
          <a:p>
            <a:pPr marL="355600" marR="5080" indent="-342900">
              <a:lnSpc>
                <a:spcPts val="2039"/>
              </a:lnSpc>
              <a:spcBef>
                <a:spcPts val="484"/>
              </a:spcBef>
              <a:tabLst>
                <a:tab pos="354965" algn="l"/>
              </a:tabLst>
            </a:pPr>
            <a:r>
              <a:rPr sz="1300" spc="25" dirty="0">
                <a:latin typeface="MS PGothic"/>
                <a:cs typeface="MS PGothic"/>
              </a:rPr>
              <a:t>▲	</a:t>
            </a:r>
            <a:r>
              <a:rPr sz="1900" spc="25" dirty="0">
                <a:latin typeface="Arial"/>
                <a:cs typeface="Arial"/>
              </a:rPr>
              <a:t>Au</a:t>
            </a:r>
            <a:r>
              <a:rPr sz="1900" spc="-10" dirty="0">
                <a:latin typeface="Arial"/>
                <a:cs typeface="Arial"/>
              </a:rPr>
              <a:t>thorized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spc="-10" dirty="0">
                <a:latin typeface="Arial"/>
                <a:cs typeface="Arial"/>
              </a:rPr>
              <a:t>t</a:t>
            </a:r>
            <a:r>
              <a:rPr sz="1900" dirty="0">
                <a:latin typeface="Arial"/>
                <a:cs typeface="Arial"/>
              </a:rPr>
              <a:t>ra</a:t>
            </a:r>
            <a:r>
              <a:rPr sz="1900" spc="-45" dirty="0">
                <a:latin typeface="Arial"/>
                <a:cs typeface="Arial"/>
              </a:rPr>
              <a:t>f</a:t>
            </a:r>
            <a:r>
              <a:rPr sz="1900" spc="-10" dirty="0">
                <a:latin typeface="Arial"/>
                <a:cs typeface="Arial"/>
              </a:rPr>
              <a:t>f</a:t>
            </a:r>
            <a:r>
              <a:rPr sz="1900" dirty="0">
                <a:latin typeface="Arial"/>
                <a:cs typeface="Arial"/>
              </a:rPr>
              <a:t>ic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no</a:t>
            </a:r>
            <a:r>
              <a:rPr sz="1900" spc="-10" dirty="0">
                <a:latin typeface="Arial"/>
                <a:cs typeface="Arial"/>
              </a:rPr>
              <a:t>t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ye</a:t>
            </a:r>
            <a:r>
              <a:rPr sz="1900" spc="-10" dirty="0">
                <a:latin typeface="Arial"/>
                <a:cs typeface="Arial"/>
              </a:rPr>
              <a:t>t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seen incurs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higher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la</a:t>
            </a:r>
            <a:r>
              <a:rPr sz="1900" spc="-10" dirty="0">
                <a:latin typeface="Arial"/>
                <a:cs typeface="Arial"/>
              </a:rPr>
              <a:t>t</a:t>
            </a:r>
            <a:r>
              <a:rPr sz="1900" dirty="0">
                <a:latin typeface="Arial"/>
                <a:cs typeface="Arial"/>
              </a:rPr>
              <a:t>ency</a:t>
            </a:r>
            <a:endParaRPr sz="1900">
              <a:latin typeface="Arial"/>
              <a:cs typeface="Arial"/>
            </a:endParaRPr>
          </a:p>
          <a:p>
            <a:pPr marL="749300" marR="194945" indent="-279400">
              <a:lnSpc>
                <a:spcPts val="1720"/>
              </a:lnSpc>
              <a:spcBef>
                <a:spcPts val="330"/>
              </a:spcBef>
              <a:tabLst>
                <a:tab pos="755015" algn="l"/>
              </a:tabLst>
            </a:pPr>
            <a:r>
              <a:rPr sz="1100" spc="10" dirty="0">
                <a:latin typeface="MS PGothic"/>
                <a:cs typeface="MS PGothic"/>
              </a:rPr>
              <a:t>▲		</a:t>
            </a:r>
            <a:r>
              <a:rPr sz="1600" spc="-15" dirty="0">
                <a:latin typeface="Arial"/>
                <a:cs typeface="Arial"/>
              </a:rPr>
              <a:t>Once</a:t>
            </a:r>
            <a:r>
              <a:rPr sz="1600" spc="-5" dirty="0">
                <a:latin typeface="Arial"/>
                <a:cs typeface="Arial"/>
              </a:rPr>
              <a:t> f</a:t>
            </a:r>
            <a:r>
              <a:rPr sz="1600" dirty="0">
                <a:latin typeface="Arial"/>
                <a:cs typeface="Arial"/>
              </a:rPr>
              <a:t>low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is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learned</a:t>
            </a:r>
            <a:r>
              <a:rPr sz="1600" spc="-5" dirty="0">
                <a:latin typeface="Arial"/>
                <a:cs typeface="Arial"/>
              </a:rPr>
              <a:t>, </a:t>
            </a:r>
            <a:r>
              <a:rPr sz="1600" dirty="0">
                <a:latin typeface="Arial"/>
                <a:cs typeface="Arial"/>
              </a:rPr>
              <a:t>la</a:t>
            </a:r>
            <a:r>
              <a:rPr sz="1600" spc="-5" dirty="0">
                <a:latin typeface="Arial"/>
                <a:cs typeface="Arial"/>
              </a:rPr>
              <a:t>t</a:t>
            </a:r>
            <a:r>
              <a:rPr sz="1600" dirty="0">
                <a:latin typeface="Arial"/>
                <a:cs typeface="Arial"/>
              </a:rPr>
              <a:t>ency consi</a:t>
            </a:r>
            <a:r>
              <a:rPr sz="1600" spc="-10" dirty="0">
                <a:latin typeface="Arial"/>
                <a:cs typeface="Arial"/>
              </a:rPr>
              <a:t>st</a:t>
            </a:r>
            <a:r>
              <a:rPr sz="1600" dirty="0">
                <a:latin typeface="Arial"/>
                <a:cs typeface="Arial"/>
              </a:rPr>
              <a:t>en</a:t>
            </a:r>
            <a:r>
              <a:rPr sz="1600" spc="-5" dirty="0">
                <a:latin typeface="Arial"/>
                <a:cs typeface="Arial"/>
              </a:rPr>
              <a:t>t </a:t>
            </a:r>
            <a:r>
              <a:rPr sz="1600" dirty="0">
                <a:latin typeface="Arial"/>
                <a:cs typeface="Arial"/>
              </a:rPr>
              <a:t>wi</a:t>
            </a:r>
            <a:r>
              <a:rPr sz="1600" spc="-5" dirty="0">
                <a:latin typeface="Arial"/>
                <a:cs typeface="Arial"/>
              </a:rPr>
              <a:t>t</a:t>
            </a:r>
            <a:r>
              <a:rPr sz="1600" dirty="0">
                <a:latin typeface="Arial"/>
                <a:cs typeface="Arial"/>
              </a:rPr>
              <a:t>h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Baseline</a:t>
            </a:r>
            <a:endParaRPr sz="16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275340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09090">
              <a:lnSpc>
                <a:spcPct val="100000"/>
              </a:lnSpc>
            </a:pPr>
            <a:r>
              <a:rPr dirty="0"/>
              <a:t>Res</a:t>
            </a:r>
            <a:r>
              <a:rPr spc="-20" dirty="0"/>
              <a:t>ul</a:t>
            </a:r>
            <a:r>
              <a:rPr dirty="0"/>
              <a:t>ts:</a:t>
            </a:r>
            <a:r>
              <a:rPr spc="-5" dirty="0"/>
              <a:t> </a:t>
            </a:r>
            <a:r>
              <a:rPr spc="-25" dirty="0"/>
              <a:t>L</a:t>
            </a:r>
            <a:r>
              <a:rPr dirty="0"/>
              <a:t>ate</a:t>
            </a:r>
            <a:r>
              <a:rPr spc="-25" dirty="0"/>
              <a:t>n</a:t>
            </a:r>
            <a:r>
              <a:rPr dirty="0"/>
              <a:t>cy</a:t>
            </a:r>
          </a:p>
        </p:txBody>
      </p:sp>
      <p:sp>
        <p:nvSpPr>
          <p:cNvPr id="3" name="object 3"/>
          <p:cNvSpPr/>
          <p:nvPr/>
        </p:nvSpPr>
        <p:spPr>
          <a:xfrm>
            <a:off x="152400" y="2946399"/>
            <a:ext cx="5029200" cy="3378200"/>
          </a:xfrm>
          <a:custGeom>
            <a:avLst/>
            <a:gdLst/>
            <a:ahLst/>
            <a:cxnLst/>
            <a:rect l="l" t="t" r="r" b="b"/>
            <a:pathLst>
              <a:path w="5029200" h="3378200">
                <a:moveTo>
                  <a:pt x="0" y="3378200"/>
                </a:moveTo>
                <a:lnTo>
                  <a:pt x="5029200" y="3378200"/>
                </a:lnTo>
                <a:lnTo>
                  <a:pt x="5029200" y="0"/>
                </a:lnTo>
                <a:lnTo>
                  <a:pt x="0" y="0"/>
                </a:lnTo>
                <a:lnTo>
                  <a:pt x="0" y="33782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68325" y="5953125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8325" y="595312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68325" y="5675604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68325" y="5675604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25808" y="5616868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1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68325" y="5398795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8325" y="539879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25808" y="5339998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2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68325" y="5121275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68325" y="512127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425808" y="5062484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3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68325" y="4843754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68325" y="4843754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425808" y="4785018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4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68325" y="4566945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68325" y="456694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425808" y="4508149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5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68325" y="4289425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68325" y="428942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425808" y="4230634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6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568325" y="4012552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68325" y="4012552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425808" y="3953763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7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568325" y="3735095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68325" y="373509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425808" y="3676299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8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568325" y="3457575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68325" y="345757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425808" y="3398784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9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612127" y="3402304"/>
            <a:ext cx="0" cy="2551430"/>
          </a:xfrm>
          <a:custGeom>
            <a:avLst/>
            <a:gdLst/>
            <a:ahLst/>
            <a:cxnLst/>
            <a:rect l="l" t="t" r="r" b="b"/>
            <a:pathLst>
              <a:path h="2551429">
                <a:moveTo>
                  <a:pt x="0" y="2550820"/>
                </a:moveTo>
                <a:lnTo>
                  <a:pt x="0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12127" y="5906147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97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12127" y="3402304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0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006475" y="3402304"/>
            <a:ext cx="0" cy="2551430"/>
          </a:xfrm>
          <a:custGeom>
            <a:avLst/>
            <a:gdLst/>
            <a:ahLst/>
            <a:cxnLst/>
            <a:rect l="l" t="t" r="r" b="b"/>
            <a:pathLst>
              <a:path h="2551429">
                <a:moveTo>
                  <a:pt x="0" y="2550820"/>
                </a:moveTo>
                <a:lnTo>
                  <a:pt x="0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006475" y="5906147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97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006475" y="3402304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0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320925" y="3402304"/>
            <a:ext cx="0" cy="2551430"/>
          </a:xfrm>
          <a:custGeom>
            <a:avLst/>
            <a:gdLst/>
            <a:ahLst/>
            <a:cxnLst/>
            <a:rect l="l" t="t" r="r" b="b"/>
            <a:pathLst>
              <a:path h="2551429">
                <a:moveTo>
                  <a:pt x="0" y="2550820"/>
                </a:moveTo>
                <a:lnTo>
                  <a:pt x="0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320925" y="5906147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97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320925" y="3402304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0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949177" y="3402304"/>
            <a:ext cx="0" cy="2551430"/>
          </a:xfrm>
          <a:custGeom>
            <a:avLst/>
            <a:gdLst/>
            <a:ahLst/>
            <a:cxnLst/>
            <a:rect l="l" t="t" r="r" b="b"/>
            <a:pathLst>
              <a:path h="2551429">
                <a:moveTo>
                  <a:pt x="0" y="2550820"/>
                </a:moveTo>
                <a:lnTo>
                  <a:pt x="0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949177" y="5906147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97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949177" y="3402304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0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68325" y="3402304"/>
            <a:ext cx="4424680" cy="2551430"/>
          </a:xfrm>
          <a:custGeom>
            <a:avLst/>
            <a:gdLst/>
            <a:ahLst/>
            <a:cxnLst/>
            <a:rect l="l" t="t" r="r" b="b"/>
            <a:pathLst>
              <a:path w="4424680" h="2551429">
                <a:moveTo>
                  <a:pt x="0" y="0"/>
                </a:moveTo>
                <a:lnTo>
                  <a:pt x="4424654" y="0"/>
                </a:lnTo>
                <a:lnTo>
                  <a:pt x="4424654" y="2550820"/>
                </a:lnTo>
                <a:lnTo>
                  <a:pt x="0" y="255082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191736" y="4196365"/>
            <a:ext cx="127000" cy="96456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Mea</a:t>
            </a:r>
            <a:r>
              <a:rPr sz="800" dirty="0">
                <a:latin typeface="Lucida Sans"/>
                <a:cs typeface="Lucida Sans"/>
              </a:rPr>
              <a:t>n </a:t>
            </a:r>
            <a:r>
              <a:rPr sz="800" spc="-5" dirty="0">
                <a:latin typeface="Lucida Sans"/>
                <a:cs typeface="Lucida Sans"/>
              </a:rPr>
              <a:t>La</a:t>
            </a:r>
            <a:r>
              <a:rPr sz="800" dirty="0">
                <a:latin typeface="Lucida Sans"/>
                <a:cs typeface="Lucida Sans"/>
              </a:rPr>
              <a:t>te</a:t>
            </a:r>
            <a:r>
              <a:rPr sz="800" spc="-5" dirty="0">
                <a:latin typeface="Lucida Sans"/>
                <a:cs typeface="Lucida Sans"/>
              </a:rPr>
              <a:t>nc</a:t>
            </a:r>
            <a:r>
              <a:rPr sz="800" dirty="0">
                <a:latin typeface="Lucida Sans"/>
                <a:cs typeface="Lucida Sans"/>
              </a:rPr>
              <a:t>y </a:t>
            </a:r>
            <a:r>
              <a:rPr sz="800" spc="-5" dirty="0">
                <a:latin typeface="Lucida Sans"/>
                <a:cs typeface="Lucida Sans"/>
              </a:rPr>
              <a:t>(µs</a:t>
            </a:r>
            <a:r>
              <a:rPr sz="800" dirty="0">
                <a:latin typeface="Lucida Sans"/>
                <a:cs typeface="Lucida Sans"/>
              </a:rPr>
              <a:t>)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243827" y="300607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4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55CC55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12127" y="4562475"/>
            <a:ext cx="4337050" cy="869315"/>
          </a:xfrm>
          <a:custGeom>
            <a:avLst/>
            <a:gdLst/>
            <a:ahLst/>
            <a:cxnLst/>
            <a:rect l="l" t="t" r="r" b="b"/>
            <a:pathLst>
              <a:path w="4337050" h="869314">
                <a:moveTo>
                  <a:pt x="0" y="869302"/>
                </a:moveTo>
                <a:lnTo>
                  <a:pt x="394347" y="488302"/>
                </a:lnTo>
                <a:lnTo>
                  <a:pt x="1708797" y="102247"/>
                </a:lnTo>
                <a:lnTo>
                  <a:pt x="4337050" y="0"/>
                </a:lnTo>
              </a:path>
            </a:pathLst>
          </a:custGeom>
          <a:ln w="6349">
            <a:solidFill>
              <a:srgbClr val="55CC55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05777" y="5431478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700" y="0"/>
                </a:lnTo>
              </a:path>
            </a:pathLst>
          </a:custGeom>
          <a:ln w="18834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85495" y="5431777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12127" y="5405145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85495" y="5405145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85495" y="5405145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000124" y="504234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979779" y="5050777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006475" y="5024145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979779" y="5024145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979779" y="5024145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2314575" y="465623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294229" y="4664722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320925" y="4638027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294229" y="4638027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294229" y="4638027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4942827" y="455399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4922545" y="4562475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4949177" y="4535779"/>
            <a:ext cx="0" cy="53975"/>
          </a:xfrm>
          <a:custGeom>
            <a:avLst/>
            <a:gdLst/>
            <a:ahLst/>
            <a:cxnLst/>
            <a:rect l="l" t="t" r="r" b="b"/>
            <a:pathLst>
              <a:path h="53975">
                <a:moveTo>
                  <a:pt x="0" y="0"/>
                </a:moveTo>
                <a:lnTo>
                  <a:pt x="0" y="5339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4922545" y="4535779"/>
            <a:ext cx="53340" cy="53975"/>
          </a:xfrm>
          <a:custGeom>
            <a:avLst/>
            <a:gdLst/>
            <a:ahLst/>
            <a:cxnLst/>
            <a:rect l="l" t="t" r="r" b="b"/>
            <a:pathLst>
              <a:path w="53339" h="53975">
                <a:moveTo>
                  <a:pt x="0" y="0"/>
                </a:moveTo>
                <a:lnTo>
                  <a:pt x="53327" y="5339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922545" y="4535779"/>
            <a:ext cx="53340" cy="53975"/>
          </a:xfrm>
          <a:custGeom>
            <a:avLst/>
            <a:gdLst/>
            <a:ahLst/>
            <a:cxnLst/>
            <a:rect l="l" t="t" r="r" b="b"/>
            <a:pathLst>
              <a:path w="53339" h="53975">
                <a:moveTo>
                  <a:pt x="0" y="5339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374650" y="299764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381000" y="2979445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354304" y="2979445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354304" y="2979445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243827" y="311214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4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99AAFF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612127" y="4105922"/>
            <a:ext cx="4337050" cy="1261745"/>
          </a:xfrm>
          <a:custGeom>
            <a:avLst/>
            <a:gdLst/>
            <a:ahLst/>
            <a:cxnLst/>
            <a:rect l="l" t="t" r="r" b="b"/>
            <a:pathLst>
              <a:path w="4337050" h="1261745">
                <a:moveTo>
                  <a:pt x="0" y="1261122"/>
                </a:moveTo>
                <a:lnTo>
                  <a:pt x="394347" y="544156"/>
                </a:lnTo>
                <a:lnTo>
                  <a:pt x="1708797" y="99072"/>
                </a:lnTo>
                <a:lnTo>
                  <a:pt x="4337050" y="0"/>
                </a:lnTo>
              </a:path>
            </a:pathLst>
          </a:custGeom>
          <a:ln w="6350">
            <a:solidFill>
              <a:srgbClr val="99AAFF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605777" y="5370512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700" y="0"/>
                </a:lnTo>
              </a:path>
            </a:pathLst>
          </a:custGeom>
          <a:ln w="25171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585495" y="5367045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612127" y="5340350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585495" y="534035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49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585495" y="534035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49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1000124" y="464164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979779" y="4650079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1006475" y="4623447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979779" y="4623447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979779" y="4623447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2314575" y="419651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2294229" y="4204995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2320925" y="4178300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2294229" y="4178300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2294229" y="4178300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4942827" y="409743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4922545" y="4105922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4949177" y="4079227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4922545" y="407922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4922545" y="407922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374650" y="310366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381000" y="3085452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354304" y="308545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354304" y="308545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 txBox="1"/>
          <p:nvPr/>
        </p:nvSpPr>
        <p:spPr>
          <a:xfrm>
            <a:off x="569267" y="2955244"/>
            <a:ext cx="656590" cy="322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70" dirty="0">
                <a:latin typeface="Tahoma"/>
                <a:cs typeface="Tahoma"/>
              </a:rPr>
              <a:t>B</a:t>
            </a:r>
            <a:r>
              <a:rPr sz="650" spc="55" dirty="0">
                <a:latin typeface="Tahoma"/>
                <a:cs typeface="Tahoma"/>
              </a:rPr>
              <a:t>as</a:t>
            </a:r>
            <a:r>
              <a:rPr sz="650" spc="45" dirty="0">
                <a:latin typeface="Tahoma"/>
                <a:cs typeface="Tahoma"/>
              </a:rPr>
              <a:t>el</a:t>
            </a:r>
            <a:r>
              <a:rPr sz="650" spc="30" dirty="0">
                <a:latin typeface="Tahoma"/>
                <a:cs typeface="Tahoma"/>
              </a:rPr>
              <a:t>i</a:t>
            </a:r>
            <a:r>
              <a:rPr sz="650" spc="55" dirty="0">
                <a:latin typeface="Tahoma"/>
                <a:cs typeface="Tahoma"/>
              </a:rPr>
              <a:t>n</a:t>
            </a:r>
            <a:r>
              <a:rPr sz="650" spc="65" dirty="0">
                <a:latin typeface="Tahoma"/>
                <a:cs typeface="Tahoma"/>
              </a:rPr>
              <a:t>e</a:t>
            </a:r>
            <a:r>
              <a:rPr sz="650" spc="5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-</a:t>
            </a:r>
            <a:r>
              <a:rPr sz="650" spc="5" dirty="0">
                <a:latin typeface="Tahoma"/>
                <a:cs typeface="Tahoma"/>
              </a:rPr>
              <a:t> </a:t>
            </a:r>
            <a:r>
              <a:rPr sz="650" spc="35" dirty="0">
                <a:latin typeface="Tahoma"/>
                <a:cs typeface="Tahoma"/>
              </a:rPr>
              <a:t>95%</a:t>
            </a:r>
            <a:endParaRPr sz="6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650" spc="70" dirty="0">
                <a:latin typeface="Tahoma"/>
                <a:cs typeface="Tahoma"/>
              </a:rPr>
              <a:t>B</a:t>
            </a:r>
            <a:r>
              <a:rPr sz="650" spc="55" dirty="0">
                <a:latin typeface="Tahoma"/>
                <a:cs typeface="Tahoma"/>
              </a:rPr>
              <a:t>as</a:t>
            </a:r>
            <a:r>
              <a:rPr sz="650" spc="45" dirty="0">
                <a:latin typeface="Tahoma"/>
                <a:cs typeface="Tahoma"/>
              </a:rPr>
              <a:t>el</a:t>
            </a:r>
            <a:r>
              <a:rPr sz="650" spc="30" dirty="0">
                <a:latin typeface="Tahoma"/>
                <a:cs typeface="Tahoma"/>
              </a:rPr>
              <a:t>i</a:t>
            </a:r>
            <a:r>
              <a:rPr sz="650" spc="55" dirty="0">
                <a:latin typeface="Tahoma"/>
                <a:cs typeface="Tahoma"/>
              </a:rPr>
              <a:t>n</a:t>
            </a:r>
            <a:r>
              <a:rPr sz="650" spc="65" dirty="0">
                <a:latin typeface="Tahoma"/>
                <a:cs typeface="Tahoma"/>
              </a:rPr>
              <a:t>e</a:t>
            </a:r>
            <a:r>
              <a:rPr sz="650" spc="5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-</a:t>
            </a:r>
            <a:r>
              <a:rPr sz="650" spc="5" dirty="0">
                <a:latin typeface="Tahoma"/>
                <a:cs typeface="Tahoma"/>
              </a:rPr>
              <a:t> </a:t>
            </a:r>
            <a:r>
              <a:rPr sz="650" spc="35" dirty="0">
                <a:latin typeface="Tahoma"/>
                <a:cs typeface="Tahoma"/>
              </a:rPr>
              <a:t>60%</a:t>
            </a:r>
            <a:endParaRPr sz="6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650" spc="70" dirty="0">
                <a:latin typeface="Tahoma"/>
                <a:cs typeface="Tahoma"/>
              </a:rPr>
              <a:t>B</a:t>
            </a:r>
            <a:r>
              <a:rPr sz="650" spc="55" dirty="0">
                <a:latin typeface="Tahoma"/>
                <a:cs typeface="Tahoma"/>
              </a:rPr>
              <a:t>as</a:t>
            </a:r>
            <a:r>
              <a:rPr sz="650" spc="45" dirty="0">
                <a:latin typeface="Tahoma"/>
                <a:cs typeface="Tahoma"/>
              </a:rPr>
              <a:t>el</a:t>
            </a:r>
            <a:r>
              <a:rPr sz="650" spc="30" dirty="0">
                <a:latin typeface="Tahoma"/>
                <a:cs typeface="Tahoma"/>
              </a:rPr>
              <a:t>i</a:t>
            </a:r>
            <a:r>
              <a:rPr sz="650" spc="55" dirty="0">
                <a:latin typeface="Tahoma"/>
                <a:cs typeface="Tahoma"/>
              </a:rPr>
              <a:t>n</a:t>
            </a:r>
            <a:r>
              <a:rPr sz="650" spc="65" dirty="0">
                <a:latin typeface="Tahoma"/>
                <a:cs typeface="Tahoma"/>
              </a:rPr>
              <a:t>e</a:t>
            </a:r>
            <a:r>
              <a:rPr sz="650" spc="5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-</a:t>
            </a:r>
            <a:r>
              <a:rPr sz="650" spc="5" dirty="0">
                <a:latin typeface="Tahoma"/>
                <a:cs typeface="Tahoma"/>
              </a:rPr>
              <a:t> </a:t>
            </a:r>
            <a:r>
              <a:rPr sz="650" spc="35" dirty="0">
                <a:latin typeface="Tahoma"/>
                <a:cs typeface="Tahoma"/>
              </a:rPr>
              <a:t>20%</a:t>
            </a:r>
            <a:endParaRPr sz="650">
              <a:latin typeface="Tahoma"/>
              <a:cs typeface="Tahoma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231127" y="2955244"/>
            <a:ext cx="52705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5" dirty="0">
                <a:latin typeface="Tahoma"/>
                <a:cs typeface="Tahoma"/>
              </a:rPr>
              <a:t> </a:t>
            </a:r>
            <a:endParaRPr sz="650">
              <a:latin typeface="Tahoma"/>
              <a:cs typeface="Tahoma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231127" y="3061309"/>
            <a:ext cx="52705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5" dirty="0">
                <a:latin typeface="Tahoma"/>
                <a:cs typeface="Tahoma"/>
              </a:rPr>
              <a:t> </a:t>
            </a:r>
            <a:endParaRPr sz="650">
              <a:latin typeface="Tahoma"/>
              <a:cs typeface="Tahoma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231127" y="3167324"/>
            <a:ext cx="52705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5" dirty="0">
                <a:latin typeface="Tahoma"/>
                <a:cs typeface="Tahoma"/>
              </a:rPr>
              <a:t> </a:t>
            </a:r>
            <a:endParaRPr sz="650">
              <a:latin typeface="Tahoma"/>
              <a:cs typeface="Tahoma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243827" y="3218154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4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FF8888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612127" y="3522954"/>
            <a:ext cx="4337050" cy="1758314"/>
          </a:xfrm>
          <a:custGeom>
            <a:avLst/>
            <a:gdLst/>
            <a:ahLst/>
            <a:cxnLst/>
            <a:rect l="l" t="t" r="r" b="b"/>
            <a:pathLst>
              <a:path w="4337050" h="1758314">
                <a:moveTo>
                  <a:pt x="0" y="1757717"/>
                </a:moveTo>
                <a:lnTo>
                  <a:pt x="394347" y="593140"/>
                </a:lnTo>
                <a:lnTo>
                  <a:pt x="1708797" y="102247"/>
                </a:lnTo>
                <a:lnTo>
                  <a:pt x="4337050" y="0"/>
                </a:lnTo>
              </a:path>
            </a:pathLst>
          </a:custGeom>
          <a:ln w="6350">
            <a:solidFill>
              <a:srgbClr val="FF8888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605777" y="527218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585495" y="5280672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612127" y="5253977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585495" y="525397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585495" y="525397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1000124" y="410761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979779" y="4116095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1006475" y="4089400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979779" y="4089400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979779" y="4089400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2314575" y="361676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2294229" y="3625202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2320925" y="3598570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2294229" y="3598570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2294229" y="3598570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4942827" y="351452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4922545" y="3522954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4949177" y="3496322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4922545" y="3496322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4922545" y="3496322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374650" y="320972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381000" y="3191522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354304" y="319152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354304" y="319152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1391945" y="300607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34" y="0"/>
                </a:lnTo>
              </a:path>
            </a:pathLst>
          </a:custGeom>
          <a:ln w="6350">
            <a:solidFill>
              <a:srgbClr val="55CC55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612127" y="5535320"/>
            <a:ext cx="4337050" cy="193675"/>
          </a:xfrm>
          <a:custGeom>
            <a:avLst/>
            <a:gdLst/>
            <a:ahLst/>
            <a:cxnLst/>
            <a:rect l="l" t="t" r="r" b="b"/>
            <a:pathLst>
              <a:path w="4337050" h="193675">
                <a:moveTo>
                  <a:pt x="0" y="193675"/>
                </a:moveTo>
                <a:lnTo>
                  <a:pt x="394347" y="116179"/>
                </a:lnTo>
                <a:lnTo>
                  <a:pt x="1708797" y="0"/>
                </a:lnTo>
                <a:lnTo>
                  <a:pt x="4337050" y="87604"/>
                </a:lnTo>
              </a:path>
            </a:pathLst>
          </a:custGeom>
          <a:ln w="6350">
            <a:solidFill>
              <a:srgbClr val="55CC55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605777" y="572051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585495" y="5701665"/>
            <a:ext cx="53340" cy="54610"/>
          </a:xfrm>
          <a:custGeom>
            <a:avLst/>
            <a:gdLst/>
            <a:ahLst/>
            <a:cxnLst/>
            <a:rect l="l" t="t" r="r" b="b"/>
            <a:pathLst>
              <a:path w="53340" h="54610">
                <a:moveTo>
                  <a:pt x="0" y="54597"/>
                </a:moveTo>
                <a:lnTo>
                  <a:pt x="53327" y="54597"/>
                </a:lnTo>
                <a:lnTo>
                  <a:pt x="53327" y="0"/>
                </a:lnTo>
                <a:lnTo>
                  <a:pt x="0" y="0"/>
                </a:lnTo>
                <a:lnTo>
                  <a:pt x="0" y="54597"/>
                </a:lnTo>
                <a:close/>
              </a:path>
            </a:pathLst>
          </a:custGeom>
          <a:solidFill>
            <a:srgbClr val="55CC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1000124" y="564301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979779" y="5651493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78" y="0"/>
                </a:lnTo>
              </a:path>
            </a:pathLst>
          </a:custGeom>
          <a:ln w="54648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2314575" y="552683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2294229" y="5535288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78" y="0"/>
                </a:lnTo>
              </a:path>
            </a:pathLst>
          </a:custGeom>
          <a:ln w="54597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4942827" y="561444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4922545" y="5622918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648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1522704" y="299764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1502422" y="3006108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1391945" y="311214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34" y="0"/>
                </a:lnTo>
              </a:path>
            </a:pathLst>
          </a:custGeom>
          <a:ln w="6350">
            <a:solidFill>
              <a:srgbClr val="99AAFF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612127" y="5417197"/>
            <a:ext cx="4337050" cy="275590"/>
          </a:xfrm>
          <a:custGeom>
            <a:avLst/>
            <a:gdLst/>
            <a:ahLst/>
            <a:cxnLst/>
            <a:rect l="l" t="t" r="r" b="b"/>
            <a:pathLst>
              <a:path w="4337050" h="275589">
                <a:moveTo>
                  <a:pt x="0" y="275577"/>
                </a:moveTo>
                <a:lnTo>
                  <a:pt x="394347" y="113652"/>
                </a:lnTo>
                <a:lnTo>
                  <a:pt x="1708797" y="0"/>
                </a:lnTo>
                <a:lnTo>
                  <a:pt x="4337050" y="156806"/>
                </a:lnTo>
              </a:path>
            </a:pathLst>
          </a:custGeom>
          <a:ln w="6350">
            <a:solidFill>
              <a:srgbClr val="99AAFF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605777" y="568429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585495" y="5665444"/>
            <a:ext cx="53340" cy="55244"/>
          </a:xfrm>
          <a:custGeom>
            <a:avLst/>
            <a:gdLst/>
            <a:ahLst/>
            <a:cxnLst/>
            <a:rect l="l" t="t" r="r" b="b"/>
            <a:pathLst>
              <a:path w="53340" h="55245">
                <a:moveTo>
                  <a:pt x="0" y="54648"/>
                </a:moveTo>
                <a:lnTo>
                  <a:pt x="53327" y="54648"/>
                </a:lnTo>
                <a:lnTo>
                  <a:pt x="53327" y="0"/>
                </a:lnTo>
                <a:lnTo>
                  <a:pt x="0" y="0"/>
                </a:lnTo>
                <a:lnTo>
                  <a:pt x="0" y="54648"/>
                </a:lnTo>
                <a:close/>
              </a:path>
            </a:pathLst>
          </a:custGeom>
          <a:solidFill>
            <a:srgbClr val="99A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1000124" y="552236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979779" y="5530843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78" y="0"/>
                </a:lnTo>
              </a:path>
            </a:pathLst>
          </a:custGeom>
          <a:ln w="54648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2314575" y="540871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2294229" y="5417165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78" y="0"/>
                </a:lnTo>
              </a:path>
            </a:pathLst>
          </a:custGeom>
          <a:ln w="54597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4942827" y="556557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4922545" y="5574036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1522704" y="310366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1502422" y="3112116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 txBox="1"/>
          <p:nvPr/>
        </p:nvSpPr>
        <p:spPr>
          <a:xfrm>
            <a:off x="1717377" y="2955244"/>
            <a:ext cx="640080" cy="322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60" dirty="0">
                <a:latin typeface="Tahoma"/>
                <a:cs typeface="Tahoma"/>
              </a:rPr>
              <a:t>Cac</a:t>
            </a:r>
            <a:r>
              <a:rPr sz="650" spc="50" dirty="0">
                <a:latin typeface="Tahoma"/>
                <a:cs typeface="Tahoma"/>
              </a:rPr>
              <a:t>h</a:t>
            </a:r>
            <a:r>
              <a:rPr sz="650" spc="30" dirty="0">
                <a:latin typeface="Tahoma"/>
                <a:cs typeface="Tahoma"/>
              </a:rPr>
              <a:t>i</a:t>
            </a:r>
            <a:r>
              <a:rPr sz="650" spc="50" dirty="0">
                <a:latin typeface="Tahoma"/>
                <a:cs typeface="Tahoma"/>
              </a:rPr>
              <a:t>n</a:t>
            </a:r>
            <a:r>
              <a:rPr sz="650" spc="60" dirty="0">
                <a:latin typeface="Tahoma"/>
                <a:cs typeface="Tahoma"/>
              </a:rPr>
              <a:t>g</a:t>
            </a:r>
            <a:r>
              <a:rPr sz="650" spc="5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-</a:t>
            </a:r>
            <a:r>
              <a:rPr sz="650" spc="5" dirty="0">
                <a:latin typeface="Tahoma"/>
                <a:cs typeface="Tahoma"/>
              </a:rPr>
              <a:t> </a:t>
            </a:r>
            <a:r>
              <a:rPr sz="650" spc="35" dirty="0">
                <a:latin typeface="Tahoma"/>
                <a:cs typeface="Tahoma"/>
              </a:rPr>
              <a:t>95%</a:t>
            </a:r>
            <a:endParaRPr sz="6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650" spc="60" dirty="0">
                <a:latin typeface="Tahoma"/>
                <a:cs typeface="Tahoma"/>
              </a:rPr>
              <a:t>Cac</a:t>
            </a:r>
            <a:r>
              <a:rPr sz="650" spc="50" dirty="0">
                <a:latin typeface="Tahoma"/>
                <a:cs typeface="Tahoma"/>
              </a:rPr>
              <a:t>h</a:t>
            </a:r>
            <a:r>
              <a:rPr sz="650" spc="30" dirty="0">
                <a:latin typeface="Tahoma"/>
                <a:cs typeface="Tahoma"/>
              </a:rPr>
              <a:t>i</a:t>
            </a:r>
            <a:r>
              <a:rPr sz="650" spc="50" dirty="0">
                <a:latin typeface="Tahoma"/>
                <a:cs typeface="Tahoma"/>
              </a:rPr>
              <a:t>n</a:t>
            </a:r>
            <a:r>
              <a:rPr sz="650" spc="60" dirty="0">
                <a:latin typeface="Tahoma"/>
                <a:cs typeface="Tahoma"/>
              </a:rPr>
              <a:t>g</a:t>
            </a:r>
            <a:r>
              <a:rPr sz="650" spc="5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-</a:t>
            </a:r>
            <a:r>
              <a:rPr sz="650" spc="5" dirty="0">
                <a:latin typeface="Tahoma"/>
                <a:cs typeface="Tahoma"/>
              </a:rPr>
              <a:t> </a:t>
            </a:r>
            <a:r>
              <a:rPr sz="650" spc="35" dirty="0">
                <a:latin typeface="Tahoma"/>
                <a:cs typeface="Tahoma"/>
              </a:rPr>
              <a:t>60%</a:t>
            </a:r>
            <a:endParaRPr sz="6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650" spc="60" dirty="0">
                <a:latin typeface="Tahoma"/>
                <a:cs typeface="Tahoma"/>
              </a:rPr>
              <a:t>Cac</a:t>
            </a:r>
            <a:r>
              <a:rPr sz="650" spc="50" dirty="0">
                <a:latin typeface="Tahoma"/>
                <a:cs typeface="Tahoma"/>
              </a:rPr>
              <a:t>h</a:t>
            </a:r>
            <a:r>
              <a:rPr sz="650" spc="30" dirty="0">
                <a:latin typeface="Tahoma"/>
                <a:cs typeface="Tahoma"/>
              </a:rPr>
              <a:t>i</a:t>
            </a:r>
            <a:r>
              <a:rPr sz="650" spc="50" dirty="0">
                <a:latin typeface="Tahoma"/>
                <a:cs typeface="Tahoma"/>
              </a:rPr>
              <a:t>n</a:t>
            </a:r>
            <a:r>
              <a:rPr sz="650" spc="60" dirty="0">
                <a:latin typeface="Tahoma"/>
                <a:cs typeface="Tahoma"/>
              </a:rPr>
              <a:t>g</a:t>
            </a:r>
            <a:r>
              <a:rPr sz="650" spc="5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-</a:t>
            </a:r>
            <a:r>
              <a:rPr sz="650" spc="5" dirty="0">
                <a:latin typeface="Tahoma"/>
                <a:cs typeface="Tahoma"/>
              </a:rPr>
              <a:t> </a:t>
            </a:r>
            <a:r>
              <a:rPr sz="650" spc="35" dirty="0">
                <a:latin typeface="Tahoma"/>
                <a:cs typeface="Tahoma"/>
              </a:rPr>
              <a:t>20%</a:t>
            </a:r>
            <a:endParaRPr sz="650">
              <a:latin typeface="Tahoma"/>
              <a:cs typeface="Tahoma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1379245" y="2955244"/>
            <a:ext cx="52705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5" dirty="0">
                <a:latin typeface="Tahoma"/>
                <a:cs typeface="Tahoma"/>
              </a:rPr>
              <a:t> </a:t>
            </a:r>
            <a:endParaRPr sz="650">
              <a:latin typeface="Tahoma"/>
              <a:cs typeface="Tahoma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1379245" y="3061309"/>
            <a:ext cx="52705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5" dirty="0">
                <a:latin typeface="Tahoma"/>
                <a:cs typeface="Tahoma"/>
              </a:rPr>
              <a:t> </a:t>
            </a:r>
            <a:endParaRPr sz="650">
              <a:latin typeface="Tahoma"/>
              <a:cs typeface="Tahoma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1379245" y="3167324"/>
            <a:ext cx="52705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5" dirty="0">
                <a:latin typeface="Tahoma"/>
                <a:cs typeface="Tahoma"/>
              </a:rPr>
              <a:t> </a:t>
            </a:r>
            <a:endParaRPr sz="650">
              <a:latin typeface="Tahoma"/>
              <a:cs typeface="Tahoma"/>
            </a:endParaRPr>
          </a:p>
        </p:txBody>
      </p:sp>
      <p:sp>
        <p:nvSpPr>
          <p:cNvPr id="157" name="object 157"/>
          <p:cNvSpPr/>
          <p:nvPr/>
        </p:nvSpPr>
        <p:spPr>
          <a:xfrm>
            <a:off x="1391945" y="3218154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34" y="0"/>
                </a:lnTo>
              </a:path>
            </a:pathLst>
          </a:custGeom>
          <a:ln w="6350">
            <a:solidFill>
              <a:srgbClr val="FF9999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612127" y="5116220"/>
            <a:ext cx="4337050" cy="473709"/>
          </a:xfrm>
          <a:custGeom>
            <a:avLst/>
            <a:gdLst/>
            <a:ahLst/>
            <a:cxnLst/>
            <a:rect l="l" t="t" r="r" b="b"/>
            <a:pathLst>
              <a:path w="4337050" h="473710">
                <a:moveTo>
                  <a:pt x="0" y="473659"/>
                </a:moveTo>
                <a:lnTo>
                  <a:pt x="394347" y="156806"/>
                </a:lnTo>
                <a:lnTo>
                  <a:pt x="1708797" y="0"/>
                </a:lnTo>
                <a:lnTo>
                  <a:pt x="4337050" y="261581"/>
                </a:lnTo>
              </a:path>
            </a:pathLst>
          </a:custGeom>
          <a:ln w="6350">
            <a:solidFill>
              <a:srgbClr val="FF9999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605777" y="558144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585495" y="5589911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1000124" y="526459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979779" y="5273059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78" y="0"/>
                </a:lnTo>
              </a:path>
            </a:pathLst>
          </a:custGeom>
          <a:ln w="54597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2314575" y="510773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2294229" y="5116188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78" y="0"/>
                </a:lnTo>
              </a:path>
            </a:pathLst>
          </a:custGeom>
          <a:ln w="54597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4942827" y="536936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4922545" y="5377834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1522704" y="320972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1502422" y="3218186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2540000" y="300607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612127" y="3825875"/>
            <a:ext cx="4337050" cy="1605280"/>
          </a:xfrm>
          <a:custGeom>
            <a:avLst/>
            <a:gdLst/>
            <a:ahLst/>
            <a:cxnLst/>
            <a:rect l="l" t="t" r="r" b="b"/>
            <a:pathLst>
              <a:path w="4337050" h="1605279">
                <a:moveTo>
                  <a:pt x="0" y="1605254"/>
                </a:moveTo>
                <a:lnTo>
                  <a:pt x="394347" y="1050277"/>
                </a:lnTo>
                <a:lnTo>
                  <a:pt x="1708797" y="168275"/>
                </a:lnTo>
                <a:lnTo>
                  <a:pt x="4337050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581672" y="5400675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59" h="48260">
                <a:moveTo>
                  <a:pt x="60972" y="48272"/>
                </a:moveTo>
                <a:lnTo>
                  <a:pt x="0" y="48272"/>
                </a:lnTo>
                <a:lnTo>
                  <a:pt x="30454" y="0"/>
                </a:lnTo>
                <a:lnTo>
                  <a:pt x="60972" y="48272"/>
                </a:lnTo>
                <a:close/>
              </a:path>
            </a:pathLst>
          </a:custGeom>
          <a:solidFill>
            <a:srgbClr val="55CC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581672" y="5400675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59" h="48260">
                <a:moveTo>
                  <a:pt x="0" y="48272"/>
                </a:moveTo>
                <a:lnTo>
                  <a:pt x="30454" y="0"/>
                </a:lnTo>
                <a:lnTo>
                  <a:pt x="60972" y="48272"/>
                </a:lnTo>
                <a:lnTo>
                  <a:pt x="0" y="48272"/>
                </a:lnTo>
                <a:close/>
              </a:path>
            </a:pathLst>
          </a:custGeom>
          <a:ln w="6349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1000124" y="486771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976020" y="4845697"/>
            <a:ext cx="60960" cy="48895"/>
          </a:xfrm>
          <a:custGeom>
            <a:avLst/>
            <a:gdLst/>
            <a:ahLst/>
            <a:cxnLst/>
            <a:rect l="l" t="t" r="r" b="b"/>
            <a:pathLst>
              <a:path w="60959" h="48895">
                <a:moveTo>
                  <a:pt x="60909" y="48272"/>
                </a:moveTo>
                <a:lnTo>
                  <a:pt x="0" y="48272"/>
                </a:lnTo>
                <a:lnTo>
                  <a:pt x="30454" y="0"/>
                </a:lnTo>
                <a:lnTo>
                  <a:pt x="60909" y="48272"/>
                </a:lnTo>
                <a:close/>
              </a:path>
            </a:pathLst>
          </a:custGeom>
          <a:solidFill>
            <a:srgbClr val="55CC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976020" y="4845697"/>
            <a:ext cx="60960" cy="48895"/>
          </a:xfrm>
          <a:custGeom>
            <a:avLst/>
            <a:gdLst/>
            <a:ahLst/>
            <a:cxnLst/>
            <a:rect l="l" t="t" r="r" b="b"/>
            <a:pathLst>
              <a:path w="60959" h="48895">
                <a:moveTo>
                  <a:pt x="0" y="48272"/>
                </a:moveTo>
                <a:lnTo>
                  <a:pt x="30454" y="0"/>
                </a:lnTo>
                <a:lnTo>
                  <a:pt x="60909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2314575" y="398566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2290470" y="3963695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60" h="48260">
                <a:moveTo>
                  <a:pt x="60909" y="48208"/>
                </a:moveTo>
                <a:lnTo>
                  <a:pt x="0" y="48208"/>
                </a:lnTo>
                <a:lnTo>
                  <a:pt x="30454" y="0"/>
                </a:lnTo>
                <a:lnTo>
                  <a:pt x="60909" y="48208"/>
                </a:lnTo>
                <a:close/>
              </a:path>
            </a:pathLst>
          </a:custGeom>
          <a:solidFill>
            <a:srgbClr val="55CC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2290470" y="3963695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60" h="48260">
                <a:moveTo>
                  <a:pt x="0" y="48208"/>
                </a:moveTo>
                <a:lnTo>
                  <a:pt x="30454" y="0"/>
                </a:lnTo>
                <a:lnTo>
                  <a:pt x="60909" y="48208"/>
                </a:lnTo>
                <a:lnTo>
                  <a:pt x="0" y="48208"/>
                </a:lnTo>
                <a:close/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4942827" y="381739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4918722" y="3795420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5" h="48260">
                <a:moveTo>
                  <a:pt x="60973" y="48208"/>
                </a:moveTo>
                <a:lnTo>
                  <a:pt x="0" y="48208"/>
                </a:lnTo>
                <a:lnTo>
                  <a:pt x="30454" y="0"/>
                </a:lnTo>
                <a:lnTo>
                  <a:pt x="60973" y="48208"/>
                </a:lnTo>
                <a:close/>
              </a:path>
            </a:pathLst>
          </a:custGeom>
          <a:solidFill>
            <a:srgbClr val="55CC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4918722" y="3795420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5" h="48260">
                <a:moveTo>
                  <a:pt x="0" y="48208"/>
                </a:moveTo>
                <a:lnTo>
                  <a:pt x="30454" y="0"/>
                </a:lnTo>
                <a:lnTo>
                  <a:pt x="60973" y="48208"/>
                </a:lnTo>
                <a:lnTo>
                  <a:pt x="0" y="48208"/>
                </a:lnTo>
                <a:close/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2670822" y="299764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2646654" y="2975622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4" h="48260">
                <a:moveTo>
                  <a:pt x="60972" y="48272"/>
                </a:moveTo>
                <a:lnTo>
                  <a:pt x="0" y="48272"/>
                </a:lnTo>
                <a:lnTo>
                  <a:pt x="30518" y="0"/>
                </a:lnTo>
                <a:lnTo>
                  <a:pt x="60972" y="48272"/>
                </a:lnTo>
                <a:close/>
              </a:path>
            </a:pathLst>
          </a:custGeom>
          <a:solidFill>
            <a:srgbClr val="55CC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2646654" y="2975622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4" h="48260">
                <a:moveTo>
                  <a:pt x="0" y="48272"/>
                </a:moveTo>
                <a:lnTo>
                  <a:pt x="30518" y="0"/>
                </a:lnTo>
                <a:lnTo>
                  <a:pt x="60972" y="48272"/>
                </a:lnTo>
                <a:lnTo>
                  <a:pt x="0" y="48272"/>
                </a:lnTo>
                <a:close/>
              </a:path>
            </a:pathLst>
          </a:custGeom>
          <a:ln w="6349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2540000" y="311214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612127" y="4328172"/>
            <a:ext cx="4337050" cy="1045844"/>
          </a:xfrm>
          <a:custGeom>
            <a:avLst/>
            <a:gdLst/>
            <a:ahLst/>
            <a:cxnLst/>
            <a:rect l="l" t="t" r="r" b="b"/>
            <a:pathLst>
              <a:path w="4337050" h="1045845">
                <a:moveTo>
                  <a:pt x="0" y="1045806"/>
                </a:moveTo>
                <a:lnTo>
                  <a:pt x="394347" y="415925"/>
                </a:lnTo>
                <a:lnTo>
                  <a:pt x="1708797" y="98425"/>
                </a:lnTo>
                <a:lnTo>
                  <a:pt x="4337050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581672" y="5343525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59" h="48260">
                <a:moveTo>
                  <a:pt x="60972" y="48272"/>
                </a:moveTo>
                <a:lnTo>
                  <a:pt x="0" y="48272"/>
                </a:lnTo>
                <a:lnTo>
                  <a:pt x="30454" y="0"/>
                </a:lnTo>
                <a:lnTo>
                  <a:pt x="60972" y="48272"/>
                </a:lnTo>
                <a:close/>
              </a:path>
            </a:pathLst>
          </a:custGeom>
          <a:solidFill>
            <a:srgbClr val="99A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581672" y="5343525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59" h="48260">
                <a:moveTo>
                  <a:pt x="0" y="48272"/>
                </a:moveTo>
                <a:lnTo>
                  <a:pt x="30454" y="0"/>
                </a:lnTo>
                <a:lnTo>
                  <a:pt x="60972" y="48272"/>
                </a:lnTo>
                <a:lnTo>
                  <a:pt x="0" y="48272"/>
                </a:lnTo>
                <a:close/>
              </a:path>
            </a:pathLst>
          </a:custGeom>
          <a:ln w="6349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1000124" y="473561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976020" y="4713579"/>
            <a:ext cx="60960" cy="48895"/>
          </a:xfrm>
          <a:custGeom>
            <a:avLst/>
            <a:gdLst/>
            <a:ahLst/>
            <a:cxnLst/>
            <a:rect l="l" t="t" r="r" b="b"/>
            <a:pathLst>
              <a:path w="60959" h="48895">
                <a:moveTo>
                  <a:pt x="60909" y="48272"/>
                </a:moveTo>
                <a:lnTo>
                  <a:pt x="0" y="48272"/>
                </a:lnTo>
                <a:lnTo>
                  <a:pt x="30454" y="0"/>
                </a:lnTo>
                <a:lnTo>
                  <a:pt x="60909" y="48272"/>
                </a:lnTo>
                <a:close/>
              </a:path>
            </a:pathLst>
          </a:custGeom>
          <a:solidFill>
            <a:srgbClr val="99A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976020" y="4713579"/>
            <a:ext cx="60960" cy="48895"/>
          </a:xfrm>
          <a:custGeom>
            <a:avLst/>
            <a:gdLst/>
            <a:ahLst/>
            <a:cxnLst/>
            <a:rect l="l" t="t" r="r" b="b"/>
            <a:pathLst>
              <a:path w="60959" h="48895">
                <a:moveTo>
                  <a:pt x="0" y="48272"/>
                </a:moveTo>
                <a:lnTo>
                  <a:pt x="30454" y="0"/>
                </a:lnTo>
                <a:lnTo>
                  <a:pt x="60909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2314575" y="441811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2290470" y="4396079"/>
            <a:ext cx="60960" cy="48895"/>
          </a:xfrm>
          <a:custGeom>
            <a:avLst/>
            <a:gdLst/>
            <a:ahLst/>
            <a:cxnLst/>
            <a:rect l="l" t="t" r="r" b="b"/>
            <a:pathLst>
              <a:path w="60960" h="48895">
                <a:moveTo>
                  <a:pt x="60909" y="48272"/>
                </a:moveTo>
                <a:lnTo>
                  <a:pt x="0" y="48272"/>
                </a:lnTo>
                <a:lnTo>
                  <a:pt x="30454" y="0"/>
                </a:lnTo>
                <a:lnTo>
                  <a:pt x="60909" y="48272"/>
                </a:lnTo>
                <a:close/>
              </a:path>
            </a:pathLst>
          </a:custGeom>
          <a:solidFill>
            <a:srgbClr val="99A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2290470" y="4396079"/>
            <a:ext cx="60960" cy="48895"/>
          </a:xfrm>
          <a:custGeom>
            <a:avLst/>
            <a:gdLst/>
            <a:ahLst/>
            <a:cxnLst/>
            <a:rect l="l" t="t" r="r" b="b"/>
            <a:pathLst>
              <a:path w="60960" h="48895">
                <a:moveTo>
                  <a:pt x="0" y="48272"/>
                </a:moveTo>
                <a:lnTo>
                  <a:pt x="30454" y="0"/>
                </a:lnTo>
                <a:lnTo>
                  <a:pt x="60909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4942827" y="431968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4918722" y="4297654"/>
            <a:ext cx="61594" cy="48895"/>
          </a:xfrm>
          <a:custGeom>
            <a:avLst/>
            <a:gdLst/>
            <a:ahLst/>
            <a:cxnLst/>
            <a:rect l="l" t="t" r="r" b="b"/>
            <a:pathLst>
              <a:path w="61595" h="48895">
                <a:moveTo>
                  <a:pt x="60973" y="48272"/>
                </a:moveTo>
                <a:lnTo>
                  <a:pt x="0" y="48272"/>
                </a:lnTo>
                <a:lnTo>
                  <a:pt x="30454" y="0"/>
                </a:lnTo>
                <a:lnTo>
                  <a:pt x="60973" y="48272"/>
                </a:lnTo>
                <a:close/>
              </a:path>
            </a:pathLst>
          </a:custGeom>
          <a:solidFill>
            <a:srgbClr val="99A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4918722" y="4297654"/>
            <a:ext cx="61594" cy="48895"/>
          </a:xfrm>
          <a:custGeom>
            <a:avLst/>
            <a:gdLst/>
            <a:ahLst/>
            <a:cxnLst/>
            <a:rect l="l" t="t" r="r" b="b"/>
            <a:pathLst>
              <a:path w="61595" h="48895">
                <a:moveTo>
                  <a:pt x="0" y="48272"/>
                </a:moveTo>
                <a:lnTo>
                  <a:pt x="30454" y="0"/>
                </a:lnTo>
                <a:lnTo>
                  <a:pt x="60973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2670822" y="310366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2646654" y="3081629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4" h="48260">
                <a:moveTo>
                  <a:pt x="60972" y="48272"/>
                </a:moveTo>
                <a:lnTo>
                  <a:pt x="0" y="48272"/>
                </a:lnTo>
                <a:lnTo>
                  <a:pt x="30518" y="0"/>
                </a:lnTo>
                <a:lnTo>
                  <a:pt x="60972" y="48272"/>
                </a:lnTo>
                <a:close/>
              </a:path>
            </a:pathLst>
          </a:custGeom>
          <a:solidFill>
            <a:srgbClr val="99A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2646654" y="3081629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4" h="48260">
                <a:moveTo>
                  <a:pt x="0" y="48272"/>
                </a:moveTo>
                <a:lnTo>
                  <a:pt x="30518" y="0"/>
                </a:lnTo>
                <a:lnTo>
                  <a:pt x="60972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 txBox="1"/>
          <p:nvPr/>
        </p:nvSpPr>
        <p:spPr>
          <a:xfrm>
            <a:off x="2865437" y="2955244"/>
            <a:ext cx="654685" cy="322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50" dirty="0">
                <a:latin typeface="Tahoma"/>
                <a:cs typeface="Tahoma"/>
              </a:rPr>
              <a:t>P</a:t>
            </a:r>
            <a:r>
              <a:rPr sz="650" spc="45" dirty="0">
                <a:latin typeface="Tahoma"/>
                <a:cs typeface="Tahoma"/>
              </a:rPr>
              <a:t>art</a:t>
            </a:r>
            <a:r>
              <a:rPr sz="650" spc="20" dirty="0">
                <a:latin typeface="Tahoma"/>
                <a:cs typeface="Tahoma"/>
              </a:rPr>
              <a:t>i</a:t>
            </a:r>
            <a:r>
              <a:rPr sz="650" spc="45" dirty="0">
                <a:latin typeface="Tahoma"/>
                <a:cs typeface="Tahoma"/>
              </a:rPr>
              <a:t>t</a:t>
            </a:r>
            <a:r>
              <a:rPr sz="650" spc="25" dirty="0">
                <a:latin typeface="Tahoma"/>
                <a:cs typeface="Tahoma"/>
              </a:rPr>
              <a:t>i</a:t>
            </a:r>
            <a:r>
              <a:rPr sz="650" spc="45" dirty="0">
                <a:latin typeface="Tahoma"/>
                <a:cs typeface="Tahoma"/>
              </a:rPr>
              <a:t>o</a:t>
            </a:r>
            <a:r>
              <a:rPr sz="650" spc="55" dirty="0">
                <a:latin typeface="Tahoma"/>
                <a:cs typeface="Tahoma"/>
              </a:rPr>
              <a:t>n</a:t>
            </a:r>
            <a:r>
              <a:rPr sz="650" spc="5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-</a:t>
            </a:r>
            <a:r>
              <a:rPr sz="650" spc="5" dirty="0">
                <a:latin typeface="Tahoma"/>
                <a:cs typeface="Tahoma"/>
              </a:rPr>
              <a:t> </a:t>
            </a:r>
            <a:r>
              <a:rPr sz="650" spc="60" dirty="0">
                <a:latin typeface="Tahoma"/>
                <a:cs typeface="Tahoma"/>
              </a:rPr>
              <a:t>9</a:t>
            </a:r>
            <a:r>
              <a:rPr sz="650" spc="65" dirty="0">
                <a:latin typeface="Tahoma"/>
                <a:cs typeface="Tahoma"/>
              </a:rPr>
              <a:t>5</a:t>
            </a:r>
            <a:r>
              <a:rPr sz="650" spc="-10" dirty="0">
                <a:latin typeface="Tahoma"/>
                <a:cs typeface="Tahoma"/>
              </a:rPr>
              <a:t>%</a:t>
            </a:r>
            <a:endParaRPr sz="6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650" spc="50" dirty="0">
                <a:latin typeface="Tahoma"/>
                <a:cs typeface="Tahoma"/>
              </a:rPr>
              <a:t>P</a:t>
            </a:r>
            <a:r>
              <a:rPr sz="650" spc="45" dirty="0">
                <a:latin typeface="Tahoma"/>
                <a:cs typeface="Tahoma"/>
              </a:rPr>
              <a:t>art</a:t>
            </a:r>
            <a:r>
              <a:rPr sz="650" spc="20" dirty="0">
                <a:latin typeface="Tahoma"/>
                <a:cs typeface="Tahoma"/>
              </a:rPr>
              <a:t>i</a:t>
            </a:r>
            <a:r>
              <a:rPr sz="650" spc="45" dirty="0">
                <a:latin typeface="Tahoma"/>
                <a:cs typeface="Tahoma"/>
              </a:rPr>
              <a:t>t</a:t>
            </a:r>
            <a:r>
              <a:rPr sz="650" spc="25" dirty="0">
                <a:latin typeface="Tahoma"/>
                <a:cs typeface="Tahoma"/>
              </a:rPr>
              <a:t>i</a:t>
            </a:r>
            <a:r>
              <a:rPr sz="650" spc="45" dirty="0">
                <a:latin typeface="Tahoma"/>
                <a:cs typeface="Tahoma"/>
              </a:rPr>
              <a:t>o</a:t>
            </a:r>
            <a:r>
              <a:rPr sz="650" spc="55" dirty="0">
                <a:latin typeface="Tahoma"/>
                <a:cs typeface="Tahoma"/>
              </a:rPr>
              <a:t>n</a:t>
            </a:r>
            <a:r>
              <a:rPr sz="650" spc="5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-</a:t>
            </a:r>
            <a:r>
              <a:rPr sz="650" spc="5" dirty="0">
                <a:latin typeface="Tahoma"/>
                <a:cs typeface="Tahoma"/>
              </a:rPr>
              <a:t> </a:t>
            </a:r>
            <a:r>
              <a:rPr sz="650" spc="60" dirty="0">
                <a:latin typeface="Tahoma"/>
                <a:cs typeface="Tahoma"/>
              </a:rPr>
              <a:t>6</a:t>
            </a:r>
            <a:r>
              <a:rPr sz="650" spc="65" dirty="0">
                <a:latin typeface="Tahoma"/>
                <a:cs typeface="Tahoma"/>
              </a:rPr>
              <a:t>0</a:t>
            </a:r>
            <a:r>
              <a:rPr sz="650" spc="-10" dirty="0">
                <a:latin typeface="Tahoma"/>
                <a:cs typeface="Tahoma"/>
              </a:rPr>
              <a:t>%</a:t>
            </a:r>
            <a:endParaRPr sz="6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650" spc="50" dirty="0">
                <a:latin typeface="Tahoma"/>
                <a:cs typeface="Tahoma"/>
              </a:rPr>
              <a:t>P</a:t>
            </a:r>
            <a:r>
              <a:rPr sz="650" spc="45" dirty="0">
                <a:latin typeface="Tahoma"/>
                <a:cs typeface="Tahoma"/>
              </a:rPr>
              <a:t>art</a:t>
            </a:r>
            <a:r>
              <a:rPr sz="650" spc="20" dirty="0">
                <a:latin typeface="Tahoma"/>
                <a:cs typeface="Tahoma"/>
              </a:rPr>
              <a:t>i</a:t>
            </a:r>
            <a:r>
              <a:rPr sz="650" spc="45" dirty="0">
                <a:latin typeface="Tahoma"/>
                <a:cs typeface="Tahoma"/>
              </a:rPr>
              <a:t>t</a:t>
            </a:r>
            <a:r>
              <a:rPr sz="650" spc="25" dirty="0">
                <a:latin typeface="Tahoma"/>
                <a:cs typeface="Tahoma"/>
              </a:rPr>
              <a:t>i</a:t>
            </a:r>
            <a:r>
              <a:rPr sz="650" spc="45" dirty="0">
                <a:latin typeface="Tahoma"/>
                <a:cs typeface="Tahoma"/>
              </a:rPr>
              <a:t>o</a:t>
            </a:r>
            <a:r>
              <a:rPr sz="650" spc="55" dirty="0">
                <a:latin typeface="Tahoma"/>
                <a:cs typeface="Tahoma"/>
              </a:rPr>
              <a:t>n</a:t>
            </a:r>
            <a:r>
              <a:rPr sz="650" spc="5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-</a:t>
            </a:r>
            <a:r>
              <a:rPr sz="650" spc="5" dirty="0">
                <a:latin typeface="Tahoma"/>
                <a:cs typeface="Tahoma"/>
              </a:rPr>
              <a:t> </a:t>
            </a:r>
            <a:r>
              <a:rPr sz="650" spc="60" dirty="0">
                <a:latin typeface="Tahoma"/>
                <a:cs typeface="Tahoma"/>
              </a:rPr>
              <a:t>2</a:t>
            </a:r>
            <a:r>
              <a:rPr sz="650" spc="65" dirty="0">
                <a:latin typeface="Tahoma"/>
                <a:cs typeface="Tahoma"/>
              </a:rPr>
              <a:t>0</a:t>
            </a:r>
            <a:r>
              <a:rPr sz="650" spc="-10" dirty="0">
                <a:latin typeface="Tahoma"/>
                <a:cs typeface="Tahoma"/>
              </a:rPr>
              <a:t>%</a:t>
            </a:r>
            <a:endParaRPr sz="650">
              <a:latin typeface="Tahoma"/>
              <a:cs typeface="Tahoma"/>
            </a:endParaRPr>
          </a:p>
        </p:txBody>
      </p:sp>
      <p:sp>
        <p:nvSpPr>
          <p:cNvPr id="202" name="object 202"/>
          <p:cNvSpPr/>
          <p:nvPr/>
        </p:nvSpPr>
        <p:spPr>
          <a:xfrm>
            <a:off x="2540000" y="3218154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612127" y="4514850"/>
            <a:ext cx="4337050" cy="784860"/>
          </a:xfrm>
          <a:custGeom>
            <a:avLst/>
            <a:gdLst/>
            <a:ahLst/>
            <a:cxnLst/>
            <a:rect l="l" t="t" r="r" b="b"/>
            <a:pathLst>
              <a:path w="4337050" h="784860">
                <a:moveTo>
                  <a:pt x="0" y="784872"/>
                </a:moveTo>
                <a:lnTo>
                  <a:pt x="394347" y="199377"/>
                </a:lnTo>
                <a:lnTo>
                  <a:pt x="1708797" y="48272"/>
                </a:lnTo>
                <a:lnTo>
                  <a:pt x="4337050" y="0"/>
                </a:lnTo>
              </a:path>
            </a:pathLst>
          </a:custGeom>
          <a:ln w="6349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605777" y="529123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581672" y="5269204"/>
            <a:ext cx="60960" cy="48895"/>
          </a:xfrm>
          <a:custGeom>
            <a:avLst/>
            <a:gdLst/>
            <a:ahLst/>
            <a:cxnLst/>
            <a:rect l="l" t="t" r="r" b="b"/>
            <a:pathLst>
              <a:path w="60959" h="48895">
                <a:moveTo>
                  <a:pt x="60972" y="48272"/>
                </a:moveTo>
                <a:lnTo>
                  <a:pt x="0" y="48272"/>
                </a:lnTo>
                <a:lnTo>
                  <a:pt x="30454" y="0"/>
                </a:lnTo>
                <a:lnTo>
                  <a:pt x="60972" y="48272"/>
                </a:lnTo>
                <a:close/>
              </a:path>
            </a:pathLst>
          </a:custGeom>
          <a:solidFill>
            <a:srgbClr val="FF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581672" y="5269204"/>
            <a:ext cx="60960" cy="48895"/>
          </a:xfrm>
          <a:custGeom>
            <a:avLst/>
            <a:gdLst/>
            <a:ahLst/>
            <a:cxnLst/>
            <a:rect l="l" t="t" r="r" b="b"/>
            <a:pathLst>
              <a:path w="60959" h="48895">
                <a:moveTo>
                  <a:pt x="0" y="48272"/>
                </a:moveTo>
                <a:lnTo>
                  <a:pt x="30454" y="0"/>
                </a:lnTo>
                <a:lnTo>
                  <a:pt x="60972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1000124" y="470579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976020" y="4683772"/>
            <a:ext cx="60960" cy="48895"/>
          </a:xfrm>
          <a:custGeom>
            <a:avLst/>
            <a:gdLst/>
            <a:ahLst/>
            <a:cxnLst/>
            <a:rect l="l" t="t" r="r" b="b"/>
            <a:pathLst>
              <a:path w="60959" h="48895">
                <a:moveTo>
                  <a:pt x="60909" y="48272"/>
                </a:moveTo>
                <a:lnTo>
                  <a:pt x="0" y="48272"/>
                </a:lnTo>
                <a:lnTo>
                  <a:pt x="30454" y="0"/>
                </a:lnTo>
                <a:lnTo>
                  <a:pt x="60909" y="48272"/>
                </a:lnTo>
                <a:close/>
              </a:path>
            </a:pathLst>
          </a:custGeom>
          <a:solidFill>
            <a:srgbClr val="FF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976020" y="4683772"/>
            <a:ext cx="60960" cy="48895"/>
          </a:xfrm>
          <a:custGeom>
            <a:avLst/>
            <a:gdLst/>
            <a:ahLst/>
            <a:cxnLst/>
            <a:rect l="l" t="t" r="r" b="b"/>
            <a:pathLst>
              <a:path w="60959" h="48895">
                <a:moveTo>
                  <a:pt x="0" y="48272"/>
                </a:moveTo>
                <a:lnTo>
                  <a:pt x="30454" y="0"/>
                </a:lnTo>
                <a:lnTo>
                  <a:pt x="60909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2314575" y="455463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2290470" y="4532604"/>
            <a:ext cx="60960" cy="48895"/>
          </a:xfrm>
          <a:custGeom>
            <a:avLst/>
            <a:gdLst/>
            <a:ahLst/>
            <a:cxnLst/>
            <a:rect l="l" t="t" r="r" b="b"/>
            <a:pathLst>
              <a:path w="60960" h="48895">
                <a:moveTo>
                  <a:pt x="60909" y="48272"/>
                </a:moveTo>
                <a:lnTo>
                  <a:pt x="0" y="48272"/>
                </a:lnTo>
                <a:lnTo>
                  <a:pt x="30454" y="0"/>
                </a:lnTo>
                <a:lnTo>
                  <a:pt x="60909" y="48272"/>
                </a:lnTo>
                <a:close/>
              </a:path>
            </a:pathLst>
          </a:custGeom>
          <a:solidFill>
            <a:srgbClr val="FF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2290470" y="4532604"/>
            <a:ext cx="60960" cy="48895"/>
          </a:xfrm>
          <a:custGeom>
            <a:avLst/>
            <a:gdLst/>
            <a:ahLst/>
            <a:cxnLst/>
            <a:rect l="l" t="t" r="r" b="b"/>
            <a:pathLst>
              <a:path w="60960" h="48895">
                <a:moveTo>
                  <a:pt x="0" y="48272"/>
                </a:moveTo>
                <a:lnTo>
                  <a:pt x="30454" y="0"/>
                </a:lnTo>
                <a:lnTo>
                  <a:pt x="60909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4942827" y="450636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4918722" y="4484395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5" h="48260">
                <a:moveTo>
                  <a:pt x="60973" y="48209"/>
                </a:moveTo>
                <a:lnTo>
                  <a:pt x="0" y="48209"/>
                </a:lnTo>
                <a:lnTo>
                  <a:pt x="30454" y="0"/>
                </a:lnTo>
                <a:lnTo>
                  <a:pt x="60973" y="48209"/>
                </a:lnTo>
                <a:close/>
              </a:path>
            </a:pathLst>
          </a:custGeom>
          <a:solidFill>
            <a:srgbClr val="FF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4918722" y="4484395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5" h="48260">
                <a:moveTo>
                  <a:pt x="0" y="48209"/>
                </a:moveTo>
                <a:lnTo>
                  <a:pt x="30454" y="0"/>
                </a:lnTo>
                <a:lnTo>
                  <a:pt x="60973" y="48209"/>
                </a:lnTo>
                <a:lnTo>
                  <a:pt x="0" y="48209"/>
                </a:lnTo>
                <a:close/>
              </a:path>
            </a:pathLst>
          </a:custGeom>
          <a:ln w="6350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2670822" y="320972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2646654" y="3187700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4" h="48260">
                <a:moveTo>
                  <a:pt x="60972" y="48272"/>
                </a:moveTo>
                <a:lnTo>
                  <a:pt x="0" y="48272"/>
                </a:lnTo>
                <a:lnTo>
                  <a:pt x="30518" y="0"/>
                </a:lnTo>
                <a:lnTo>
                  <a:pt x="60972" y="48272"/>
                </a:lnTo>
                <a:close/>
              </a:path>
            </a:pathLst>
          </a:custGeom>
          <a:solidFill>
            <a:srgbClr val="FF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2646654" y="3187700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4" h="48260">
                <a:moveTo>
                  <a:pt x="0" y="48272"/>
                </a:moveTo>
                <a:lnTo>
                  <a:pt x="30518" y="0"/>
                </a:lnTo>
                <a:lnTo>
                  <a:pt x="60972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3688054" y="300607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0064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612127" y="5336527"/>
            <a:ext cx="4337050" cy="393065"/>
          </a:xfrm>
          <a:custGeom>
            <a:avLst/>
            <a:gdLst/>
            <a:ahLst/>
            <a:cxnLst/>
            <a:rect l="l" t="t" r="r" b="b"/>
            <a:pathLst>
              <a:path w="4337050" h="393064">
                <a:moveTo>
                  <a:pt x="0" y="392468"/>
                </a:moveTo>
                <a:lnTo>
                  <a:pt x="394347" y="300393"/>
                </a:lnTo>
                <a:lnTo>
                  <a:pt x="1708797" y="0"/>
                </a:lnTo>
                <a:lnTo>
                  <a:pt x="4337050" y="124472"/>
                </a:lnTo>
              </a:path>
            </a:pathLst>
          </a:custGeom>
          <a:ln w="6350">
            <a:solidFill>
              <a:srgbClr val="0064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605777" y="572051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581672" y="5698477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30454" y="60972"/>
                </a:moveTo>
                <a:lnTo>
                  <a:pt x="0" y="30518"/>
                </a:lnTo>
                <a:lnTo>
                  <a:pt x="30454" y="0"/>
                </a:lnTo>
                <a:lnTo>
                  <a:pt x="60972" y="30518"/>
                </a:lnTo>
                <a:lnTo>
                  <a:pt x="30454" y="60972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581672" y="5698477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0" y="30518"/>
                </a:moveTo>
                <a:lnTo>
                  <a:pt x="30454" y="60972"/>
                </a:lnTo>
                <a:lnTo>
                  <a:pt x="60972" y="30518"/>
                </a:lnTo>
                <a:lnTo>
                  <a:pt x="30454" y="0"/>
                </a:lnTo>
                <a:lnTo>
                  <a:pt x="0" y="30518"/>
                </a:lnTo>
                <a:close/>
              </a:path>
            </a:pathLst>
          </a:custGeom>
          <a:ln w="6349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1000124" y="562843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976020" y="5606402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30454" y="60972"/>
                </a:moveTo>
                <a:lnTo>
                  <a:pt x="0" y="30518"/>
                </a:lnTo>
                <a:lnTo>
                  <a:pt x="30454" y="0"/>
                </a:lnTo>
                <a:lnTo>
                  <a:pt x="60909" y="30518"/>
                </a:lnTo>
                <a:lnTo>
                  <a:pt x="30454" y="60972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976020" y="5606402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0" y="30518"/>
                </a:moveTo>
                <a:lnTo>
                  <a:pt x="30454" y="60972"/>
                </a:lnTo>
                <a:lnTo>
                  <a:pt x="60909" y="30518"/>
                </a:lnTo>
                <a:lnTo>
                  <a:pt x="30454" y="0"/>
                </a:lnTo>
                <a:lnTo>
                  <a:pt x="0" y="30518"/>
                </a:lnTo>
                <a:close/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2314575" y="532809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2290470" y="5306072"/>
            <a:ext cx="60960" cy="61594"/>
          </a:xfrm>
          <a:custGeom>
            <a:avLst/>
            <a:gdLst/>
            <a:ahLst/>
            <a:cxnLst/>
            <a:rect l="l" t="t" r="r" b="b"/>
            <a:pathLst>
              <a:path w="60960" h="61595">
                <a:moveTo>
                  <a:pt x="30454" y="60972"/>
                </a:moveTo>
                <a:lnTo>
                  <a:pt x="0" y="30454"/>
                </a:lnTo>
                <a:lnTo>
                  <a:pt x="30454" y="0"/>
                </a:lnTo>
                <a:lnTo>
                  <a:pt x="60909" y="30454"/>
                </a:lnTo>
                <a:lnTo>
                  <a:pt x="30454" y="60972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2290470" y="5306072"/>
            <a:ext cx="60960" cy="61594"/>
          </a:xfrm>
          <a:custGeom>
            <a:avLst/>
            <a:gdLst/>
            <a:ahLst/>
            <a:cxnLst/>
            <a:rect l="l" t="t" r="r" b="b"/>
            <a:pathLst>
              <a:path w="60960" h="61595">
                <a:moveTo>
                  <a:pt x="0" y="30454"/>
                </a:moveTo>
                <a:lnTo>
                  <a:pt x="30454" y="60972"/>
                </a:lnTo>
                <a:lnTo>
                  <a:pt x="60909" y="30454"/>
                </a:lnTo>
                <a:lnTo>
                  <a:pt x="30454" y="0"/>
                </a:lnTo>
                <a:lnTo>
                  <a:pt x="0" y="30454"/>
                </a:lnTo>
                <a:close/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4942827" y="545251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4918722" y="5430545"/>
            <a:ext cx="61594" cy="60960"/>
          </a:xfrm>
          <a:custGeom>
            <a:avLst/>
            <a:gdLst/>
            <a:ahLst/>
            <a:cxnLst/>
            <a:rect l="l" t="t" r="r" b="b"/>
            <a:pathLst>
              <a:path w="61595" h="60960">
                <a:moveTo>
                  <a:pt x="30454" y="60909"/>
                </a:moveTo>
                <a:lnTo>
                  <a:pt x="0" y="30454"/>
                </a:lnTo>
                <a:lnTo>
                  <a:pt x="30454" y="0"/>
                </a:lnTo>
                <a:lnTo>
                  <a:pt x="60973" y="30454"/>
                </a:lnTo>
                <a:lnTo>
                  <a:pt x="30454" y="60909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4918722" y="5430545"/>
            <a:ext cx="61594" cy="60960"/>
          </a:xfrm>
          <a:custGeom>
            <a:avLst/>
            <a:gdLst/>
            <a:ahLst/>
            <a:cxnLst/>
            <a:rect l="l" t="t" r="r" b="b"/>
            <a:pathLst>
              <a:path w="61595" h="60960">
                <a:moveTo>
                  <a:pt x="0" y="30454"/>
                </a:moveTo>
                <a:lnTo>
                  <a:pt x="30454" y="60909"/>
                </a:lnTo>
                <a:lnTo>
                  <a:pt x="60973" y="30454"/>
                </a:lnTo>
                <a:lnTo>
                  <a:pt x="30454" y="0"/>
                </a:lnTo>
                <a:lnTo>
                  <a:pt x="0" y="30454"/>
                </a:lnTo>
                <a:close/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3818877" y="299764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3794772" y="2975622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30454" y="60972"/>
                </a:moveTo>
                <a:lnTo>
                  <a:pt x="0" y="30454"/>
                </a:lnTo>
                <a:lnTo>
                  <a:pt x="30454" y="0"/>
                </a:lnTo>
                <a:lnTo>
                  <a:pt x="60972" y="30454"/>
                </a:lnTo>
                <a:lnTo>
                  <a:pt x="30454" y="60972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3794772" y="2975622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0" y="30454"/>
                </a:moveTo>
                <a:lnTo>
                  <a:pt x="30454" y="60972"/>
                </a:lnTo>
                <a:lnTo>
                  <a:pt x="60972" y="30454"/>
                </a:lnTo>
                <a:lnTo>
                  <a:pt x="30454" y="0"/>
                </a:lnTo>
                <a:lnTo>
                  <a:pt x="0" y="30454"/>
                </a:lnTo>
                <a:close/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3688054" y="311214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0060A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612127" y="5379097"/>
            <a:ext cx="4337050" cy="315595"/>
          </a:xfrm>
          <a:custGeom>
            <a:avLst/>
            <a:gdLst/>
            <a:ahLst/>
            <a:cxnLst/>
            <a:rect l="l" t="t" r="r" b="b"/>
            <a:pathLst>
              <a:path w="4337050" h="315595">
                <a:moveTo>
                  <a:pt x="0" y="315556"/>
                </a:moveTo>
                <a:lnTo>
                  <a:pt x="394347" y="154927"/>
                </a:lnTo>
                <a:lnTo>
                  <a:pt x="1708797" y="0"/>
                </a:lnTo>
                <a:lnTo>
                  <a:pt x="4337050" y="113652"/>
                </a:lnTo>
              </a:path>
            </a:pathLst>
          </a:custGeom>
          <a:ln w="6349">
            <a:solidFill>
              <a:srgbClr val="0060A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605777" y="568622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581672" y="5664200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30454" y="60972"/>
                </a:moveTo>
                <a:lnTo>
                  <a:pt x="0" y="30454"/>
                </a:lnTo>
                <a:lnTo>
                  <a:pt x="30454" y="0"/>
                </a:lnTo>
                <a:lnTo>
                  <a:pt x="60972" y="30454"/>
                </a:lnTo>
                <a:lnTo>
                  <a:pt x="30454" y="60972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581672" y="5664200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0" y="30454"/>
                </a:moveTo>
                <a:lnTo>
                  <a:pt x="30454" y="60972"/>
                </a:lnTo>
                <a:lnTo>
                  <a:pt x="60972" y="30454"/>
                </a:lnTo>
                <a:lnTo>
                  <a:pt x="30454" y="0"/>
                </a:lnTo>
                <a:lnTo>
                  <a:pt x="0" y="30454"/>
                </a:lnTo>
                <a:close/>
              </a:path>
            </a:pathLst>
          </a:custGeom>
          <a:ln w="6349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1000124" y="552554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976020" y="5503570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30454" y="60909"/>
                </a:moveTo>
                <a:lnTo>
                  <a:pt x="0" y="30454"/>
                </a:lnTo>
                <a:lnTo>
                  <a:pt x="30454" y="0"/>
                </a:lnTo>
                <a:lnTo>
                  <a:pt x="60909" y="30454"/>
                </a:lnTo>
                <a:lnTo>
                  <a:pt x="30454" y="60909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976020" y="5503570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0" y="30454"/>
                </a:moveTo>
                <a:lnTo>
                  <a:pt x="30454" y="60909"/>
                </a:lnTo>
                <a:lnTo>
                  <a:pt x="60909" y="30454"/>
                </a:lnTo>
                <a:lnTo>
                  <a:pt x="30454" y="0"/>
                </a:lnTo>
                <a:lnTo>
                  <a:pt x="0" y="30454"/>
                </a:lnTo>
                <a:close/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2314575" y="537061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2290470" y="5348579"/>
            <a:ext cx="60960" cy="61594"/>
          </a:xfrm>
          <a:custGeom>
            <a:avLst/>
            <a:gdLst/>
            <a:ahLst/>
            <a:cxnLst/>
            <a:rect l="l" t="t" r="r" b="b"/>
            <a:pathLst>
              <a:path w="60960" h="61595">
                <a:moveTo>
                  <a:pt x="30454" y="60972"/>
                </a:moveTo>
                <a:lnTo>
                  <a:pt x="0" y="30518"/>
                </a:lnTo>
                <a:lnTo>
                  <a:pt x="30454" y="0"/>
                </a:lnTo>
                <a:lnTo>
                  <a:pt x="60909" y="30518"/>
                </a:lnTo>
                <a:lnTo>
                  <a:pt x="30454" y="60972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2290470" y="5348579"/>
            <a:ext cx="60960" cy="61594"/>
          </a:xfrm>
          <a:custGeom>
            <a:avLst/>
            <a:gdLst/>
            <a:ahLst/>
            <a:cxnLst/>
            <a:rect l="l" t="t" r="r" b="b"/>
            <a:pathLst>
              <a:path w="60960" h="61595">
                <a:moveTo>
                  <a:pt x="0" y="30518"/>
                </a:moveTo>
                <a:lnTo>
                  <a:pt x="30454" y="60972"/>
                </a:lnTo>
                <a:lnTo>
                  <a:pt x="60909" y="30518"/>
                </a:lnTo>
                <a:lnTo>
                  <a:pt x="30454" y="0"/>
                </a:lnTo>
                <a:lnTo>
                  <a:pt x="0" y="30518"/>
                </a:lnTo>
                <a:close/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4942827" y="548426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4918722" y="5462295"/>
            <a:ext cx="61594" cy="60960"/>
          </a:xfrm>
          <a:custGeom>
            <a:avLst/>
            <a:gdLst/>
            <a:ahLst/>
            <a:cxnLst/>
            <a:rect l="l" t="t" r="r" b="b"/>
            <a:pathLst>
              <a:path w="61595" h="60960">
                <a:moveTo>
                  <a:pt x="30454" y="60909"/>
                </a:moveTo>
                <a:lnTo>
                  <a:pt x="0" y="30454"/>
                </a:lnTo>
                <a:lnTo>
                  <a:pt x="30454" y="0"/>
                </a:lnTo>
                <a:lnTo>
                  <a:pt x="60973" y="30454"/>
                </a:lnTo>
                <a:lnTo>
                  <a:pt x="30454" y="60909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4918722" y="5462295"/>
            <a:ext cx="61594" cy="60960"/>
          </a:xfrm>
          <a:custGeom>
            <a:avLst/>
            <a:gdLst/>
            <a:ahLst/>
            <a:cxnLst/>
            <a:rect l="l" t="t" r="r" b="b"/>
            <a:pathLst>
              <a:path w="61595" h="60960">
                <a:moveTo>
                  <a:pt x="0" y="30454"/>
                </a:moveTo>
                <a:lnTo>
                  <a:pt x="30454" y="60909"/>
                </a:lnTo>
                <a:lnTo>
                  <a:pt x="60973" y="30454"/>
                </a:lnTo>
                <a:lnTo>
                  <a:pt x="30454" y="0"/>
                </a:lnTo>
                <a:lnTo>
                  <a:pt x="0" y="30454"/>
                </a:lnTo>
                <a:close/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3818877" y="310366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3794772" y="3081629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30454" y="60972"/>
                </a:moveTo>
                <a:lnTo>
                  <a:pt x="0" y="30517"/>
                </a:lnTo>
                <a:lnTo>
                  <a:pt x="30454" y="0"/>
                </a:lnTo>
                <a:lnTo>
                  <a:pt x="60972" y="30517"/>
                </a:lnTo>
                <a:lnTo>
                  <a:pt x="30454" y="60972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3794772" y="3081629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0" y="30517"/>
                </a:moveTo>
                <a:lnTo>
                  <a:pt x="30454" y="60972"/>
                </a:lnTo>
                <a:lnTo>
                  <a:pt x="60972" y="30517"/>
                </a:lnTo>
                <a:lnTo>
                  <a:pt x="30454" y="0"/>
                </a:lnTo>
                <a:lnTo>
                  <a:pt x="0" y="30517"/>
                </a:lnTo>
                <a:close/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 txBox="1"/>
          <p:nvPr/>
        </p:nvSpPr>
        <p:spPr>
          <a:xfrm>
            <a:off x="4013497" y="2955244"/>
            <a:ext cx="1067435" cy="322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50" dirty="0">
                <a:latin typeface="Tahoma"/>
                <a:cs typeface="Tahoma"/>
              </a:rPr>
              <a:t>P</a:t>
            </a:r>
            <a:r>
              <a:rPr sz="650" spc="45" dirty="0">
                <a:latin typeface="Tahoma"/>
                <a:cs typeface="Tahoma"/>
              </a:rPr>
              <a:t>art</a:t>
            </a:r>
            <a:r>
              <a:rPr sz="650" spc="20" dirty="0">
                <a:latin typeface="Tahoma"/>
                <a:cs typeface="Tahoma"/>
              </a:rPr>
              <a:t>i</a:t>
            </a:r>
            <a:r>
              <a:rPr sz="650" spc="45" dirty="0">
                <a:latin typeface="Tahoma"/>
                <a:cs typeface="Tahoma"/>
              </a:rPr>
              <a:t>t</a:t>
            </a:r>
            <a:r>
              <a:rPr sz="650" spc="25" dirty="0">
                <a:latin typeface="Tahoma"/>
                <a:cs typeface="Tahoma"/>
              </a:rPr>
              <a:t>i</a:t>
            </a:r>
            <a:r>
              <a:rPr sz="650" spc="45" dirty="0">
                <a:latin typeface="Tahoma"/>
                <a:cs typeface="Tahoma"/>
              </a:rPr>
              <a:t>o</a:t>
            </a:r>
            <a:r>
              <a:rPr sz="650" spc="50" dirty="0">
                <a:latin typeface="Tahoma"/>
                <a:cs typeface="Tahoma"/>
              </a:rPr>
              <a:t>n</a:t>
            </a:r>
            <a:r>
              <a:rPr sz="650" spc="80" dirty="0">
                <a:latin typeface="Tahoma"/>
                <a:cs typeface="Tahoma"/>
              </a:rPr>
              <a:t>+</a:t>
            </a:r>
            <a:r>
              <a:rPr sz="650" spc="60" dirty="0">
                <a:latin typeface="Tahoma"/>
                <a:cs typeface="Tahoma"/>
              </a:rPr>
              <a:t>Ca</a:t>
            </a:r>
            <a:r>
              <a:rPr sz="650" spc="65" dirty="0">
                <a:latin typeface="Tahoma"/>
                <a:cs typeface="Tahoma"/>
              </a:rPr>
              <a:t>c</a:t>
            </a:r>
            <a:r>
              <a:rPr sz="650" spc="50" dirty="0">
                <a:latin typeface="Tahoma"/>
                <a:cs typeface="Tahoma"/>
              </a:rPr>
              <a:t>h</a:t>
            </a:r>
            <a:r>
              <a:rPr sz="650" spc="30" dirty="0">
                <a:latin typeface="Tahoma"/>
                <a:cs typeface="Tahoma"/>
              </a:rPr>
              <a:t>i</a:t>
            </a:r>
            <a:r>
              <a:rPr sz="650" spc="50" dirty="0">
                <a:latin typeface="Tahoma"/>
                <a:cs typeface="Tahoma"/>
              </a:rPr>
              <a:t>n</a:t>
            </a:r>
            <a:r>
              <a:rPr sz="650" spc="60" dirty="0">
                <a:latin typeface="Tahoma"/>
                <a:cs typeface="Tahoma"/>
              </a:rPr>
              <a:t>g</a:t>
            </a:r>
            <a:r>
              <a:rPr sz="650" spc="5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-</a:t>
            </a:r>
            <a:r>
              <a:rPr sz="650" spc="5" dirty="0">
                <a:latin typeface="Tahoma"/>
                <a:cs typeface="Tahoma"/>
              </a:rPr>
              <a:t> </a:t>
            </a:r>
            <a:r>
              <a:rPr sz="650" spc="65" dirty="0">
                <a:latin typeface="Tahoma"/>
                <a:cs typeface="Tahoma"/>
              </a:rPr>
              <a:t>9</a:t>
            </a:r>
            <a:r>
              <a:rPr sz="650" spc="20" dirty="0">
                <a:latin typeface="Tahoma"/>
                <a:cs typeface="Tahoma"/>
              </a:rPr>
              <a:t>5%</a:t>
            </a:r>
            <a:endParaRPr sz="6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650" spc="50" dirty="0">
                <a:latin typeface="Tahoma"/>
                <a:cs typeface="Tahoma"/>
              </a:rPr>
              <a:t>P</a:t>
            </a:r>
            <a:r>
              <a:rPr sz="650" spc="45" dirty="0">
                <a:latin typeface="Tahoma"/>
                <a:cs typeface="Tahoma"/>
              </a:rPr>
              <a:t>art</a:t>
            </a:r>
            <a:r>
              <a:rPr sz="650" spc="20" dirty="0">
                <a:latin typeface="Tahoma"/>
                <a:cs typeface="Tahoma"/>
              </a:rPr>
              <a:t>i</a:t>
            </a:r>
            <a:r>
              <a:rPr sz="650" spc="45" dirty="0">
                <a:latin typeface="Tahoma"/>
                <a:cs typeface="Tahoma"/>
              </a:rPr>
              <a:t>t</a:t>
            </a:r>
            <a:r>
              <a:rPr sz="650" spc="25" dirty="0">
                <a:latin typeface="Tahoma"/>
                <a:cs typeface="Tahoma"/>
              </a:rPr>
              <a:t>i</a:t>
            </a:r>
            <a:r>
              <a:rPr sz="650" spc="45" dirty="0">
                <a:latin typeface="Tahoma"/>
                <a:cs typeface="Tahoma"/>
              </a:rPr>
              <a:t>o</a:t>
            </a:r>
            <a:r>
              <a:rPr sz="650" spc="50" dirty="0">
                <a:latin typeface="Tahoma"/>
                <a:cs typeface="Tahoma"/>
              </a:rPr>
              <a:t>n</a:t>
            </a:r>
            <a:r>
              <a:rPr sz="650" spc="80" dirty="0">
                <a:latin typeface="Tahoma"/>
                <a:cs typeface="Tahoma"/>
              </a:rPr>
              <a:t>+</a:t>
            </a:r>
            <a:r>
              <a:rPr sz="650" spc="60" dirty="0">
                <a:latin typeface="Tahoma"/>
                <a:cs typeface="Tahoma"/>
              </a:rPr>
              <a:t>Ca</a:t>
            </a:r>
            <a:r>
              <a:rPr sz="650" spc="65" dirty="0">
                <a:latin typeface="Tahoma"/>
                <a:cs typeface="Tahoma"/>
              </a:rPr>
              <a:t>c</a:t>
            </a:r>
            <a:r>
              <a:rPr sz="650" spc="50" dirty="0">
                <a:latin typeface="Tahoma"/>
                <a:cs typeface="Tahoma"/>
              </a:rPr>
              <a:t>h</a:t>
            </a:r>
            <a:r>
              <a:rPr sz="650" spc="30" dirty="0">
                <a:latin typeface="Tahoma"/>
                <a:cs typeface="Tahoma"/>
              </a:rPr>
              <a:t>i</a:t>
            </a:r>
            <a:r>
              <a:rPr sz="650" spc="50" dirty="0">
                <a:latin typeface="Tahoma"/>
                <a:cs typeface="Tahoma"/>
              </a:rPr>
              <a:t>n</a:t>
            </a:r>
            <a:r>
              <a:rPr sz="650" spc="60" dirty="0">
                <a:latin typeface="Tahoma"/>
                <a:cs typeface="Tahoma"/>
              </a:rPr>
              <a:t>g</a:t>
            </a:r>
            <a:r>
              <a:rPr sz="650" spc="5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-</a:t>
            </a:r>
            <a:r>
              <a:rPr sz="650" spc="5" dirty="0">
                <a:latin typeface="Tahoma"/>
                <a:cs typeface="Tahoma"/>
              </a:rPr>
              <a:t> </a:t>
            </a:r>
            <a:r>
              <a:rPr sz="650" spc="65" dirty="0">
                <a:latin typeface="Tahoma"/>
                <a:cs typeface="Tahoma"/>
              </a:rPr>
              <a:t>6</a:t>
            </a:r>
            <a:r>
              <a:rPr sz="650" spc="20" dirty="0">
                <a:latin typeface="Tahoma"/>
                <a:cs typeface="Tahoma"/>
              </a:rPr>
              <a:t>0%</a:t>
            </a:r>
            <a:endParaRPr sz="6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650" spc="50" dirty="0">
                <a:latin typeface="Tahoma"/>
                <a:cs typeface="Tahoma"/>
              </a:rPr>
              <a:t>P</a:t>
            </a:r>
            <a:r>
              <a:rPr sz="650" spc="45" dirty="0">
                <a:latin typeface="Tahoma"/>
                <a:cs typeface="Tahoma"/>
              </a:rPr>
              <a:t>art</a:t>
            </a:r>
            <a:r>
              <a:rPr sz="650" spc="20" dirty="0">
                <a:latin typeface="Tahoma"/>
                <a:cs typeface="Tahoma"/>
              </a:rPr>
              <a:t>i</a:t>
            </a:r>
            <a:r>
              <a:rPr sz="650" spc="45" dirty="0">
                <a:latin typeface="Tahoma"/>
                <a:cs typeface="Tahoma"/>
              </a:rPr>
              <a:t>t</a:t>
            </a:r>
            <a:r>
              <a:rPr sz="650" spc="25" dirty="0">
                <a:latin typeface="Tahoma"/>
                <a:cs typeface="Tahoma"/>
              </a:rPr>
              <a:t>i</a:t>
            </a:r>
            <a:r>
              <a:rPr sz="650" spc="45" dirty="0">
                <a:latin typeface="Tahoma"/>
                <a:cs typeface="Tahoma"/>
              </a:rPr>
              <a:t>o</a:t>
            </a:r>
            <a:r>
              <a:rPr sz="650" spc="50" dirty="0">
                <a:latin typeface="Tahoma"/>
                <a:cs typeface="Tahoma"/>
              </a:rPr>
              <a:t>n</a:t>
            </a:r>
            <a:r>
              <a:rPr sz="650" spc="80" dirty="0">
                <a:latin typeface="Tahoma"/>
                <a:cs typeface="Tahoma"/>
              </a:rPr>
              <a:t>+</a:t>
            </a:r>
            <a:r>
              <a:rPr sz="650" spc="60" dirty="0">
                <a:latin typeface="Tahoma"/>
                <a:cs typeface="Tahoma"/>
              </a:rPr>
              <a:t>Ca</a:t>
            </a:r>
            <a:r>
              <a:rPr sz="650" spc="65" dirty="0">
                <a:latin typeface="Tahoma"/>
                <a:cs typeface="Tahoma"/>
              </a:rPr>
              <a:t>c</a:t>
            </a:r>
            <a:r>
              <a:rPr sz="650" spc="50" dirty="0">
                <a:latin typeface="Tahoma"/>
                <a:cs typeface="Tahoma"/>
              </a:rPr>
              <a:t>h</a:t>
            </a:r>
            <a:r>
              <a:rPr sz="650" spc="30" dirty="0">
                <a:latin typeface="Tahoma"/>
                <a:cs typeface="Tahoma"/>
              </a:rPr>
              <a:t>i</a:t>
            </a:r>
            <a:r>
              <a:rPr sz="650" spc="50" dirty="0">
                <a:latin typeface="Tahoma"/>
                <a:cs typeface="Tahoma"/>
              </a:rPr>
              <a:t>n</a:t>
            </a:r>
            <a:r>
              <a:rPr sz="650" spc="60" dirty="0">
                <a:latin typeface="Tahoma"/>
                <a:cs typeface="Tahoma"/>
              </a:rPr>
              <a:t>g</a:t>
            </a:r>
            <a:r>
              <a:rPr sz="650" spc="5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-</a:t>
            </a:r>
            <a:r>
              <a:rPr sz="650" spc="5" dirty="0">
                <a:latin typeface="Tahoma"/>
                <a:cs typeface="Tahoma"/>
              </a:rPr>
              <a:t> </a:t>
            </a:r>
            <a:r>
              <a:rPr sz="650" spc="65" dirty="0">
                <a:latin typeface="Tahoma"/>
                <a:cs typeface="Tahoma"/>
              </a:rPr>
              <a:t>2</a:t>
            </a:r>
            <a:r>
              <a:rPr sz="650" spc="20" dirty="0">
                <a:latin typeface="Tahoma"/>
                <a:cs typeface="Tahoma"/>
              </a:rPr>
              <a:t>0%</a:t>
            </a:r>
            <a:endParaRPr sz="650">
              <a:latin typeface="Tahoma"/>
              <a:cs typeface="Tahoma"/>
            </a:endParaRPr>
          </a:p>
        </p:txBody>
      </p:sp>
      <p:sp>
        <p:nvSpPr>
          <p:cNvPr id="254" name="object 254"/>
          <p:cNvSpPr/>
          <p:nvPr/>
        </p:nvSpPr>
        <p:spPr>
          <a:xfrm>
            <a:off x="3688054" y="3218154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B22222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612127" y="5264150"/>
            <a:ext cx="4337050" cy="332105"/>
          </a:xfrm>
          <a:custGeom>
            <a:avLst/>
            <a:gdLst/>
            <a:ahLst/>
            <a:cxnLst/>
            <a:rect l="l" t="t" r="r" b="b"/>
            <a:pathLst>
              <a:path w="4337050" h="332104">
                <a:moveTo>
                  <a:pt x="0" y="332079"/>
                </a:moveTo>
                <a:lnTo>
                  <a:pt x="394347" y="92722"/>
                </a:lnTo>
                <a:lnTo>
                  <a:pt x="1708797" y="0"/>
                </a:lnTo>
                <a:lnTo>
                  <a:pt x="4337050" y="78727"/>
                </a:lnTo>
              </a:path>
            </a:pathLst>
          </a:custGeom>
          <a:ln w="6349">
            <a:solidFill>
              <a:srgbClr val="B22222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605777" y="558779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581672" y="5565775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30454" y="60972"/>
                </a:moveTo>
                <a:lnTo>
                  <a:pt x="0" y="30454"/>
                </a:lnTo>
                <a:lnTo>
                  <a:pt x="30454" y="0"/>
                </a:lnTo>
                <a:lnTo>
                  <a:pt x="60972" y="30454"/>
                </a:lnTo>
                <a:lnTo>
                  <a:pt x="30454" y="60972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581672" y="5565775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0" y="30454"/>
                </a:moveTo>
                <a:lnTo>
                  <a:pt x="30454" y="60972"/>
                </a:lnTo>
                <a:lnTo>
                  <a:pt x="60972" y="30454"/>
                </a:lnTo>
                <a:lnTo>
                  <a:pt x="30454" y="0"/>
                </a:lnTo>
                <a:lnTo>
                  <a:pt x="0" y="30454"/>
                </a:lnTo>
                <a:close/>
              </a:path>
            </a:pathLst>
          </a:custGeom>
          <a:ln w="6349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1000124" y="534838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976020" y="5326354"/>
            <a:ext cx="60960" cy="61594"/>
          </a:xfrm>
          <a:custGeom>
            <a:avLst/>
            <a:gdLst/>
            <a:ahLst/>
            <a:cxnLst/>
            <a:rect l="l" t="t" r="r" b="b"/>
            <a:pathLst>
              <a:path w="60959" h="61595">
                <a:moveTo>
                  <a:pt x="30454" y="60972"/>
                </a:moveTo>
                <a:lnTo>
                  <a:pt x="0" y="30518"/>
                </a:lnTo>
                <a:lnTo>
                  <a:pt x="30454" y="0"/>
                </a:lnTo>
                <a:lnTo>
                  <a:pt x="60909" y="30518"/>
                </a:lnTo>
                <a:lnTo>
                  <a:pt x="30454" y="60972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976020" y="5326354"/>
            <a:ext cx="60960" cy="61594"/>
          </a:xfrm>
          <a:custGeom>
            <a:avLst/>
            <a:gdLst/>
            <a:ahLst/>
            <a:cxnLst/>
            <a:rect l="l" t="t" r="r" b="b"/>
            <a:pathLst>
              <a:path w="60959" h="61595">
                <a:moveTo>
                  <a:pt x="0" y="30518"/>
                </a:moveTo>
                <a:lnTo>
                  <a:pt x="30454" y="60972"/>
                </a:lnTo>
                <a:lnTo>
                  <a:pt x="60909" y="30518"/>
                </a:lnTo>
                <a:lnTo>
                  <a:pt x="30454" y="0"/>
                </a:lnTo>
                <a:lnTo>
                  <a:pt x="0" y="30518"/>
                </a:lnTo>
                <a:close/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2314575" y="525566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2290470" y="5233695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30454" y="60909"/>
                </a:moveTo>
                <a:lnTo>
                  <a:pt x="0" y="30454"/>
                </a:lnTo>
                <a:lnTo>
                  <a:pt x="30454" y="0"/>
                </a:lnTo>
                <a:lnTo>
                  <a:pt x="60909" y="30454"/>
                </a:lnTo>
                <a:lnTo>
                  <a:pt x="30454" y="60909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2290470" y="5233695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0" y="30454"/>
                </a:moveTo>
                <a:lnTo>
                  <a:pt x="30454" y="60909"/>
                </a:lnTo>
                <a:lnTo>
                  <a:pt x="60909" y="30454"/>
                </a:lnTo>
                <a:lnTo>
                  <a:pt x="30454" y="0"/>
                </a:lnTo>
                <a:lnTo>
                  <a:pt x="0" y="30454"/>
                </a:lnTo>
                <a:close/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4942827" y="533444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4918722" y="5312422"/>
            <a:ext cx="61594" cy="61594"/>
          </a:xfrm>
          <a:custGeom>
            <a:avLst/>
            <a:gdLst/>
            <a:ahLst/>
            <a:cxnLst/>
            <a:rect l="l" t="t" r="r" b="b"/>
            <a:pathLst>
              <a:path w="61595" h="61595">
                <a:moveTo>
                  <a:pt x="30454" y="60972"/>
                </a:moveTo>
                <a:lnTo>
                  <a:pt x="0" y="30454"/>
                </a:lnTo>
                <a:lnTo>
                  <a:pt x="30454" y="0"/>
                </a:lnTo>
                <a:lnTo>
                  <a:pt x="60973" y="30454"/>
                </a:lnTo>
                <a:lnTo>
                  <a:pt x="30454" y="60972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4918722" y="5312422"/>
            <a:ext cx="61594" cy="61594"/>
          </a:xfrm>
          <a:custGeom>
            <a:avLst/>
            <a:gdLst/>
            <a:ahLst/>
            <a:cxnLst/>
            <a:rect l="l" t="t" r="r" b="b"/>
            <a:pathLst>
              <a:path w="61595" h="61595">
                <a:moveTo>
                  <a:pt x="0" y="30454"/>
                </a:moveTo>
                <a:lnTo>
                  <a:pt x="30454" y="60972"/>
                </a:lnTo>
                <a:lnTo>
                  <a:pt x="60973" y="30454"/>
                </a:lnTo>
                <a:lnTo>
                  <a:pt x="30454" y="0"/>
                </a:lnTo>
                <a:lnTo>
                  <a:pt x="0" y="30454"/>
                </a:lnTo>
                <a:close/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3818877" y="320972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3794772" y="3187700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30454" y="60972"/>
                </a:moveTo>
                <a:lnTo>
                  <a:pt x="0" y="30454"/>
                </a:lnTo>
                <a:lnTo>
                  <a:pt x="30454" y="0"/>
                </a:lnTo>
                <a:lnTo>
                  <a:pt x="60972" y="30454"/>
                </a:lnTo>
                <a:lnTo>
                  <a:pt x="30454" y="60972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3794772" y="3187700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0" y="30454"/>
                </a:moveTo>
                <a:lnTo>
                  <a:pt x="30454" y="60972"/>
                </a:lnTo>
                <a:lnTo>
                  <a:pt x="60972" y="30454"/>
                </a:lnTo>
                <a:lnTo>
                  <a:pt x="30454" y="0"/>
                </a:lnTo>
                <a:lnTo>
                  <a:pt x="0" y="30454"/>
                </a:lnTo>
                <a:close/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568325" y="3402304"/>
            <a:ext cx="4424680" cy="2551430"/>
          </a:xfrm>
          <a:custGeom>
            <a:avLst/>
            <a:gdLst/>
            <a:ahLst/>
            <a:cxnLst/>
            <a:rect l="l" t="t" r="r" b="b"/>
            <a:pathLst>
              <a:path w="4424680" h="2551429">
                <a:moveTo>
                  <a:pt x="0" y="0"/>
                </a:moveTo>
                <a:lnTo>
                  <a:pt x="4424654" y="0"/>
                </a:lnTo>
                <a:lnTo>
                  <a:pt x="4424654" y="2550820"/>
                </a:lnTo>
                <a:lnTo>
                  <a:pt x="0" y="255082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5016303" y="2012834"/>
            <a:ext cx="293370" cy="201295"/>
          </a:xfrm>
          <a:custGeom>
            <a:avLst/>
            <a:gdLst/>
            <a:ahLst/>
            <a:cxnLst/>
            <a:rect l="l" t="t" r="r" b="b"/>
            <a:pathLst>
              <a:path w="293370" h="201294">
                <a:moveTo>
                  <a:pt x="0" y="0"/>
                </a:moveTo>
                <a:lnTo>
                  <a:pt x="292907" y="0"/>
                </a:lnTo>
                <a:lnTo>
                  <a:pt x="292907" y="200850"/>
                </a:lnTo>
                <a:lnTo>
                  <a:pt x="0" y="2008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 txBox="1"/>
          <p:nvPr/>
        </p:nvSpPr>
        <p:spPr>
          <a:xfrm>
            <a:off x="5046861" y="2056705"/>
            <a:ext cx="232410" cy="1263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10" dirty="0">
                <a:latin typeface="Arial"/>
                <a:cs typeface="Arial"/>
              </a:rPr>
              <a:t>miss</a:t>
            </a:r>
            <a:endParaRPr sz="800">
              <a:latin typeface="Arial"/>
              <a:cs typeface="Arial"/>
            </a:endParaRPr>
          </a:p>
        </p:txBody>
      </p:sp>
      <p:sp>
        <p:nvSpPr>
          <p:cNvPr id="274" name="object 274"/>
          <p:cNvSpPr/>
          <p:nvPr/>
        </p:nvSpPr>
        <p:spPr>
          <a:xfrm>
            <a:off x="5058147" y="1679754"/>
            <a:ext cx="193040" cy="201295"/>
          </a:xfrm>
          <a:custGeom>
            <a:avLst/>
            <a:gdLst/>
            <a:ahLst/>
            <a:cxnLst/>
            <a:rect l="l" t="t" r="r" b="b"/>
            <a:pathLst>
              <a:path w="193039" h="201294">
                <a:moveTo>
                  <a:pt x="0" y="0"/>
                </a:moveTo>
                <a:lnTo>
                  <a:pt x="192482" y="0"/>
                </a:lnTo>
                <a:lnTo>
                  <a:pt x="192482" y="200850"/>
                </a:lnTo>
                <a:lnTo>
                  <a:pt x="0" y="2008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 txBox="1"/>
          <p:nvPr/>
        </p:nvSpPr>
        <p:spPr>
          <a:xfrm>
            <a:off x="5088656" y="1723624"/>
            <a:ext cx="132080" cy="1263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10" dirty="0">
                <a:latin typeface="Arial"/>
                <a:cs typeface="Arial"/>
              </a:rPr>
              <a:t>hit</a:t>
            </a:r>
            <a:endParaRPr sz="800">
              <a:latin typeface="Arial"/>
              <a:cs typeface="Arial"/>
            </a:endParaRPr>
          </a:p>
        </p:txBody>
      </p:sp>
      <p:sp>
        <p:nvSpPr>
          <p:cNvPr id="276" name="object 276"/>
          <p:cNvSpPr/>
          <p:nvPr/>
        </p:nvSpPr>
        <p:spPr>
          <a:xfrm>
            <a:off x="4438097" y="1891485"/>
            <a:ext cx="602615" cy="301625"/>
          </a:xfrm>
          <a:custGeom>
            <a:avLst/>
            <a:gdLst/>
            <a:ahLst/>
            <a:cxnLst/>
            <a:rect l="l" t="t" r="r" b="b"/>
            <a:pathLst>
              <a:path w="602614" h="301625">
                <a:moveTo>
                  <a:pt x="595058" y="0"/>
                </a:moveTo>
                <a:lnTo>
                  <a:pt x="7494" y="0"/>
                </a:lnTo>
                <a:lnTo>
                  <a:pt x="0" y="7495"/>
                </a:lnTo>
                <a:lnTo>
                  <a:pt x="0" y="293784"/>
                </a:lnTo>
                <a:lnTo>
                  <a:pt x="7494" y="301277"/>
                </a:lnTo>
                <a:lnTo>
                  <a:pt x="595058" y="301277"/>
                </a:lnTo>
                <a:lnTo>
                  <a:pt x="602552" y="293784"/>
                </a:lnTo>
                <a:lnTo>
                  <a:pt x="602552" y="7495"/>
                </a:lnTo>
                <a:lnTo>
                  <a:pt x="5950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4438097" y="1891485"/>
            <a:ext cx="602615" cy="301625"/>
          </a:xfrm>
          <a:custGeom>
            <a:avLst/>
            <a:gdLst/>
            <a:ahLst/>
            <a:cxnLst/>
            <a:rect l="l" t="t" r="r" b="b"/>
            <a:pathLst>
              <a:path w="602614" h="301625">
                <a:moveTo>
                  <a:pt x="16737" y="0"/>
                </a:moveTo>
                <a:lnTo>
                  <a:pt x="585814" y="0"/>
                </a:lnTo>
                <a:lnTo>
                  <a:pt x="595058" y="0"/>
                </a:lnTo>
                <a:lnTo>
                  <a:pt x="602551" y="7494"/>
                </a:lnTo>
                <a:lnTo>
                  <a:pt x="602551" y="16737"/>
                </a:lnTo>
                <a:lnTo>
                  <a:pt x="602551" y="284538"/>
                </a:lnTo>
                <a:lnTo>
                  <a:pt x="602551" y="293782"/>
                </a:lnTo>
                <a:lnTo>
                  <a:pt x="595058" y="301276"/>
                </a:lnTo>
                <a:lnTo>
                  <a:pt x="585814" y="301276"/>
                </a:lnTo>
                <a:lnTo>
                  <a:pt x="16737" y="301276"/>
                </a:lnTo>
                <a:lnTo>
                  <a:pt x="7493" y="301276"/>
                </a:lnTo>
                <a:lnTo>
                  <a:pt x="0" y="293782"/>
                </a:lnTo>
                <a:lnTo>
                  <a:pt x="0" y="284538"/>
                </a:lnTo>
                <a:lnTo>
                  <a:pt x="0" y="16737"/>
                </a:lnTo>
                <a:lnTo>
                  <a:pt x="0" y="7494"/>
                </a:lnTo>
                <a:lnTo>
                  <a:pt x="7493" y="0"/>
                </a:lnTo>
                <a:lnTo>
                  <a:pt x="16737" y="0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 txBox="1"/>
          <p:nvPr/>
        </p:nvSpPr>
        <p:spPr>
          <a:xfrm>
            <a:off x="4577342" y="1922805"/>
            <a:ext cx="316230" cy="2432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8735">
              <a:lnSpc>
                <a:spcPts val="919"/>
              </a:lnSpc>
            </a:pPr>
            <a:r>
              <a:rPr sz="800" spc="-10" dirty="0">
                <a:latin typeface="Arial"/>
                <a:cs typeface="Arial"/>
              </a:rPr>
              <a:t>Flow Cache</a:t>
            </a:r>
            <a:endParaRPr sz="800">
              <a:latin typeface="Arial"/>
              <a:cs typeface="Arial"/>
            </a:endParaRPr>
          </a:p>
        </p:txBody>
      </p:sp>
      <p:sp>
        <p:nvSpPr>
          <p:cNvPr id="279" name="object 279"/>
          <p:cNvSpPr/>
          <p:nvPr/>
        </p:nvSpPr>
        <p:spPr>
          <a:xfrm>
            <a:off x="7488483" y="2042123"/>
            <a:ext cx="172085" cy="0"/>
          </a:xfrm>
          <a:custGeom>
            <a:avLst/>
            <a:gdLst/>
            <a:ahLst/>
            <a:cxnLst/>
            <a:rect l="l" t="t" r="r" b="b"/>
            <a:pathLst>
              <a:path w="172084">
                <a:moveTo>
                  <a:pt x="0" y="0"/>
                </a:moveTo>
                <a:lnTo>
                  <a:pt x="171817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7635195" y="2017019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09" h="50800">
                <a:moveTo>
                  <a:pt x="0" y="0"/>
                </a:moveTo>
                <a:lnTo>
                  <a:pt x="25106" y="25105"/>
                </a:lnTo>
                <a:lnTo>
                  <a:pt x="0" y="50211"/>
                </a:lnTo>
                <a:lnTo>
                  <a:pt x="66950" y="2510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7635195" y="2017017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09" h="50800">
                <a:moveTo>
                  <a:pt x="66950" y="25106"/>
                </a:moveTo>
                <a:lnTo>
                  <a:pt x="0" y="0"/>
                </a:lnTo>
                <a:lnTo>
                  <a:pt x="25106" y="25106"/>
                </a:lnTo>
                <a:lnTo>
                  <a:pt x="0" y="50212"/>
                </a:lnTo>
                <a:lnTo>
                  <a:pt x="66950" y="25106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 txBox="1"/>
          <p:nvPr/>
        </p:nvSpPr>
        <p:spPr>
          <a:xfrm>
            <a:off x="7703859" y="1981386"/>
            <a:ext cx="321310" cy="1263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10" dirty="0">
                <a:latin typeface="Arial"/>
                <a:cs typeface="Arial"/>
              </a:rPr>
              <a:t>packet</a:t>
            </a:r>
            <a:endParaRPr sz="800">
              <a:latin typeface="Arial"/>
              <a:cs typeface="Arial"/>
            </a:endParaRPr>
          </a:p>
        </p:txBody>
      </p:sp>
      <p:sp>
        <p:nvSpPr>
          <p:cNvPr id="283" name="object 283"/>
          <p:cNvSpPr/>
          <p:nvPr/>
        </p:nvSpPr>
        <p:spPr>
          <a:xfrm>
            <a:off x="5331331" y="1891485"/>
            <a:ext cx="602615" cy="301625"/>
          </a:xfrm>
          <a:custGeom>
            <a:avLst/>
            <a:gdLst/>
            <a:ahLst/>
            <a:cxnLst/>
            <a:rect l="l" t="t" r="r" b="b"/>
            <a:pathLst>
              <a:path w="602614" h="301625">
                <a:moveTo>
                  <a:pt x="595058" y="0"/>
                </a:moveTo>
                <a:lnTo>
                  <a:pt x="7493" y="0"/>
                </a:lnTo>
                <a:lnTo>
                  <a:pt x="0" y="7495"/>
                </a:lnTo>
                <a:lnTo>
                  <a:pt x="0" y="293784"/>
                </a:lnTo>
                <a:lnTo>
                  <a:pt x="7493" y="301277"/>
                </a:lnTo>
                <a:lnTo>
                  <a:pt x="595058" y="301277"/>
                </a:lnTo>
                <a:lnTo>
                  <a:pt x="602551" y="293784"/>
                </a:lnTo>
                <a:lnTo>
                  <a:pt x="602551" y="7495"/>
                </a:lnTo>
                <a:lnTo>
                  <a:pt x="5950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5331331" y="1891485"/>
            <a:ext cx="602615" cy="301625"/>
          </a:xfrm>
          <a:custGeom>
            <a:avLst/>
            <a:gdLst/>
            <a:ahLst/>
            <a:cxnLst/>
            <a:rect l="l" t="t" r="r" b="b"/>
            <a:pathLst>
              <a:path w="602614" h="301625">
                <a:moveTo>
                  <a:pt x="16737" y="0"/>
                </a:moveTo>
                <a:lnTo>
                  <a:pt x="585814" y="0"/>
                </a:lnTo>
                <a:lnTo>
                  <a:pt x="595058" y="0"/>
                </a:lnTo>
                <a:lnTo>
                  <a:pt x="602551" y="7494"/>
                </a:lnTo>
                <a:lnTo>
                  <a:pt x="602551" y="16737"/>
                </a:lnTo>
                <a:lnTo>
                  <a:pt x="602551" y="284538"/>
                </a:lnTo>
                <a:lnTo>
                  <a:pt x="602551" y="293782"/>
                </a:lnTo>
                <a:lnTo>
                  <a:pt x="595058" y="301276"/>
                </a:lnTo>
                <a:lnTo>
                  <a:pt x="585814" y="301276"/>
                </a:lnTo>
                <a:lnTo>
                  <a:pt x="16737" y="301276"/>
                </a:lnTo>
                <a:lnTo>
                  <a:pt x="7493" y="301276"/>
                </a:lnTo>
                <a:lnTo>
                  <a:pt x="0" y="293782"/>
                </a:lnTo>
                <a:lnTo>
                  <a:pt x="0" y="284538"/>
                </a:lnTo>
                <a:lnTo>
                  <a:pt x="0" y="16737"/>
                </a:lnTo>
                <a:lnTo>
                  <a:pt x="0" y="7494"/>
                </a:lnTo>
                <a:lnTo>
                  <a:pt x="7493" y="0"/>
                </a:lnTo>
                <a:lnTo>
                  <a:pt x="16737" y="0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 txBox="1"/>
          <p:nvPr/>
        </p:nvSpPr>
        <p:spPr>
          <a:xfrm>
            <a:off x="5409160" y="1922805"/>
            <a:ext cx="438784" cy="2432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86360">
              <a:lnSpc>
                <a:spcPts val="919"/>
              </a:lnSpc>
            </a:pPr>
            <a:r>
              <a:rPr sz="800" spc="-100" dirty="0">
                <a:latin typeface="Arial"/>
                <a:cs typeface="Arial"/>
              </a:rPr>
              <a:t>T</a:t>
            </a:r>
            <a:r>
              <a:rPr sz="800" spc="-15" dirty="0">
                <a:latin typeface="Arial"/>
                <a:cs typeface="Arial"/>
              </a:rPr>
              <a:t>able</a:t>
            </a:r>
            <a:r>
              <a:rPr sz="800" spc="-10" dirty="0">
                <a:latin typeface="Arial"/>
                <a:cs typeface="Arial"/>
              </a:rPr>
              <a:t> Selection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286" name="object 286"/>
          <p:cNvSpPr/>
          <p:nvPr/>
        </p:nvSpPr>
        <p:spPr>
          <a:xfrm>
            <a:off x="6108632" y="1891485"/>
            <a:ext cx="602615" cy="301625"/>
          </a:xfrm>
          <a:custGeom>
            <a:avLst/>
            <a:gdLst/>
            <a:ahLst/>
            <a:cxnLst/>
            <a:rect l="l" t="t" r="r" b="b"/>
            <a:pathLst>
              <a:path w="602615" h="301625">
                <a:moveTo>
                  <a:pt x="595057" y="0"/>
                </a:moveTo>
                <a:lnTo>
                  <a:pt x="7492" y="0"/>
                </a:lnTo>
                <a:lnTo>
                  <a:pt x="0" y="7495"/>
                </a:lnTo>
                <a:lnTo>
                  <a:pt x="0" y="293784"/>
                </a:lnTo>
                <a:lnTo>
                  <a:pt x="7492" y="301277"/>
                </a:lnTo>
                <a:lnTo>
                  <a:pt x="595057" y="301277"/>
                </a:lnTo>
                <a:lnTo>
                  <a:pt x="602551" y="293784"/>
                </a:lnTo>
                <a:lnTo>
                  <a:pt x="602551" y="7495"/>
                </a:lnTo>
                <a:lnTo>
                  <a:pt x="59505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6108631" y="1891485"/>
            <a:ext cx="602615" cy="301625"/>
          </a:xfrm>
          <a:custGeom>
            <a:avLst/>
            <a:gdLst/>
            <a:ahLst/>
            <a:cxnLst/>
            <a:rect l="l" t="t" r="r" b="b"/>
            <a:pathLst>
              <a:path w="602615" h="301625">
                <a:moveTo>
                  <a:pt x="16738" y="0"/>
                </a:moveTo>
                <a:lnTo>
                  <a:pt x="585814" y="0"/>
                </a:lnTo>
                <a:lnTo>
                  <a:pt x="595057" y="0"/>
                </a:lnTo>
                <a:lnTo>
                  <a:pt x="602552" y="7494"/>
                </a:lnTo>
                <a:lnTo>
                  <a:pt x="602552" y="16737"/>
                </a:lnTo>
                <a:lnTo>
                  <a:pt x="602552" y="284538"/>
                </a:lnTo>
                <a:lnTo>
                  <a:pt x="602552" y="293782"/>
                </a:lnTo>
                <a:lnTo>
                  <a:pt x="595057" y="301276"/>
                </a:lnTo>
                <a:lnTo>
                  <a:pt x="585814" y="301276"/>
                </a:lnTo>
                <a:lnTo>
                  <a:pt x="16738" y="301276"/>
                </a:lnTo>
                <a:lnTo>
                  <a:pt x="7494" y="301276"/>
                </a:lnTo>
                <a:lnTo>
                  <a:pt x="0" y="293782"/>
                </a:lnTo>
                <a:lnTo>
                  <a:pt x="0" y="284538"/>
                </a:lnTo>
                <a:lnTo>
                  <a:pt x="0" y="16737"/>
                </a:lnTo>
                <a:lnTo>
                  <a:pt x="0" y="7494"/>
                </a:lnTo>
                <a:lnTo>
                  <a:pt x="7494" y="0"/>
                </a:lnTo>
                <a:lnTo>
                  <a:pt x="16738" y="0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 txBox="1"/>
          <p:nvPr/>
        </p:nvSpPr>
        <p:spPr>
          <a:xfrm>
            <a:off x="6186460" y="1922805"/>
            <a:ext cx="438784" cy="2432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00330">
              <a:lnSpc>
                <a:spcPts val="919"/>
              </a:lnSpc>
            </a:pPr>
            <a:r>
              <a:rPr sz="800" spc="-10" dirty="0">
                <a:latin typeface="Arial"/>
                <a:cs typeface="Arial"/>
              </a:rPr>
              <a:t>Flow Selection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289" name="object 289"/>
          <p:cNvSpPr/>
          <p:nvPr/>
        </p:nvSpPr>
        <p:spPr>
          <a:xfrm>
            <a:off x="6885933" y="1891485"/>
            <a:ext cx="602615" cy="301625"/>
          </a:xfrm>
          <a:custGeom>
            <a:avLst/>
            <a:gdLst/>
            <a:ahLst/>
            <a:cxnLst/>
            <a:rect l="l" t="t" r="r" b="b"/>
            <a:pathLst>
              <a:path w="602615" h="301625">
                <a:moveTo>
                  <a:pt x="595057" y="0"/>
                </a:moveTo>
                <a:lnTo>
                  <a:pt x="7494" y="0"/>
                </a:lnTo>
                <a:lnTo>
                  <a:pt x="0" y="7495"/>
                </a:lnTo>
                <a:lnTo>
                  <a:pt x="0" y="293784"/>
                </a:lnTo>
                <a:lnTo>
                  <a:pt x="7494" y="301277"/>
                </a:lnTo>
                <a:lnTo>
                  <a:pt x="595057" y="301277"/>
                </a:lnTo>
                <a:lnTo>
                  <a:pt x="602551" y="293784"/>
                </a:lnTo>
                <a:lnTo>
                  <a:pt x="602551" y="7495"/>
                </a:lnTo>
                <a:lnTo>
                  <a:pt x="59505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6885932" y="1891485"/>
            <a:ext cx="602615" cy="301625"/>
          </a:xfrm>
          <a:custGeom>
            <a:avLst/>
            <a:gdLst/>
            <a:ahLst/>
            <a:cxnLst/>
            <a:rect l="l" t="t" r="r" b="b"/>
            <a:pathLst>
              <a:path w="602615" h="301625">
                <a:moveTo>
                  <a:pt x="16736" y="0"/>
                </a:moveTo>
                <a:lnTo>
                  <a:pt x="585813" y="0"/>
                </a:lnTo>
                <a:lnTo>
                  <a:pt x="595058" y="0"/>
                </a:lnTo>
                <a:lnTo>
                  <a:pt x="602551" y="7494"/>
                </a:lnTo>
                <a:lnTo>
                  <a:pt x="602551" y="16737"/>
                </a:lnTo>
                <a:lnTo>
                  <a:pt x="602551" y="284538"/>
                </a:lnTo>
                <a:lnTo>
                  <a:pt x="602551" y="293782"/>
                </a:lnTo>
                <a:lnTo>
                  <a:pt x="595058" y="301276"/>
                </a:lnTo>
                <a:lnTo>
                  <a:pt x="585813" y="301276"/>
                </a:lnTo>
                <a:lnTo>
                  <a:pt x="16736" y="301276"/>
                </a:lnTo>
                <a:lnTo>
                  <a:pt x="7494" y="301276"/>
                </a:lnTo>
                <a:lnTo>
                  <a:pt x="0" y="293782"/>
                </a:lnTo>
                <a:lnTo>
                  <a:pt x="0" y="284538"/>
                </a:lnTo>
                <a:lnTo>
                  <a:pt x="0" y="16737"/>
                </a:lnTo>
                <a:lnTo>
                  <a:pt x="0" y="7494"/>
                </a:lnTo>
                <a:lnTo>
                  <a:pt x="7494" y="0"/>
                </a:lnTo>
                <a:lnTo>
                  <a:pt x="16736" y="0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 txBox="1"/>
          <p:nvPr/>
        </p:nvSpPr>
        <p:spPr>
          <a:xfrm>
            <a:off x="6924679" y="1922805"/>
            <a:ext cx="516890" cy="2432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06045">
              <a:lnSpc>
                <a:spcPts val="919"/>
              </a:lnSpc>
            </a:pPr>
            <a:r>
              <a:rPr sz="800" spc="-10" dirty="0">
                <a:latin typeface="Arial"/>
                <a:cs typeface="Arial"/>
              </a:rPr>
              <a:t>Action Application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292" name="object 292"/>
          <p:cNvSpPr/>
          <p:nvPr/>
        </p:nvSpPr>
        <p:spPr>
          <a:xfrm>
            <a:off x="5933882" y="2042123"/>
            <a:ext cx="117475" cy="0"/>
          </a:xfrm>
          <a:custGeom>
            <a:avLst/>
            <a:gdLst/>
            <a:ahLst/>
            <a:cxnLst/>
            <a:rect l="l" t="t" r="r" b="b"/>
            <a:pathLst>
              <a:path w="117475">
                <a:moveTo>
                  <a:pt x="0" y="0"/>
                </a:moveTo>
                <a:lnTo>
                  <a:pt x="117004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6025781" y="2017019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0" y="0"/>
                </a:moveTo>
                <a:lnTo>
                  <a:pt x="25106" y="25105"/>
                </a:lnTo>
                <a:lnTo>
                  <a:pt x="0" y="50211"/>
                </a:lnTo>
                <a:lnTo>
                  <a:pt x="66950" y="2510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6025781" y="2017017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66950" y="25106"/>
                </a:moveTo>
                <a:lnTo>
                  <a:pt x="0" y="0"/>
                </a:lnTo>
                <a:lnTo>
                  <a:pt x="25106" y="25106"/>
                </a:lnTo>
                <a:lnTo>
                  <a:pt x="0" y="50212"/>
                </a:lnTo>
                <a:lnTo>
                  <a:pt x="66950" y="25106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6711184" y="2042123"/>
            <a:ext cx="117475" cy="0"/>
          </a:xfrm>
          <a:custGeom>
            <a:avLst/>
            <a:gdLst/>
            <a:ahLst/>
            <a:cxnLst/>
            <a:rect l="l" t="t" r="r" b="b"/>
            <a:pathLst>
              <a:path w="117475">
                <a:moveTo>
                  <a:pt x="0" y="0"/>
                </a:moveTo>
                <a:lnTo>
                  <a:pt x="117003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6803081" y="2017019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09" h="50800">
                <a:moveTo>
                  <a:pt x="0" y="0"/>
                </a:moveTo>
                <a:lnTo>
                  <a:pt x="25106" y="25105"/>
                </a:lnTo>
                <a:lnTo>
                  <a:pt x="0" y="50211"/>
                </a:lnTo>
                <a:lnTo>
                  <a:pt x="66950" y="2510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6803080" y="2017017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09" h="50800">
                <a:moveTo>
                  <a:pt x="66950" y="25106"/>
                </a:moveTo>
                <a:lnTo>
                  <a:pt x="0" y="0"/>
                </a:lnTo>
                <a:lnTo>
                  <a:pt x="25106" y="25106"/>
                </a:lnTo>
                <a:lnTo>
                  <a:pt x="0" y="50212"/>
                </a:lnTo>
                <a:lnTo>
                  <a:pt x="66950" y="25106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5632606" y="2192762"/>
            <a:ext cx="1454785" cy="127000"/>
          </a:xfrm>
          <a:custGeom>
            <a:avLst/>
            <a:gdLst/>
            <a:ahLst/>
            <a:cxnLst/>
            <a:rect l="l" t="t" r="r" b="b"/>
            <a:pathLst>
              <a:path w="1454784" h="127000">
                <a:moveTo>
                  <a:pt x="1454175" y="0"/>
                </a:moveTo>
                <a:lnTo>
                  <a:pt x="1454175" y="74482"/>
                </a:lnTo>
                <a:lnTo>
                  <a:pt x="1454175" y="126890"/>
                </a:lnTo>
                <a:lnTo>
                  <a:pt x="1119938" y="126890"/>
                </a:lnTo>
                <a:lnTo>
                  <a:pt x="0" y="126890"/>
                </a:lnTo>
                <a:lnTo>
                  <a:pt x="0" y="74482"/>
                </a:lnTo>
                <a:lnTo>
                  <a:pt x="0" y="57744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5607502" y="2208663"/>
            <a:ext cx="50800" cy="67310"/>
          </a:xfrm>
          <a:custGeom>
            <a:avLst/>
            <a:gdLst/>
            <a:ahLst/>
            <a:cxnLst/>
            <a:rect l="l" t="t" r="r" b="b"/>
            <a:pathLst>
              <a:path w="50800" h="67310">
                <a:moveTo>
                  <a:pt x="25105" y="0"/>
                </a:moveTo>
                <a:lnTo>
                  <a:pt x="0" y="66950"/>
                </a:lnTo>
                <a:lnTo>
                  <a:pt x="25105" y="41843"/>
                </a:lnTo>
                <a:lnTo>
                  <a:pt x="40796" y="41843"/>
                </a:lnTo>
                <a:lnTo>
                  <a:pt x="25105" y="0"/>
                </a:lnTo>
                <a:close/>
              </a:path>
              <a:path w="50800" h="67310">
                <a:moveTo>
                  <a:pt x="40796" y="41843"/>
                </a:moveTo>
                <a:lnTo>
                  <a:pt x="25105" y="41843"/>
                </a:lnTo>
                <a:lnTo>
                  <a:pt x="50211" y="66950"/>
                </a:lnTo>
                <a:lnTo>
                  <a:pt x="40796" y="418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5607500" y="2208662"/>
            <a:ext cx="50800" cy="67310"/>
          </a:xfrm>
          <a:custGeom>
            <a:avLst/>
            <a:gdLst/>
            <a:ahLst/>
            <a:cxnLst/>
            <a:rect l="l" t="t" r="r" b="b"/>
            <a:pathLst>
              <a:path w="50800" h="67310">
                <a:moveTo>
                  <a:pt x="25106" y="0"/>
                </a:moveTo>
                <a:lnTo>
                  <a:pt x="0" y="66950"/>
                </a:lnTo>
                <a:lnTo>
                  <a:pt x="25106" y="41843"/>
                </a:lnTo>
                <a:lnTo>
                  <a:pt x="50212" y="66950"/>
                </a:lnTo>
                <a:lnTo>
                  <a:pt x="25106" y="0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6121089" y="2215043"/>
            <a:ext cx="385445" cy="201295"/>
          </a:xfrm>
          <a:custGeom>
            <a:avLst/>
            <a:gdLst/>
            <a:ahLst/>
            <a:cxnLst/>
            <a:rect l="l" t="t" r="r" b="b"/>
            <a:pathLst>
              <a:path w="385445" h="201294">
                <a:moveTo>
                  <a:pt x="0" y="0"/>
                </a:moveTo>
                <a:lnTo>
                  <a:pt x="384963" y="0"/>
                </a:lnTo>
                <a:lnTo>
                  <a:pt x="384963" y="200850"/>
                </a:lnTo>
                <a:lnTo>
                  <a:pt x="0" y="2008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 txBox="1"/>
          <p:nvPr/>
        </p:nvSpPr>
        <p:spPr>
          <a:xfrm>
            <a:off x="6152931" y="2258914"/>
            <a:ext cx="321310" cy="1263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10" dirty="0">
                <a:latin typeface="Arial"/>
                <a:cs typeface="Arial"/>
              </a:rPr>
              <a:t>packet</a:t>
            </a:r>
            <a:endParaRPr sz="800">
              <a:latin typeface="Arial"/>
              <a:cs typeface="Arial"/>
            </a:endParaRPr>
          </a:p>
        </p:txBody>
      </p:sp>
      <p:sp>
        <p:nvSpPr>
          <p:cNvPr id="303" name="object 303"/>
          <p:cNvSpPr/>
          <p:nvPr/>
        </p:nvSpPr>
        <p:spPr>
          <a:xfrm>
            <a:off x="5040649" y="2042123"/>
            <a:ext cx="233045" cy="0"/>
          </a:xfrm>
          <a:custGeom>
            <a:avLst/>
            <a:gdLst/>
            <a:ahLst/>
            <a:cxnLst/>
            <a:rect l="l" t="t" r="r" b="b"/>
            <a:pathLst>
              <a:path w="233045">
                <a:moveTo>
                  <a:pt x="0" y="0"/>
                </a:moveTo>
                <a:lnTo>
                  <a:pt x="232937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5248480" y="2017019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0" y="0"/>
                </a:moveTo>
                <a:lnTo>
                  <a:pt x="25106" y="25105"/>
                </a:lnTo>
                <a:lnTo>
                  <a:pt x="0" y="50211"/>
                </a:lnTo>
                <a:lnTo>
                  <a:pt x="66950" y="2510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5248480" y="2017017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66950" y="25106"/>
                </a:moveTo>
                <a:lnTo>
                  <a:pt x="0" y="0"/>
                </a:lnTo>
                <a:lnTo>
                  <a:pt x="25106" y="25106"/>
                </a:lnTo>
                <a:lnTo>
                  <a:pt x="0" y="50212"/>
                </a:lnTo>
                <a:lnTo>
                  <a:pt x="66950" y="25106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5040649" y="1721693"/>
            <a:ext cx="2046605" cy="245110"/>
          </a:xfrm>
          <a:custGeom>
            <a:avLst/>
            <a:gdLst/>
            <a:ahLst/>
            <a:cxnLst/>
            <a:rect l="l" t="t" r="r" b="b"/>
            <a:pathLst>
              <a:path w="2046604" h="245110">
                <a:moveTo>
                  <a:pt x="0" y="245111"/>
                </a:moveTo>
                <a:lnTo>
                  <a:pt x="74481" y="245111"/>
                </a:lnTo>
                <a:lnTo>
                  <a:pt x="193403" y="245111"/>
                </a:lnTo>
                <a:lnTo>
                  <a:pt x="193403" y="0"/>
                </a:lnTo>
                <a:lnTo>
                  <a:pt x="2046133" y="0"/>
                </a:lnTo>
                <a:lnTo>
                  <a:pt x="2046133" y="95309"/>
                </a:lnTo>
                <a:lnTo>
                  <a:pt x="2046133" y="112047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7061677" y="1808636"/>
            <a:ext cx="50800" cy="67310"/>
          </a:xfrm>
          <a:custGeom>
            <a:avLst/>
            <a:gdLst/>
            <a:ahLst/>
            <a:cxnLst/>
            <a:rect l="l" t="t" r="r" b="b"/>
            <a:pathLst>
              <a:path w="50800" h="67310">
                <a:moveTo>
                  <a:pt x="0" y="0"/>
                </a:moveTo>
                <a:lnTo>
                  <a:pt x="25106" y="66949"/>
                </a:lnTo>
                <a:lnTo>
                  <a:pt x="40797" y="25105"/>
                </a:lnTo>
                <a:lnTo>
                  <a:pt x="25106" y="25105"/>
                </a:lnTo>
                <a:lnTo>
                  <a:pt x="0" y="0"/>
                </a:lnTo>
                <a:close/>
              </a:path>
              <a:path w="50800" h="67310">
                <a:moveTo>
                  <a:pt x="50211" y="0"/>
                </a:moveTo>
                <a:lnTo>
                  <a:pt x="25106" y="25105"/>
                </a:lnTo>
                <a:lnTo>
                  <a:pt x="40797" y="25105"/>
                </a:lnTo>
                <a:lnTo>
                  <a:pt x="5021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7061676" y="1808634"/>
            <a:ext cx="50800" cy="67310"/>
          </a:xfrm>
          <a:custGeom>
            <a:avLst/>
            <a:gdLst/>
            <a:ahLst/>
            <a:cxnLst/>
            <a:rect l="l" t="t" r="r" b="b"/>
            <a:pathLst>
              <a:path w="50800" h="67310">
                <a:moveTo>
                  <a:pt x="25106" y="66950"/>
                </a:moveTo>
                <a:lnTo>
                  <a:pt x="50212" y="0"/>
                </a:lnTo>
                <a:lnTo>
                  <a:pt x="25106" y="25106"/>
                </a:lnTo>
                <a:lnTo>
                  <a:pt x="0" y="0"/>
                </a:lnTo>
                <a:lnTo>
                  <a:pt x="25106" y="66950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6020308" y="1617084"/>
            <a:ext cx="385445" cy="201295"/>
          </a:xfrm>
          <a:custGeom>
            <a:avLst/>
            <a:gdLst/>
            <a:ahLst/>
            <a:cxnLst/>
            <a:rect l="l" t="t" r="r" b="b"/>
            <a:pathLst>
              <a:path w="385445" h="201294">
                <a:moveTo>
                  <a:pt x="0" y="0"/>
                </a:moveTo>
                <a:lnTo>
                  <a:pt x="384963" y="0"/>
                </a:lnTo>
                <a:lnTo>
                  <a:pt x="384963" y="200850"/>
                </a:lnTo>
                <a:lnTo>
                  <a:pt x="0" y="2008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 txBox="1"/>
          <p:nvPr/>
        </p:nvSpPr>
        <p:spPr>
          <a:xfrm>
            <a:off x="6052148" y="1660955"/>
            <a:ext cx="321310" cy="1263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10" dirty="0">
                <a:latin typeface="Arial"/>
                <a:cs typeface="Arial"/>
              </a:rPr>
              <a:t>packet</a:t>
            </a:r>
            <a:endParaRPr sz="800">
              <a:latin typeface="Arial"/>
              <a:cs typeface="Arial"/>
            </a:endParaRPr>
          </a:p>
        </p:txBody>
      </p:sp>
      <p:sp>
        <p:nvSpPr>
          <p:cNvPr id="311" name="object 311"/>
          <p:cNvSpPr/>
          <p:nvPr/>
        </p:nvSpPr>
        <p:spPr>
          <a:xfrm>
            <a:off x="3089843" y="1656138"/>
            <a:ext cx="193040" cy="201295"/>
          </a:xfrm>
          <a:custGeom>
            <a:avLst/>
            <a:gdLst/>
            <a:ahLst/>
            <a:cxnLst/>
            <a:rect l="l" t="t" r="r" b="b"/>
            <a:pathLst>
              <a:path w="193039" h="201294">
                <a:moveTo>
                  <a:pt x="0" y="0"/>
                </a:moveTo>
                <a:lnTo>
                  <a:pt x="192481" y="0"/>
                </a:lnTo>
                <a:lnTo>
                  <a:pt x="192481" y="200851"/>
                </a:lnTo>
                <a:lnTo>
                  <a:pt x="0" y="20085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 txBox="1"/>
          <p:nvPr/>
        </p:nvSpPr>
        <p:spPr>
          <a:xfrm>
            <a:off x="3120352" y="1700009"/>
            <a:ext cx="132080" cy="1263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10" dirty="0">
                <a:latin typeface="Arial"/>
                <a:cs typeface="Arial"/>
              </a:rPr>
              <a:t>hit</a:t>
            </a:r>
            <a:endParaRPr sz="800">
              <a:latin typeface="Arial"/>
              <a:cs typeface="Arial"/>
            </a:endParaRPr>
          </a:p>
        </p:txBody>
      </p:sp>
      <p:sp>
        <p:nvSpPr>
          <p:cNvPr id="313" name="object 313"/>
          <p:cNvSpPr/>
          <p:nvPr/>
        </p:nvSpPr>
        <p:spPr>
          <a:xfrm>
            <a:off x="3089843" y="2200109"/>
            <a:ext cx="293370" cy="201295"/>
          </a:xfrm>
          <a:custGeom>
            <a:avLst/>
            <a:gdLst/>
            <a:ahLst/>
            <a:cxnLst/>
            <a:rect l="l" t="t" r="r" b="b"/>
            <a:pathLst>
              <a:path w="293370" h="201294">
                <a:moveTo>
                  <a:pt x="0" y="0"/>
                </a:moveTo>
                <a:lnTo>
                  <a:pt x="292906" y="0"/>
                </a:lnTo>
                <a:lnTo>
                  <a:pt x="292906" y="200850"/>
                </a:lnTo>
                <a:lnTo>
                  <a:pt x="0" y="2008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 txBox="1"/>
          <p:nvPr/>
        </p:nvSpPr>
        <p:spPr>
          <a:xfrm>
            <a:off x="3120401" y="2243980"/>
            <a:ext cx="232410" cy="1263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10" dirty="0">
                <a:latin typeface="Arial"/>
                <a:cs typeface="Arial"/>
              </a:rPr>
              <a:t>miss</a:t>
            </a:r>
            <a:endParaRPr sz="800">
              <a:latin typeface="Arial"/>
              <a:cs typeface="Arial"/>
            </a:endParaRPr>
          </a:p>
        </p:txBody>
      </p:sp>
      <p:sp>
        <p:nvSpPr>
          <p:cNvPr id="315" name="object 315"/>
          <p:cNvSpPr/>
          <p:nvPr/>
        </p:nvSpPr>
        <p:spPr>
          <a:xfrm>
            <a:off x="3654736" y="2070393"/>
            <a:ext cx="100965" cy="335280"/>
          </a:xfrm>
          <a:custGeom>
            <a:avLst/>
            <a:gdLst/>
            <a:ahLst/>
            <a:cxnLst/>
            <a:rect l="l" t="t" r="r" b="b"/>
            <a:pathLst>
              <a:path w="100964" h="335280">
                <a:moveTo>
                  <a:pt x="0" y="0"/>
                </a:moveTo>
                <a:lnTo>
                  <a:pt x="100425" y="0"/>
                </a:lnTo>
                <a:lnTo>
                  <a:pt x="100425" y="334751"/>
                </a:lnTo>
                <a:lnTo>
                  <a:pt x="0" y="33475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3654735" y="2070393"/>
            <a:ext cx="100965" cy="335280"/>
          </a:xfrm>
          <a:custGeom>
            <a:avLst/>
            <a:gdLst/>
            <a:ahLst/>
            <a:cxnLst/>
            <a:rect l="l" t="t" r="r" b="b"/>
            <a:pathLst>
              <a:path w="100964" h="335280">
                <a:moveTo>
                  <a:pt x="0" y="0"/>
                </a:moveTo>
                <a:lnTo>
                  <a:pt x="100425" y="0"/>
                </a:lnTo>
                <a:lnTo>
                  <a:pt x="100425" y="334751"/>
                </a:lnTo>
                <a:lnTo>
                  <a:pt x="0" y="334751"/>
                </a:lnTo>
                <a:lnTo>
                  <a:pt x="0" y="0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3554310" y="2070393"/>
            <a:ext cx="100965" cy="335280"/>
          </a:xfrm>
          <a:custGeom>
            <a:avLst/>
            <a:gdLst/>
            <a:ahLst/>
            <a:cxnLst/>
            <a:rect l="l" t="t" r="r" b="b"/>
            <a:pathLst>
              <a:path w="100964" h="335280">
                <a:moveTo>
                  <a:pt x="0" y="0"/>
                </a:moveTo>
                <a:lnTo>
                  <a:pt x="100425" y="0"/>
                </a:lnTo>
                <a:lnTo>
                  <a:pt x="100425" y="334751"/>
                </a:lnTo>
                <a:lnTo>
                  <a:pt x="0" y="33475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/>
          <p:nvPr/>
        </p:nvSpPr>
        <p:spPr>
          <a:xfrm>
            <a:off x="3554310" y="2070393"/>
            <a:ext cx="100965" cy="335280"/>
          </a:xfrm>
          <a:custGeom>
            <a:avLst/>
            <a:gdLst/>
            <a:ahLst/>
            <a:cxnLst/>
            <a:rect l="l" t="t" r="r" b="b"/>
            <a:pathLst>
              <a:path w="100964" h="335280">
                <a:moveTo>
                  <a:pt x="0" y="0"/>
                </a:moveTo>
                <a:lnTo>
                  <a:pt x="100425" y="0"/>
                </a:lnTo>
                <a:lnTo>
                  <a:pt x="100425" y="334751"/>
                </a:lnTo>
                <a:lnTo>
                  <a:pt x="0" y="334751"/>
                </a:lnTo>
                <a:lnTo>
                  <a:pt x="0" y="0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9" name="object 319"/>
          <p:cNvSpPr/>
          <p:nvPr/>
        </p:nvSpPr>
        <p:spPr>
          <a:xfrm>
            <a:off x="3654736" y="1651953"/>
            <a:ext cx="100965" cy="335280"/>
          </a:xfrm>
          <a:custGeom>
            <a:avLst/>
            <a:gdLst/>
            <a:ahLst/>
            <a:cxnLst/>
            <a:rect l="l" t="t" r="r" b="b"/>
            <a:pathLst>
              <a:path w="100964" h="335280">
                <a:moveTo>
                  <a:pt x="0" y="0"/>
                </a:moveTo>
                <a:lnTo>
                  <a:pt x="100425" y="0"/>
                </a:lnTo>
                <a:lnTo>
                  <a:pt x="100425" y="334751"/>
                </a:lnTo>
                <a:lnTo>
                  <a:pt x="0" y="33475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0" name="object 320"/>
          <p:cNvSpPr/>
          <p:nvPr/>
        </p:nvSpPr>
        <p:spPr>
          <a:xfrm>
            <a:off x="3654735" y="1651953"/>
            <a:ext cx="100965" cy="335280"/>
          </a:xfrm>
          <a:custGeom>
            <a:avLst/>
            <a:gdLst/>
            <a:ahLst/>
            <a:cxnLst/>
            <a:rect l="l" t="t" r="r" b="b"/>
            <a:pathLst>
              <a:path w="100964" h="335280">
                <a:moveTo>
                  <a:pt x="0" y="0"/>
                </a:moveTo>
                <a:lnTo>
                  <a:pt x="100425" y="0"/>
                </a:lnTo>
                <a:lnTo>
                  <a:pt x="100425" y="334751"/>
                </a:lnTo>
                <a:lnTo>
                  <a:pt x="0" y="334751"/>
                </a:lnTo>
                <a:lnTo>
                  <a:pt x="0" y="0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1" name="object 321"/>
          <p:cNvSpPr/>
          <p:nvPr/>
        </p:nvSpPr>
        <p:spPr>
          <a:xfrm>
            <a:off x="3554310" y="1651953"/>
            <a:ext cx="100965" cy="335280"/>
          </a:xfrm>
          <a:custGeom>
            <a:avLst/>
            <a:gdLst/>
            <a:ahLst/>
            <a:cxnLst/>
            <a:rect l="l" t="t" r="r" b="b"/>
            <a:pathLst>
              <a:path w="100964" h="335280">
                <a:moveTo>
                  <a:pt x="0" y="0"/>
                </a:moveTo>
                <a:lnTo>
                  <a:pt x="100425" y="0"/>
                </a:lnTo>
                <a:lnTo>
                  <a:pt x="100425" y="334751"/>
                </a:lnTo>
                <a:lnTo>
                  <a:pt x="0" y="33475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2" name="object 322"/>
          <p:cNvSpPr/>
          <p:nvPr/>
        </p:nvSpPr>
        <p:spPr>
          <a:xfrm>
            <a:off x="3554310" y="1651953"/>
            <a:ext cx="100965" cy="335280"/>
          </a:xfrm>
          <a:custGeom>
            <a:avLst/>
            <a:gdLst/>
            <a:ahLst/>
            <a:cxnLst/>
            <a:rect l="l" t="t" r="r" b="b"/>
            <a:pathLst>
              <a:path w="100964" h="335280">
                <a:moveTo>
                  <a:pt x="0" y="0"/>
                </a:moveTo>
                <a:lnTo>
                  <a:pt x="100425" y="0"/>
                </a:lnTo>
                <a:lnTo>
                  <a:pt x="100425" y="334751"/>
                </a:lnTo>
                <a:lnTo>
                  <a:pt x="0" y="334751"/>
                </a:lnTo>
                <a:lnTo>
                  <a:pt x="0" y="0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3" name="object 323"/>
          <p:cNvSpPr/>
          <p:nvPr/>
        </p:nvSpPr>
        <p:spPr>
          <a:xfrm>
            <a:off x="3270302" y="1651953"/>
            <a:ext cx="485775" cy="0"/>
          </a:xfrm>
          <a:custGeom>
            <a:avLst/>
            <a:gdLst/>
            <a:ahLst/>
            <a:cxnLst/>
            <a:rect l="l" t="t" r="r" b="b"/>
            <a:pathLst>
              <a:path w="485775">
                <a:moveTo>
                  <a:pt x="485388" y="0"/>
                </a:moveTo>
                <a:lnTo>
                  <a:pt x="0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4" name="object 324"/>
          <p:cNvSpPr/>
          <p:nvPr/>
        </p:nvSpPr>
        <p:spPr>
          <a:xfrm>
            <a:off x="3270302" y="1986705"/>
            <a:ext cx="485775" cy="0"/>
          </a:xfrm>
          <a:custGeom>
            <a:avLst/>
            <a:gdLst/>
            <a:ahLst/>
            <a:cxnLst/>
            <a:rect l="l" t="t" r="r" b="b"/>
            <a:pathLst>
              <a:path w="485775">
                <a:moveTo>
                  <a:pt x="485388" y="0"/>
                </a:moveTo>
                <a:lnTo>
                  <a:pt x="0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5" name="object 325"/>
          <p:cNvSpPr/>
          <p:nvPr/>
        </p:nvSpPr>
        <p:spPr>
          <a:xfrm>
            <a:off x="3269772" y="2070393"/>
            <a:ext cx="485775" cy="0"/>
          </a:xfrm>
          <a:custGeom>
            <a:avLst/>
            <a:gdLst/>
            <a:ahLst/>
            <a:cxnLst/>
            <a:rect l="l" t="t" r="r" b="b"/>
            <a:pathLst>
              <a:path w="485775">
                <a:moveTo>
                  <a:pt x="485388" y="0"/>
                </a:moveTo>
                <a:lnTo>
                  <a:pt x="0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6" name="object 326"/>
          <p:cNvSpPr/>
          <p:nvPr/>
        </p:nvSpPr>
        <p:spPr>
          <a:xfrm>
            <a:off x="3270302" y="2405144"/>
            <a:ext cx="485775" cy="0"/>
          </a:xfrm>
          <a:custGeom>
            <a:avLst/>
            <a:gdLst/>
            <a:ahLst/>
            <a:cxnLst/>
            <a:rect l="l" t="t" r="r" b="b"/>
            <a:pathLst>
              <a:path w="485775">
                <a:moveTo>
                  <a:pt x="485388" y="0"/>
                </a:moveTo>
                <a:lnTo>
                  <a:pt x="0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7" name="object 327"/>
          <p:cNvSpPr/>
          <p:nvPr/>
        </p:nvSpPr>
        <p:spPr>
          <a:xfrm>
            <a:off x="3965871" y="1886812"/>
            <a:ext cx="300990" cy="300990"/>
          </a:xfrm>
          <a:custGeom>
            <a:avLst/>
            <a:gdLst/>
            <a:ahLst/>
            <a:cxnLst/>
            <a:rect l="l" t="t" r="r" b="b"/>
            <a:pathLst>
              <a:path w="300989" h="300989">
                <a:moveTo>
                  <a:pt x="152011" y="0"/>
                </a:moveTo>
                <a:lnTo>
                  <a:pt x="104382" y="7620"/>
                </a:lnTo>
                <a:lnTo>
                  <a:pt x="59753" y="30600"/>
                </a:lnTo>
                <a:lnTo>
                  <a:pt x="31388" y="57560"/>
                </a:lnTo>
                <a:lnTo>
                  <a:pt x="8143" y="100315"/>
                </a:lnTo>
                <a:lnTo>
                  <a:pt x="0" y="147326"/>
                </a:lnTo>
                <a:lnTo>
                  <a:pt x="341" y="159315"/>
                </a:lnTo>
                <a:lnTo>
                  <a:pt x="11291" y="206513"/>
                </a:lnTo>
                <a:lnTo>
                  <a:pt x="37689" y="249754"/>
                </a:lnTo>
                <a:lnTo>
                  <a:pt x="66418" y="275282"/>
                </a:lnTo>
                <a:lnTo>
                  <a:pt x="110723" y="295421"/>
                </a:lnTo>
                <a:lnTo>
                  <a:pt x="146375" y="300520"/>
                </a:lnTo>
                <a:lnTo>
                  <a:pt x="158402" y="300307"/>
                </a:lnTo>
                <a:lnTo>
                  <a:pt x="205642" y="289860"/>
                </a:lnTo>
                <a:lnTo>
                  <a:pt x="248630" y="263999"/>
                </a:lnTo>
                <a:lnTo>
                  <a:pt x="274451" y="235413"/>
                </a:lnTo>
                <a:lnTo>
                  <a:pt x="295285" y="190956"/>
                </a:lnTo>
                <a:lnTo>
                  <a:pt x="300818" y="155158"/>
                </a:lnTo>
                <a:lnTo>
                  <a:pt x="300740" y="143090"/>
                </a:lnTo>
                <a:lnTo>
                  <a:pt x="290814" y="95803"/>
                </a:lnTo>
                <a:lnTo>
                  <a:pt x="265510" y="53086"/>
                </a:lnTo>
                <a:lnTo>
                  <a:pt x="231427" y="23181"/>
                </a:lnTo>
                <a:lnTo>
                  <a:pt x="187400" y="4302"/>
                </a:lnTo>
                <a:lnTo>
                  <a:pt x="1520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8" name="object 328"/>
          <p:cNvSpPr/>
          <p:nvPr/>
        </p:nvSpPr>
        <p:spPr>
          <a:xfrm>
            <a:off x="3965871" y="1886811"/>
            <a:ext cx="300990" cy="300990"/>
          </a:xfrm>
          <a:custGeom>
            <a:avLst/>
            <a:gdLst/>
            <a:ahLst/>
            <a:cxnLst/>
            <a:rect l="l" t="t" r="r" b="b"/>
            <a:pathLst>
              <a:path w="300989" h="300989">
                <a:moveTo>
                  <a:pt x="256780" y="43589"/>
                </a:moveTo>
                <a:lnTo>
                  <a:pt x="285930" y="84541"/>
                </a:lnTo>
                <a:lnTo>
                  <a:pt x="299700" y="131059"/>
                </a:lnTo>
                <a:lnTo>
                  <a:pt x="300817" y="155159"/>
                </a:lnTo>
                <a:lnTo>
                  <a:pt x="299934" y="167201"/>
                </a:lnTo>
                <a:lnTo>
                  <a:pt x="286789" y="213861"/>
                </a:lnTo>
                <a:lnTo>
                  <a:pt x="258264" y="255117"/>
                </a:lnTo>
                <a:lnTo>
                  <a:pt x="227904" y="278862"/>
                </a:lnTo>
                <a:lnTo>
                  <a:pt x="182314" y="297006"/>
                </a:lnTo>
                <a:lnTo>
                  <a:pt x="146374" y="300521"/>
                </a:lnTo>
                <a:lnTo>
                  <a:pt x="134379" y="299776"/>
                </a:lnTo>
                <a:lnTo>
                  <a:pt x="87910" y="287253"/>
                </a:lnTo>
                <a:lnTo>
                  <a:pt x="46720" y="259517"/>
                </a:lnTo>
                <a:lnTo>
                  <a:pt x="22549" y="228855"/>
                </a:lnTo>
                <a:lnTo>
                  <a:pt x="3894" y="183180"/>
                </a:lnTo>
                <a:lnTo>
                  <a:pt x="0" y="147325"/>
                </a:lnTo>
                <a:lnTo>
                  <a:pt x="611" y="135373"/>
                </a:lnTo>
                <a:lnTo>
                  <a:pt x="12546" y="89084"/>
                </a:lnTo>
                <a:lnTo>
                  <a:pt x="39542" y="47962"/>
                </a:lnTo>
                <a:lnTo>
                  <a:pt x="70479" y="23387"/>
                </a:lnTo>
                <a:lnTo>
                  <a:pt x="116233" y="4251"/>
                </a:lnTo>
                <a:lnTo>
                  <a:pt x="152011" y="0"/>
                </a:lnTo>
                <a:lnTo>
                  <a:pt x="163924" y="488"/>
                </a:lnTo>
                <a:lnTo>
                  <a:pt x="210048" y="11876"/>
                </a:lnTo>
                <a:lnTo>
                  <a:pt x="251101" y="38193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9" name="object 329"/>
          <p:cNvSpPr/>
          <p:nvPr/>
        </p:nvSpPr>
        <p:spPr>
          <a:xfrm>
            <a:off x="3758860" y="1847857"/>
            <a:ext cx="163195" cy="116839"/>
          </a:xfrm>
          <a:custGeom>
            <a:avLst/>
            <a:gdLst/>
            <a:ahLst/>
            <a:cxnLst/>
            <a:rect l="l" t="t" r="r" b="b"/>
            <a:pathLst>
              <a:path w="163195" h="116839">
                <a:moveTo>
                  <a:pt x="0" y="0"/>
                </a:moveTo>
                <a:lnTo>
                  <a:pt x="74482" y="0"/>
                </a:lnTo>
                <a:lnTo>
                  <a:pt x="74482" y="116627"/>
                </a:lnTo>
                <a:lnTo>
                  <a:pt x="145913" y="116627"/>
                </a:lnTo>
                <a:lnTo>
                  <a:pt x="162651" y="116627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0" name="object 330"/>
          <p:cNvSpPr/>
          <p:nvPr/>
        </p:nvSpPr>
        <p:spPr>
          <a:xfrm>
            <a:off x="3896405" y="1939380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0" y="0"/>
                </a:moveTo>
                <a:lnTo>
                  <a:pt x="25106" y="25105"/>
                </a:lnTo>
                <a:lnTo>
                  <a:pt x="0" y="50211"/>
                </a:lnTo>
                <a:lnTo>
                  <a:pt x="66950" y="2510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1" name="object 331"/>
          <p:cNvSpPr/>
          <p:nvPr/>
        </p:nvSpPr>
        <p:spPr>
          <a:xfrm>
            <a:off x="3896405" y="1939377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66950" y="25107"/>
                </a:moveTo>
                <a:lnTo>
                  <a:pt x="0" y="0"/>
                </a:lnTo>
                <a:lnTo>
                  <a:pt x="25106" y="25107"/>
                </a:lnTo>
                <a:lnTo>
                  <a:pt x="0" y="50212"/>
                </a:lnTo>
                <a:lnTo>
                  <a:pt x="66950" y="25107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2" name="object 332"/>
          <p:cNvSpPr/>
          <p:nvPr/>
        </p:nvSpPr>
        <p:spPr>
          <a:xfrm>
            <a:off x="3758920" y="2104888"/>
            <a:ext cx="160655" cy="106680"/>
          </a:xfrm>
          <a:custGeom>
            <a:avLst/>
            <a:gdLst/>
            <a:ahLst/>
            <a:cxnLst/>
            <a:rect l="l" t="t" r="r" b="b"/>
            <a:pathLst>
              <a:path w="160654" h="106680">
                <a:moveTo>
                  <a:pt x="0" y="106516"/>
                </a:moveTo>
                <a:lnTo>
                  <a:pt x="74482" y="106516"/>
                </a:lnTo>
                <a:lnTo>
                  <a:pt x="82850" y="106516"/>
                </a:lnTo>
                <a:lnTo>
                  <a:pt x="82850" y="0"/>
                </a:lnTo>
                <a:lnTo>
                  <a:pt x="143581" y="0"/>
                </a:lnTo>
                <a:lnTo>
                  <a:pt x="160318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3" name="object 333"/>
          <p:cNvSpPr/>
          <p:nvPr/>
        </p:nvSpPr>
        <p:spPr>
          <a:xfrm>
            <a:off x="3894134" y="2079782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0" y="0"/>
                </a:moveTo>
                <a:lnTo>
                  <a:pt x="25105" y="25106"/>
                </a:lnTo>
                <a:lnTo>
                  <a:pt x="0" y="50213"/>
                </a:lnTo>
                <a:lnTo>
                  <a:pt x="66949" y="2510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4" name="object 334"/>
          <p:cNvSpPr/>
          <p:nvPr/>
        </p:nvSpPr>
        <p:spPr>
          <a:xfrm>
            <a:off x="3894133" y="2079781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66950" y="25106"/>
                </a:moveTo>
                <a:lnTo>
                  <a:pt x="0" y="0"/>
                </a:lnTo>
                <a:lnTo>
                  <a:pt x="25106" y="25106"/>
                </a:lnTo>
                <a:lnTo>
                  <a:pt x="0" y="50212"/>
                </a:lnTo>
                <a:lnTo>
                  <a:pt x="66950" y="25106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5" name="object 335"/>
          <p:cNvSpPr/>
          <p:nvPr/>
        </p:nvSpPr>
        <p:spPr>
          <a:xfrm>
            <a:off x="2498730" y="1886280"/>
            <a:ext cx="602615" cy="301625"/>
          </a:xfrm>
          <a:custGeom>
            <a:avLst/>
            <a:gdLst/>
            <a:ahLst/>
            <a:cxnLst/>
            <a:rect l="l" t="t" r="r" b="b"/>
            <a:pathLst>
              <a:path w="602614" h="301625">
                <a:moveTo>
                  <a:pt x="595057" y="0"/>
                </a:moveTo>
                <a:lnTo>
                  <a:pt x="7492" y="0"/>
                </a:lnTo>
                <a:lnTo>
                  <a:pt x="0" y="7494"/>
                </a:lnTo>
                <a:lnTo>
                  <a:pt x="0" y="293782"/>
                </a:lnTo>
                <a:lnTo>
                  <a:pt x="7492" y="301277"/>
                </a:lnTo>
                <a:lnTo>
                  <a:pt x="595057" y="301277"/>
                </a:lnTo>
                <a:lnTo>
                  <a:pt x="602551" y="293782"/>
                </a:lnTo>
                <a:lnTo>
                  <a:pt x="602551" y="7494"/>
                </a:lnTo>
                <a:lnTo>
                  <a:pt x="59505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6" name="object 336"/>
          <p:cNvSpPr/>
          <p:nvPr/>
        </p:nvSpPr>
        <p:spPr>
          <a:xfrm>
            <a:off x="2498729" y="1886279"/>
            <a:ext cx="602615" cy="301625"/>
          </a:xfrm>
          <a:custGeom>
            <a:avLst/>
            <a:gdLst/>
            <a:ahLst/>
            <a:cxnLst/>
            <a:rect l="l" t="t" r="r" b="b"/>
            <a:pathLst>
              <a:path w="602614" h="301625">
                <a:moveTo>
                  <a:pt x="16737" y="0"/>
                </a:moveTo>
                <a:lnTo>
                  <a:pt x="585814" y="0"/>
                </a:lnTo>
                <a:lnTo>
                  <a:pt x="595057" y="0"/>
                </a:lnTo>
                <a:lnTo>
                  <a:pt x="602551" y="7493"/>
                </a:lnTo>
                <a:lnTo>
                  <a:pt x="602551" y="16737"/>
                </a:lnTo>
                <a:lnTo>
                  <a:pt x="602551" y="284538"/>
                </a:lnTo>
                <a:lnTo>
                  <a:pt x="602551" y="293782"/>
                </a:lnTo>
                <a:lnTo>
                  <a:pt x="595057" y="301276"/>
                </a:lnTo>
                <a:lnTo>
                  <a:pt x="585814" y="301276"/>
                </a:lnTo>
                <a:lnTo>
                  <a:pt x="16737" y="301276"/>
                </a:lnTo>
                <a:lnTo>
                  <a:pt x="7493" y="301276"/>
                </a:lnTo>
                <a:lnTo>
                  <a:pt x="0" y="293782"/>
                </a:lnTo>
                <a:lnTo>
                  <a:pt x="0" y="284538"/>
                </a:lnTo>
                <a:lnTo>
                  <a:pt x="0" y="16737"/>
                </a:lnTo>
                <a:lnTo>
                  <a:pt x="0" y="7493"/>
                </a:lnTo>
                <a:lnTo>
                  <a:pt x="7493" y="0"/>
                </a:lnTo>
                <a:lnTo>
                  <a:pt x="16737" y="0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7" name="object 337"/>
          <p:cNvSpPr/>
          <p:nvPr/>
        </p:nvSpPr>
        <p:spPr>
          <a:xfrm>
            <a:off x="1530773" y="2036917"/>
            <a:ext cx="123189" cy="0"/>
          </a:xfrm>
          <a:custGeom>
            <a:avLst/>
            <a:gdLst/>
            <a:ahLst/>
            <a:cxnLst/>
            <a:rect l="l" t="t" r="r" b="b"/>
            <a:pathLst>
              <a:path w="123189">
                <a:moveTo>
                  <a:pt x="0" y="0"/>
                </a:moveTo>
                <a:lnTo>
                  <a:pt x="123020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8" name="object 338"/>
          <p:cNvSpPr/>
          <p:nvPr/>
        </p:nvSpPr>
        <p:spPr>
          <a:xfrm>
            <a:off x="1628688" y="2011812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0" y="0"/>
                </a:moveTo>
                <a:lnTo>
                  <a:pt x="25106" y="25106"/>
                </a:lnTo>
                <a:lnTo>
                  <a:pt x="0" y="50213"/>
                </a:lnTo>
                <a:lnTo>
                  <a:pt x="66949" y="2510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9" name="object 339"/>
          <p:cNvSpPr/>
          <p:nvPr/>
        </p:nvSpPr>
        <p:spPr>
          <a:xfrm>
            <a:off x="1628687" y="2011811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66950" y="25106"/>
                </a:moveTo>
                <a:lnTo>
                  <a:pt x="0" y="0"/>
                </a:lnTo>
                <a:lnTo>
                  <a:pt x="25106" y="25106"/>
                </a:lnTo>
                <a:lnTo>
                  <a:pt x="0" y="50212"/>
                </a:lnTo>
                <a:lnTo>
                  <a:pt x="66950" y="25106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0" name="object 340"/>
          <p:cNvSpPr txBox="1"/>
          <p:nvPr/>
        </p:nvSpPr>
        <p:spPr>
          <a:xfrm>
            <a:off x="1215310" y="1976179"/>
            <a:ext cx="321310" cy="1263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10" dirty="0">
                <a:latin typeface="Arial"/>
                <a:cs typeface="Arial"/>
              </a:rPr>
              <a:t>packet</a:t>
            </a:r>
            <a:endParaRPr sz="800">
              <a:latin typeface="Arial"/>
              <a:cs typeface="Arial"/>
            </a:endParaRPr>
          </a:p>
        </p:txBody>
      </p:sp>
      <p:sp>
        <p:nvSpPr>
          <p:cNvPr id="341" name="object 341"/>
          <p:cNvSpPr/>
          <p:nvPr/>
        </p:nvSpPr>
        <p:spPr>
          <a:xfrm>
            <a:off x="1711539" y="1886280"/>
            <a:ext cx="602615" cy="301625"/>
          </a:xfrm>
          <a:custGeom>
            <a:avLst/>
            <a:gdLst/>
            <a:ahLst/>
            <a:cxnLst/>
            <a:rect l="l" t="t" r="r" b="b"/>
            <a:pathLst>
              <a:path w="602614" h="301625">
                <a:moveTo>
                  <a:pt x="595058" y="0"/>
                </a:moveTo>
                <a:lnTo>
                  <a:pt x="7493" y="0"/>
                </a:lnTo>
                <a:lnTo>
                  <a:pt x="0" y="7494"/>
                </a:lnTo>
                <a:lnTo>
                  <a:pt x="0" y="293782"/>
                </a:lnTo>
                <a:lnTo>
                  <a:pt x="7493" y="301277"/>
                </a:lnTo>
                <a:lnTo>
                  <a:pt x="595058" y="301277"/>
                </a:lnTo>
                <a:lnTo>
                  <a:pt x="602551" y="293782"/>
                </a:lnTo>
                <a:lnTo>
                  <a:pt x="602551" y="7494"/>
                </a:lnTo>
                <a:lnTo>
                  <a:pt x="5950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2" name="object 342"/>
          <p:cNvSpPr/>
          <p:nvPr/>
        </p:nvSpPr>
        <p:spPr>
          <a:xfrm>
            <a:off x="1711538" y="1886279"/>
            <a:ext cx="602615" cy="301625"/>
          </a:xfrm>
          <a:custGeom>
            <a:avLst/>
            <a:gdLst/>
            <a:ahLst/>
            <a:cxnLst/>
            <a:rect l="l" t="t" r="r" b="b"/>
            <a:pathLst>
              <a:path w="602614" h="301625">
                <a:moveTo>
                  <a:pt x="16737" y="0"/>
                </a:moveTo>
                <a:lnTo>
                  <a:pt x="585814" y="0"/>
                </a:lnTo>
                <a:lnTo>
                  <a:pt x="595058" y="0"/>
                </a:lnTo>
                <a:lnTo>
                  <a:pt x="602551" y="7493"/>
                </a:lnTo>
                <a:lnTo>
                  <a:pt x="602551" y="16737"/>
                </a:lnTo>
                <a:lnTo>
                  <a:pt x="602551" y="284538"/>
                </a:lnTo>
                <a:lnTo>
                  <a:pt x="602551" y="293782"/>
                </a:lnTo>
                <a:lnTo>
                  <a:pt x="595058" y="301276"/>
                </a:lnTo>
                <a:lnTo>
                  <a:pt x="585814" y="301276"/>
                </a:lnTo>
                <a:lnTo>
                  <a:pt x="16737" y="301276"/>
                </a:lnTo>
                <a:lnTo>
                  <a:pt x="7493" y="301276"/>
                </a:lnTo>
                <a:lnTo>
                  <a:pt x="0" y="293782"/>
                </a:lnTo>
                <a:lnTo>
                  <a:pt x="0" y="284538"/>
                </a:lnTo>
                <a:lnTo>
                  <a:pt x="0" y="16737"/>
                </a:lnTo>
                <a:lnTo>
                  <a:pt x="0" y="7493"/>
                </a:lnTo>
                <a:lnTo>
                  <a:pt x="7493" y="0"/>
                </a:lnTo>
                <a:lnTo>
                  <a:pt x="16737" y="0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3" name="object 343"/>
          <p:cNvSpPr/>
          <p:nvPr/>
        </p:nvSpPr>
        <p:spPr>
          <a:xfrm>
            <a:off x="2314090" y="2036917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>
                <a:moveTo>
                  <a:pt x="0" y="0"/>
                </a:moveTo>
                <a:lnTo>
                  <a:pt x="126894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4" name="object 344"/>
          <p:cNvSpPr/>
          <p:nvPr/>
        </p:nvSpPr>
        <p:spPr>
          <a:xfrm>
            <a:off x="2415879" y="2011812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0" y="0"/>
                </a:moveTo>
                <a:lnTo>
                  <a:pt x="25106" y="25106"/>
                </a:lnTo>
                <a:lnTo>
                  <a:pt x="0" y="50213"/>
                </a:lnTo>
                <a:lnTo>
                  <a:pt x="66950" y="2510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5" name="object 345"/>
          <p:cNvSpPr/>
          <p:nvPr/>
        </p:nvSpPr>
        <p:spPr>
          <a:xfrm>
            <a:off x="2415878" y="2011811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66950" y="25106"/>
                </a:moveTo>
                <a:lnTo>
                  <a:pt x="0" y="0"/>
                </a:lnTo>
                <a:lnTo>
                  <a:pt x="25106" y="25106"/>
                </a:lnTo>
                <a:lnTo>
                  <a:pt x="0" y="50212"/>
                </a:lnTo>
                <a:lnTo>
                  <a:pt x="66950" y="25106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6" name="object 346"/>
          <p:cNvSpPr/>
          <p:nvPr/>
        </p:nvSpPr>
        <p:spPr>
          <a:xfrm>
            <a:off x="3101281" y="1819329"/>
            <a:ext cx="395605" cy="167640"/>
          </a:xfrm>
          <a:custGeom>
            <a:avLst/>
            <a:gdLst/>
            <a:ahLst/>
            <a:cxnLst/>
            <a:rect l="l" t="t" r="r" b="b"/>
            <a:pathLst>
              <a:path w="395604" h="167639">
                <a:moveTo>
                  <a:pt x="0" y="167375"/>
                </a:moveTo>
                <a:lnTo>
                  <a:pt x="74482" y="167375"/>
                </a:lnTo>
                <a:lnTo>
                  <a:pt x="99588" y="167375"/>
                </a:lnTo>
                <a:lnTo>
                  <a:pt x="99588" y="0"/>
                </a:lnTo>
                <a:lnTo>
                  <a:pt x="378547" y="0"/>
                </a:lnTo>
                <a:lnTo>
                  <a:pt x="395284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7" name="object 347"/>
          <p:cNvSpPr/>
          <p:nvPr/>
        </p:nvSpPr>
        <p:spPr>
          <a:xfrm>
            <a:off x="3471459" y="1794224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0" y="0"/>
                </a:moveTo>
                <a:lnTo>
                  <a:pt x="25106" y="25105"/>
                </a:lnTo>
                <a:lnTo>
                  <a:pt x="0" y="50211"/>
                </a:lnTo>
                <a:lnTo>
                  <a:pt x="66950" y="2510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8" name="object 348"/>
          <p:cNvSpPr/>
          <p:nvPr/>
        </p:nvSpPr>
        <p:spPr>
          <a:xfrm>
            <a:off x="3471459" y="1794223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66950" y="25106"/>
                </a:moveTo>
                <a:lnTo>
                  <a:pt x="0" y="0"/>
                </a:lnTo>
                <a:lnTo>
                  <a:pt x="25106" y="25106"/>
                </a:lnTo>
                <a:lnTo>
                  <a:pt x="0" y="50212"/>
                </a:lnTo>
                <a:lnTo>
                  <a:pt x="66950" y="25106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9" name="object 349"/>
          <p:cNvSpPr/>
          <p:nvPr/>
        </p:nvSpPr>
        <p:spPr>
          <a:xfrm>
            <a:off x="3101281" y="2087130"/>
            <a:ext cx="395605" cy="151130"/>
          </a:xfrm>
          <a:custGeom>
            <a:avLst/>
            <a:gdLst/>
            <a:ahLst/>
            <a:cxnLst/>
            <a:rect l="l" t="t" r="r" b="b"/>
            <a:pathLst>
              <a:path w="395604" h="151130">
                <a:moveTo>
                  <a:pt x="0" y="0"/>
                </a:moveTo>
                <a:lnTo>
                  <a:pt x="74482" y="0"/>
                </a:lnTo>
                <a:lnTo>
                  <a:pt x="99588" y="0"/>
                </a:lnTo>
                <a:lnTo>
                  <a:pt x="99588" y="150638"/>
                </a:lnTo>
                <a:lnTo>
                  <a:pt x="378547" y="150638"/>
                </a:lnTo>
                <a:lnTo>
                  <a:pt x="395284" y="150638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0" name="object 350"/>
          <p:cNvSpPr/>
          <p:nvPr/>
        </p:nvSpPr>
        <p:spPr>
          <a:xfrm>
            <a:off x="3471459" y="2212662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0" y="0"/>
                </a:moveTo>
                <a:lnTo>
                  <a:pt x="25106" y="25106"/>
                </a:lnTo>
                <a:lnTo>
                  <a:pt x="0" y="50213"/>
                </a:lnTo>
                <a:lnTo>
                  <a:pt x="66950" y="2510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1" name="object 351"/>
          <p:cNvSpPr/>
          <p:nvPr/>
        </p:nvSpPr>
        <p:spPr>
          <a:xfrm>
            <a:off x="3471459" y="2212662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66950" y="25106"/>
                </a:moveTo>
                <a:lnTo>
                  <a:pt x="0" y="0"/>
                </a:lnTo>
                <a:lnTo>
                  <a:pt x="25106" y="25106"/>
                </a:lnTo>
                <a:lnTo>
                  <a:pt x="0" y="50212"/>
                </a:lnTo>
                <a:lnTo>
                  <a:pt x="66950" y="25106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2" name="object 352"/>
          <p:cNvSpPr/>
          <p:nvPr/>
        </p:nvSpPr>
        <p:spPr>
          <a:xfrm>
            <a:off x="3150600" y="1446918"/>
            <a:ext cx="736600" cy="201295"/>
          </a:xfrm>
          <a:custGeom>
            <a:avLst/>
            <a:gdLst/>
            <a:ahLst/>
            <a:cxnLst/>
            <a:rect l="l" t="t" r="r" b="b"/>
            <a:pathLst>
              <a:path w="736600" h="201294">
                <a:moveTo>
                  <a:pt x="0" y="0"/>
                </a:moveTo>
                <a:lnTo>
                  <a:pt x="736452" y="0"/>
                </a:lnTo>
                <a:lnTo>
                  <a:pt x="736452" y="200851"/>
                </a:lnTo>
                <a:lnTo>
                  <a:pt x="0" y="20085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3" name="object 353"/>
          <p:cNvSpPr/>
          <p:nvPr/>
        </p:nvSpPr>
        <p:spPr>
          <a:xfrm>
            <a:off x="3092019" y="2428110"/>
            <a:ext cx="854075" cy="201295"/>
          </a:xfrm>
          <a:custGeom>
            <a:avLst/>
            <a:gdLst/>
            <a:ahLst/>
            <a:cxnLst/>
            <a:rect l="l" t="t" r="r" b="b"/>
            <a:pathLst>
              <a:path w="854075" h="201294">
                <a:moveTo>
                  <a:pt x="0" y="0"/>
                </a:moveTo>
                <a:lnTo>
                  <a:pt x="853615" y="0"/>
                </a:lnTo>
                <a:lnTo>
                  <a:pt x="853615" y="200851"/>
                </a:lnTo>
                <a:lnTo>
                  <a:pt x="0" y="20085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4" name="object 354"/>
          <p:cNvSpPr txBox="1"/>
          <p:nvPr/>
        </p:nvSpPr>
        <p:spPr>
          <a:xfrm>
            <a:off x="3123966" y="2471982"/>
            <a:ext cx="790575" cy="1263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b="1" i="1" spc="-20" dirty="0">
                <a:latin typeface="Arial"/>
                <a:cs typeface="Arial"/>
              </a:rPr>
              <a:t>Unknow</a:t>
            </a:r>
            <a:r>
              <a:rPr sz="800" b="1" i="1" spc="-10" dirty="0">
                <a:latin typeface="Arial"/>
                <a:cs typeface="Arial"/>
              </a:rPr>
              <a:t>n</a:t>
            </a:r>
            <a:r>
              <a:rPr sz="800" b="1" i="1" spc="-5" dirty="0">
                <a:latin typeface="Arial"/>
                <a:cs typeface="Arial"/>
              </a:rPr>
              <a:t> </a:t>
            </a:r>
            <a:r>
              <a:rPr sz="800" b="1" i="1" spc="-10" dirty="0">
                <a:latin typeface="Arial"/>
                <a:cs typeface="Arial"/>
              </a:rPr>
              <a:t>Flows</a:t>
            </a:r>
            <a:endParaRPr sz="800">
              <a:latin typeface="Arial"/>
              <a:cs typeface="Arial"/>
            </a:endParaRPr>
          </a:p>
        </p:txBody>
      </p:sp>
      <p:sp>
        <p:nvSpPr>
          <p:cNvPr id="355" name="object 355"/>
          <p:cNvSpPr/>
          <p:nvPr/>
        </p:nvSpPr>
        <p:spPr>
          <a:xfrm>
            <a:off x="4270936" y="2039421"/>
            <a:ext cx="109855" cy="1905"/>
          </a:xfrm>
          <a:custGeom>
            <a:avLst/>
            <a:gdLst/>
            <a:ahLst/>
            <a:cxnLst/>
            <a:rect l="l" t="t" r="r" b="b"/>
            <a:pathLst>
              <a:path w="109854" h="1905">
                <a:moveTo>
                  <a:pt x="0" y="0"/>
                </a:moveTo>
                <a:lnTo>
                  <a:pt x="109423" y="1769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6" name="object 356"/>
          <p:cNvSpPr/>
          <p:nvPr/>
        </p:nvSpPr>
        <p:spPr>
          <a:xfrm>
            <a:off x="4354851" y="2015681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812" y="0"/>
                </a:moveTo>
                <a:lnTo>
                  <a:pt x="25509" y="25509"/>
                </a:lnTo>
                <a:lnTo>
                  <a:pt x="0" y="50206"/>
                </a:lnTo>
                <a:lnTo>
                  <a:pt x="67348" y="26186"/>
                </a:lnTo>
                <a:lnTo>
                  <a:pt x="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7" name="object 357"/>
          <p:cNvSpPr/>
          <p:nvPr/>
        </p:nvSpPr>
        <p:spPr>
          <a:xfrm>
            <a:off x="4354851" y="2015681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67346" y="26185"/>
                </a:moveTo>
                <a:lnTo>
                  <a:pt x="811" y="0"/>
                </a:lnTo>
                <a:lnTo>
                  <a:pt x="25508" y="25509"/>
                </a:lnTo>
                <a:lnTo>
                  <a:pt x="0" y="50206"/>
                </a:lnTo>
                <a:lnTo>
                  <a:pt x="67346" y="26185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8" name="object 358"/>
          <p:cNvSpPr/>
          <p:nvPr/>
        </p:nvSpPr>
        <p:spPr>
          <a:xfrm>
            <a:off x="2900430" y="2192762"/>
            <a:ext cx="4387215" cy="454025"/>
          </a:xfrm>
          <a:custGeom>
            <a:avLst/>
            <a:gdLst/>
            <a:ahLst/>
            <a:cxnLst/>
            <a:rect l="l" t="t" r="r" b="b"/>
            <a:pathLst>
              <a:path w="4387215" h="454025">
                <a:moveTo>
                  <a:pt x="4387203" y="0"/>
                </a:moveTo>
                <a:lnTo>
                  <a:pt x="4387203" y="99588"/>
                </a:lnTo>
                <a:lnTo>
                  <a:pt x="4387203" y="453585"/>
                </a:lnTo>
                <a:lnTo>
                  <a:pt x="133900" y="453585"/>
                </a:lnTo>
                <a:lnTo>
                  <a:pt x="0" y="453585"/>
                </a:lnTo>
                <a:lnTo>
                  <a:pt x="0" y="94382"/>
                </a:lnTo>
                <a:lnTo>
                  <a:pt x="0" y="77644"/>
                </a:lnTo>
              </a:path>
            </a:pathLst>
          </a:custGeom>
          <a:ln w="8368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9" name="object 359"/>
          <p:cNvSpPr/>
          <p:nvPr/>
        </p:nvSpPr>
        <p:spPr>
          <a:xfrm>
            <a:off x="2900430" y="2203456"/>
            <a:ext cx="0" cy="67310"/>
          </a:xfrm>
          <a:custGeom>
            <a:avLst/>
            <a:gdLst/>
            <a:ahLst/>
            <a:cxnLst/>
            <a:rect l="l" t="t" r="r" b="b"/>
            <a:pathLst>
              <a:path h="67310">
                <a:moveTo>
                  <a:pt x="0" y="0"/>
                </a:moveTo>
                <a:lnTo>
                  <a:pt x="0" y="6695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0" name="object 360"/>
          <p:cNvSpPr/>
          <p:nvPr/>
        </p:nvSpPr>
        <p:spPr>
          <a:xfrm>
            <a:off x="2875324" y="2203456"/>
            <a:ext cx="50800" cy="67310"/>
          </a:xfrm>
          <a:custGeom>
            <a:avLst/>
            <a:gdLst/>
            <a:ahLst/>
            <a:cxnLst/>
            <a:rect l="l" t="t" r="r" b="b"/>
            <a:pathLst>
              <a:path w="50800" h="67310">
                <a:moveTo>
                  <a:pt x="0" y="66950"/>
                </a:moveTo>
                <a:lnTo>
                  <a:pt x="25106" y="0"/>
                </a:lnTo>
                <a:lnTo>
                  <a:pt x="50212" y="6695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1" name="object 361"/>
          <p:cNvSpPr txBox="1"/>
          <p:nvPr/>
        </p:nvSpPr>
        <p:spPr>
          <a:xfrm>
            <a:off x="3873147" y="1641427"/>
            <a:ext cx="478155" cy="5162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 algn="ctr">
              <a:lnSpc>
                <a:spcPts val="919"/>
              </a:lnSpc>
            </a:pPr>
            <a:r>
              <a:rPr sz="800" i="1" spc="-10" dirty="0">
                <a:latin typeface="Arial"/>
                <a:cs typeface="Arial"/>
              </a:rPr>
              <a:t>Priority Scheduler</a:t>
            </a:r>
            <a:endParaRPr sz="800">
              <a:latin typeface="Arial"/>
              <a:cs typeface="Arial"/>
            </a:endParaRPr>
          </a:p>
          <a:p>
            <a:pPr marL="123825" marR="221615" indent="-24130" algn="ctr">
              <a:lnSpc>
                <a:spcPts val="860"/>
              </a:lnSpc>
              <a:spcBef>
                <a:spcPts val="409"/>
              </a:spcBef>
            </a:pPr>
            <a:r>
              <a:rPr sz="800" b="1" i="1" spc="-10" dirty="0">
                <a:latin typeface="Arial"/>
                <a:cs typeface="Arial"/>
              </a:rPr>
              <a:t>Hi Lo</a:t>
            </a:r>
            <a:endParaRPr sz="800">
              <a:latin typeface="Arial"/>
              <a:cs typeface="Arial"/>
            </a:endParaRPr>
          </a:p>
        </p:txBody>
      </p:sp>
      <p:sp>
        <p:nvSpPr>
          <p:cNvPr id="362" name="object 362"/>
          <p:cNvSpPr txBox="1"/>
          <p:nvPr/>
        </p:nvSpPr>
        <p:spPr>
          <a:xfrm>
            <a:off x="2640794" y="1917598"/>
            <a:ext cx="310515" cy="2432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180" marR="5080" indent="-31115">
              <a:lnSpc>
                <a:spcPts val="919"/>
              </a:lnSpc>
            </a:pPr>
            <a:r>
              <a:rPr sz="800" spc="-10" dirty="0">
                <a:latin typeface="Arial"/>
                <a:cs typeface="Arial"/>
              </a:rPr>
              <a:t>Bloom Filter</a:t>
            </a:r>
            <a:endParaRPr sz="800">
              <a:latin typeface="Arial"/>
              <a:cs typeface="Arial"/>
            </a:endParaRPr>
          </a:p>
        </p:txBody>
      </p:sp>
      <p:sp>
        <p:nvSpPr>
          <p:cNvPr id="363" name="object 363"/>
          <p:cNvSpPr txBox="1"/>
          <p:nvPr/>
        </p:nvSpPr>
        <p:spPr>
          <a:xfrm>
            <a:off x="1772670" y="1917598"/>
            <a:ext cx="472440" cy="2432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36525">
              <a:lnSpc>
                <a:spcPts val="919"/>
              </a:lnSpc>
            </a:pPr>
            <a:r>
              <a:rPr sz="800" spc="-10" dirty="0">
                <a:latin typeface="Arial"/>
                <a:cs typeface="Arial"/>
              </a:rPr>
              <a:t>Key Extraction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364" name="object 364"/>
          <p:cNvSpPr txBox="1"/>
          <p:nvPr/>
        </p:nvSpPr>
        <p:spPr>
          <a:xfrm>
            <a:off x="3182564" y="1490790"/>
            <a:ext cx="673100" cy="1263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b="1" i="1" spc="-20" dirty="0">
                <a:latin typeface="Arial"/>
                <a:cs typeface="Arial"/>
              </a:rPr>
              <a:t>Know</a:t>
            </a:r>
            <a:r>
              <a:rPr sz="800" b="1" i="1" spc="-10" dirty="0">
                <a:latin typeface="Arial"/>
                <a:cs typeface="Arial"/>
              </a:rPr>
              <a:t>n</a:t>
            </a:r>
            <a:r>
              <a:rPr sz="800" b="1" i="1" spc="-5" dirty="0">
                <a:latin typeface="Arial"/>
                <a:cs typeface="Arial"/>
              </a:rPr>
              <a:t> </a:t>
            </a:r>
            <a:r>
              <a:rPr sz="800" b="1" i="1" spc="-10" dirty="0">
                <a:latin typeface="Arial"/>
                <a:cs typeface="Arial"/>
              </a:rPr>
              <a:t>Flows</a:t>
            </a:r>
            <a:endParaRPr sz="800">
              <a:latin typeface="Arial"/>
              <a:cs typeface="Arial"/>
            </a:endParaRPr>
          </a:p>
        </p:txBody>
      </p:sp>
      <p:sp>
        <p:nvSpPr>
          <p:cNvPr id="365" name="object 365"/>
          <p:cNvSpPr/>
          <p:nvPr/>
        </p:nvSpPr>
        <p:spPr>
          <a:xfrm>
            <a:off x="4760898" y="2541738"/>
            <a:ext cx="393700" cy="201295"/>
          </a:xfrm>
          <a:custGeom>
            <a:avLst/>
            <a:gdLst/>
            <a:ahLst/>
            <a:cxnLst/>
            <a:rect l="l" t="t" r="r" b="b"/>
            <a:pathLst>
              <a:path w="393700" h="201294">
                <a:moveTo>
                  <a:pt x="0" y="0"/>
                </a:moveTo>
                <a:lnTo>
                  <a:pt x="393331" y="0"/>
                </a:lnTo>
                <a:lnTo>
                  <a:pt x="393331" y="200850"/>
                </a:lnTo>
                <a:lnTo>
                  <a:pt x="0" y="2008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6" name="object 366"/>
          <p:cNvSpPr txBox="1"/>
          <p:nvPr/>
        </p:nvSpPr>
        <p:spPr>
          <a:xfrm>
            <a:off x="4791284" y="2585609"/>
            <a:ext cx="332740" cy="1263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10" dirty="0">
                <a:latin typeface="Arial"/>
                <a:cs typeface="Arial"/>
              </a:rPr>
              <a:t>update</a:t>
            </a:r>
            <a:endParaRPr sz="800">
              <a:latin typeface="Arial"/>
              <a:cs typeface="Arial"/>
            </a:endParaRPr>
          </a:p>
        </p:txBody>
      </p:sp>
      <p:sp>
        <p:nvSpPr>
          <p:cNvPr id="367" name="object 367"/>
          <p:cNvSpPr/>
          <p:nvPr/>
        </p:nvSpPr>
        <p:spPr>
          <a:xfrm>
            <a:off x="4638947" y="1576634"/>
            <a:ext cx="2649220" cy="314960"/>
          </a:xfrm>
          <a:custGeom>
            <a:avLst/>
            <a:gdLst/>
            <a:ahLst/>
            <a:cxnLst/>
            <a:rect l="l" t="t" r="r" b="b"/>
            <a:pathLst>
              <a:path w="2649220" h="314960">
                <a:moveTo>
                  <a:pt x="2648686" y="314851"/>
                </a:moveTo>
                <a:lnTo>
                  <a:pt x="2648686" y="215262"/>
                </a:lnTo>
                <a:lnTo>
                  <a:pt x="2648686" y="0"/>
                </a:lnTo>
                <a:lnTo>
                  <a:pt x="289609" y="0"/>
                </a:lnTo>
                <a:lnTo>
                  <a:pt x="0" y="0"/>
                </a:lnTo>
                <a:lnTo>
                  <a:pt x="0" y="215262"/>
                </a:lnTo>
                <a:lnTo>
                  <a:pt x="0" y="232000"/>
                </a:lnTo>
              </a:path>
            </a:pathLst>
          </a:custGeom>
          <a:ln w="8368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8" name="object 368"/>
          <p:cNvSpPr/>
          <p:nvPr/>
        </p:nvSpPr>
        <p:spPr>
          <a:xfrm>
            <a:off x="4638947" y="1808634"/>
            <a:ext cx="0" cy="67310"/>
          </a:xfrm>
          <a:custGeom>
            <a:avLst/>
            <a:gdLst/>
            <a:ahLst/>
            <a:cxnLst/>
            <a:rect l="l" t="t" r="r" b="b"/>
            <a:pathLst>
              <a:path h="67310">
                <a:moveTo>
                  <a:pt x="0" y="66950"/>
                </a:moveTo>
                <a:lnTo>
                  <a:pt x="0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9" name="object 369"/>
          <p:cNvSpPr/>
          <p:nvPr/>
        </p:nvSpPr>
        <p:spPr>
          <a:xfrm>
            <a:off x="4613841" y="1808634"/>
            <a:ext cx="50800" cy="67310"/>
          </a:xfrm>
          <a:custGeom>
            <a:avLst/>
            <a:gdLst/>
            <a:ahLst/>
            <a:cxnLst/>
            <a:rect l="l" t="t" r="r" b="b"/>
            <a:pathLst>
              <a:path w="50800" h="67310">
                <a:moveTo>
                  <a:pt x="50212" y="0"/>
                </a:moveTo>
                <a:lnTo>
                  <a:pt x="25106" y="66950"/>
                </a:lnTo>
                <a:lnTo>
                  <a:pt x="0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0" name="object 370"/>
          <p:cNvSpPr/>
          <p:nvPr/>
        </p:nvSpPr>
        <p:spPr>
          <a:xfrm>
            <a:off x="5682218" y="1472025"/>
            <a:ext cx="393700" cy="201295"/>
          </a:xfrm>
          <a:custGeom>
            <a:avLst/>
            <a:gdLst/>
            <a:ahLst/>
            <a:cxnLst/>
            <a:rect l="l" t="t" r="r" b="b"/>
            <a:pathLst>
              <a:path w="393700" h="201294">
                <a:moveTo>
                  <a:pt x="0" y="0"/>
                </a:moveTo>
                <a:lnTo>
                  <a:pt x="393332" y="0"/>
                </a:lnTo>
                <a:lnTo>
                  <a:pt x="393332" y="200850"/>
                </a:lnTo>
                <a:lnTo>
                  <a:pt x="0" y="2008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1" name="object 371"/>
          <p:cNvSpPr txBox="1"/>
          <p:nvPr/>
        </p:nvSpPr>
        <p:spPr>
          <a:xfrm>
            <a:off x="5712605" y="1515896"/>
            <a:ext cx="332740" cy="1263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10" dirty="0">
                <a:latin typeface="Arial"/>
                <a:cs typeface="Arial"/>
              </a:rPr>
              <a:t>update</a:t>
            </a:r>
            <a:endParaRPr sz="800">
              <a:latin typeface="Arial"/>
              <a:cs typeface="Arial"/>
            </a:endParaRPr>
          </a:p>
        </p:txBody>
      </p:sp>
      <p:sp>
        <p:nvSpPr>
          <p:cNvPr id="373" name="object 373"/>
          <p:cNvSpPr txBox="1"/>
          <p:nvPr/>
        </p:nvSpPr>
        <p:spPr>
          <a:xfrm>
            <a:off x="5946138" y="5817044"/>
            <a:ext cx="89535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thereafter</a:t>
            </a:r>
            <a:endParaRPr sz="1600">
              <a:latin typeface="Arial"/>
              <a:cs typeface="Arial"/>
            </a:endParaRPr>
          </a:p>
        </p:txBody>
      </p:sp>
      <p:sp>
        <p:nvSpPr>
          <p:cNvPr id="374" name="object 374"/>
          <p:cNvSpPr txBox="1"/>
          <p:nvPr/>
        </p:nvSpPr>
        <p:spPr>
          <a:xfrm>
            <a:off x="425808" y="5894334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0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375" name="object 375"/>
          <p:cNvSpPr txBox="1"/>
          <p:nvPr/>
        </p:nvSpPr>
        <p:spPr>
          <a:xfrm>
            <a:off x="566787" y="6012453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1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376" name="object 376"/>
          <p:cNvSpPr txBox="1"/>
          <p:nvPr/>
        </p:nvSpPr>
        <p:spPr>
          <a:xfrm>
            <a:off x="928836" y="6012453"/>
            <a:ext cx="15494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10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377" name="object 377"/>
          <p:cNvSpPr txBox="1"/>
          <p:nvPr/>
        </p:nvSpPr>
        <p:spPr>
          <a:xfrm>
            <a:off x="2178695" y="6012453"/>
            <a:ext cx="1202055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6835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40</a:t>
            </a:r>
            <a:endParaRPr sz="80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800" dirty="0">
                <a:latin typeface="Lucida Sans"/>
                <a:cs typeface="Lucida Sans"/>
              </a:rPr>
              <a:t>In</a:t>
            </a:r>
            <a:r>
              <a:rPr sz="800" spc="15" dirty="0">
                <a:latin typeface="Lucida Sans"/>
                <a:cs typeface="Lucida Sans"/>
              </a:rPr>
              <a:t>terfa</a:t>
            </a:r>
            <a:r>
              <a:rPr sz="800" spc="20" dirty="0">
                <a:latin typeface="Lucida Sans"/>
                <a:cs typeface="Lucida Sans"/>
              </a:rPr>
              <a:t>c</a:t>
            </a:r>
            <a:r>
              <a:rPr sz="800" spc="40" dirty="0">
                <a:latin typeface="Lucida Sans"/>
                <a:cs typeface="Lucida Sans"/>
              </a:rPr>
              <a:t>e</a:t>
            </a:r>
            <a:r>
              <a:rPr sz="800" dirty="0">
                <a:latin typeface="Lucida Sans"/>
                <a:cs typeface="Lucida Sans"/>
              </a:rPr>
              <a:t> </a:t>
            </a:r>
            <a:r>
              <a:rPr sz="800" spc="65" dirty="0">
                <a:latin typeface="Lucida Sans"/>
                <a:cs typeface="Lucida Sans"/>
              </a:rPr>
              <a:t>S</a:t>
            </a:r>
            <a:r>
              <a:rPr sz="800" spc="-5" dirty="0">
                <a:latin typeface="Lucida Sans"/>
                <a:cs typeface="Lucida Sans"/>
              </a:rPr>
              <a:t>p</a:t>
            </a:r>
            <a:r>
              <a:rPr sz="800" spc="25" dirty="0">
                <a:latin typeface="Lucida Sans"/>
                <a:cs typeface="Lucida Sans"/>
              </a:rPr>
              <a:t>ee</a:t>
            </a:r>
            <a:r>
              <a:rPr sz="800" spc="35" dirty="0">
                <a:latin typeface="Lucida Sans"/>
                <a:cs typeface="Lucida Sans"/>
              </a:rPr>
              <a:t>d</a:t>
            </a:r>
            <a:r>
              <a:rPr sz="800" dirty="0">
                <a:latin typeface="Lucida Sans"/>
                <a:cs typeface="Lucida Sans"/>
              </a:rPr>
              <a:t> </a:t>
            </a:r>
            <a:r>
              <a:rPr sz="800" spc="40" dirty="0">
                <a:latin typeface="Lucida Sans"/>
                <a:cs typeface="Lucida Sans"/>
              </a:rPr>
              <a:t>(G</a:t>
            </a:r>
            <a:r>
              <a:rPr sz="800" spc="-5" dirty="0">
                <a:latin typeface="Lucida Sans"/>
                <a:cs typeface="Lucida Sans"/>
              </a:rPr>
              <a:t>bp</a:t>
            </a:r>
            <a:r>
              <a:rPr sz="800" dirty="0">
                <a:latin typeface="Lucida Sans"/>
                <a:cs typeface="Lucida Sans"/>
              </a:rPr>
              <a:t>s</a:t>
            </a:r>
            <a:r>
              <a:rPr sz="800" spc="50" dirty="0">
                <a:latin typeface="Lucida Sans"/>
                <a:cs typeface="Lucida Sans"/>
              </a:rPr>
              <a:t>)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378" name="object 378"/>
          <p:cNvSpPr txBox="1"/>
          <p:nvPr/>
        </p:nvSpPr>
        <p:spPr>
          <a:xfrm>
            <a:off x="4839196" y="6012453"/>
            <a:ext cx="21971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100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379" name="object 37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19</a:t>
            </a:fld>
            <a:endParaRPr dirty="0"/>
          </a:p>
        </p:txBody>
      </p:sp>
      <p:sp>
        <p:nvSpPr>
          <p:cNvPr id="372" name="object 372"/>
          <p:cNvSpPr txBox="1"/>
          <p:nvPr/>
        </p:nvSpPr>
        <p:spPr>
          <a:xfrm>
            <a:off x="5260338" y="3331261"/>
            <a:ext cx="3556635" cy="2496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473709" indent="-342900">
              <a:lnSpc>
                <a:spcPts val="2000"/>
              </a:lnSpc>
              <a:tabLst>
                <a:tab pos="391160" algn="l"/>
              </a:tabLst>
            </a:pPr>
            <a:r>
              <a:rPr sz="1300" spc="25" dirty="0">
                <a:latin typeface="MS PGothic"/>
                <a:cs typeface="MS PGothic"/>
              </a:rPr>
              <a:t>❇		</a:t>
            </a:r>
            <a:r>
              <a:rPr sz="1900" spc="-15" dirty="0">
                <a:latin typeface="Arial"/>
                <a:cs typeface="Arial"/>
              </a:rPr>
              <a:t>Queue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sa</a:t>
            </a:r>
            <a:r>
              <a:rPr sz="1900" spc="-10" dirty="0">
                <a:latin typeface="Arial"/>
                <a:cs typeface="Arial"/>
              </a:rPr>
              <a:t>t</a:t>
            </a:r>
            <a:r>
              <a:rPr sz="1900" dirty="0">
                <a:latin typeface="Arial"/>
                <a:cs typeface="Arial"/>
              </a:rPr>
              <a:t>ura</a:t>
            </a:r>
            <a:r>
              <a:rPr sz="1900" spc="-10" dirty="0">
                <a:latin typeface="Arial"/>
                <a:cs typeface="Arial"/>
              </a:rPr>
              <a:t>t</a:t>
            </a:r>
            <a:r>
              <a:rPr sz="1900" dirty="0">
                <a:latin typeface="Arial"/>
                <a:cs typeface="Arial"/>
              </a:rPr>
              <a:t>ion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causes high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la</a:t>
            </a:r>
            <a:r>
              <a:rPr sz="1900" spc="-10" dirty="0">
                <a:latin typeface="Arial"/>
                <a:cs typeface="Arial"/>
              </a:rPr>
              <a:t>t</a:t>
            </a:r>
            <a:r>
              <a:rPr sz="1900" dirty="0">
                <a:latin typeface="Arial"/>
                <a:cs typeface="Arial"/>
              </a:rPr>
              <a:t>ency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&gt;1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Gbps</a:t>
            </a:r>
            <a:endParaRPr sz="19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54"/>
              </a:spcBef>
              <a:buSzPct val="68421"/>
              <a:buFont typeface="Arial Unicode MS"/>
              <a:buChar char="□"/>
              <a:tabLst>
                <a:tab pos="355600" algn="l"/>
              </a:tabLst>
            </a:pPr>
            <a:r>
              <a:rPr sz="1900" dirty="0">
                <a:latin typeface="Arial"/>
                <a:cs typeface="Arial"/>
              </a:rPr>
              <a:t>Hi</a:t>
            </a:r>
            <a:r>
              <a:rPr sz="1900" spc="-10" dirty="0">
                <a:latin typeface="Arial"/>
                <a:cs typeface="Arial"/>
              </a:rPr>
              <a:t>ts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improve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average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la</a:t>
            </a:r>
            <a:r>
              <a:rPr sz="1900" spc="-10" dirty="0">
                <a:latin typeface="Arial"/>
                <a:cs typeface="Arial"/>
              </a:rPr>
              <a:t>t</a:t>
            </a:r>
            <a:r>
              <a:rPr sz="1900" dirty="0">
                <a:latin typeface="Arial"/>
                <a:cs typeface="Arial"/>
              </a:rPr>
              <a:t>ency</a:t>
            </a:r>
            <a:endParaRPr sz="1900">
              <a:latin typeface="Arial"/>
              <a:cs typeface="Arial"/>
            </a:endParaRPr>
          </a:p>
          <a:p>
            <a:pPr marL="355600" marR="5080" indent="-342900">
              <a:lnSpc>
                <a:spcPts val="2039"/>
              </a:lnSpc>
              <a:spcBef>
                <a:spcPts val="484"/>
              </a:spcBef>
              <a:tabLst>
                <a:tab pos="354965" algn="l"/>
              </a:tabLst>
            </a:pPr>
            <a:r>
              <a:rPr sz="1300" spc="25" dirty="0">
                <a:latin typeface="MS PGothic"/>
                <a:cs typeface="MS PGothic"/>
              </a:rPr>
              <a:t>▲	</a:t>
            </a:r>
            <a:r>
              <a:rPr sz="1900" spc="25" dirty="0">
                <a:latin typeface="Arial"/>
                <a:cs typeface="Arial"/>
              </a:rPr>
              <a:t>Au</a:t>
            </a:r>
            <a:r>
              <a:rPr sz="1900" spc="-10" dirty="0">
                <a:latin typeface="Arial"/>
                <a:cs typeface="Arial"/>
              </a:rPr>
              <a:t>thorized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spc="-10" dirty="0">
                <a:latin typeface="Arial"/>
                <a:cs typeface="Arial"/>
              </a:rPr>
              <a:t>t</a:t>
            </a:r>
            <a:r>
              <a:rPr sz="1900" dirty="0">
                <a:latin typeface="Arial"/>
                <a:cs typeface="Arial"/>
              </a:rPr>
              <a:t>ra</a:t>
            </a:r>
            <a:r>
              <a:rPr sz="1900" spc="-45" dirty="0">
                <a:latin typeface="Arial"/>
                <a:cs typeface="Arial"/>
              </a:rPr>
              <a:t>f</a:t>
            </a:r>
            <a:r>
              <a:rPr sz="1900" spc="-10" dirty="0">
                <a:latin typeface="Arial"/>
                <a:cs typeface="Arial"/>
              </a:rPr>
              <a:t>f</a:t>
            </a:r>
            <a:r>
              <a:rPr sz="1900" dirty="0">
                <a:latin typeface="Arial"/>
                <a:cs typeface="Arial"/>
              </a:rPr>
              <a:t>ic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no</a:t>
            </a:r>
            <a:r>
              <a:rPr sz="1900" spc="-10" dirty="0">
                <a:latin typeface="Arial"/>
                <a:cs typeface="Arial"/>
              </a:rPr>
              <a:t>t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ye</a:t>
            </a:r>
            <a:r>
              <a:rPr sz="1900" spc="-10" dirty="0">
                <a:latin typeface="Arial"/>
                <a:cs typeface="Arial"/>
              </a:rPr>
              <a:t>t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seen incurs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higher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la</a:t>
            </a:r>
            <a:r>
              <a:rPr sz="1900" spc="-10" dirty="0">
                <a:latin typeface="Arial"/>
                <a:cs typeface="Arial"/>
              </a:rPr>
              <a:t>t</a:t>
            </a:r>
            <a:r>
              <a:rPr sz="1900" dirty="0">
                <a:latin typeface="Arial"/>
                <a:cs typeface="Arial"/>
              </a:rPr>
              <a:t>ency</a:t>
            </a:r>
            <a:endParaRPr sz="1900">
              <a:latin typeface="Arial"/>
              <a:cs typeface="Arial"/>
            </a:endParaRPr>
          </a:p>
          <a:p>
            <a:pPr marL="749300" marR="194945" indent="-279400">
              <a:lnSpc>
                <a:spcPts val="1720"/>
              </a:lnSpc>
              <a:spcBef>
                <a:spcPts val="330"/>
              </a:spcBef>
              <a:tabLst>
                <a:tab pos="755015" algn="l"/>
              </a:tabLst>
            </a:pPr>
            <a:r>
              <a:rPr sz="1100" spc="10" dirty="0">
                <a:latin typeface="MS PGothic"/>
                <a:cs typeface="MS PGothic"/>
              </a:rPr>
              <a:t>▲		</a:t>
            </a:r>
            <a:r>
              <a:rPr sz="1600" spc="-15" dirty="0">
                <a:latin typeface="Arial"/>
                <a:cs typeface="Arial"/>
              </a:rPr>
              <a:t>Once</a:t>
            </a:r>
            <a:r>
              <a:rPr sz="1600" spc="-5" dirty="0">
                <a:latin typeface="Arial"/>
                <a:cs typeface="Arial"/>
              </a:rPr>
              <a:t> f</a:t>
            </a:r>
            <a:r>
              <a:rPr sz="1600" dirty="0">
                <a:latin typeface="Arial"/>
                <a:cs typeface="Arial"/>
              </a:rPr>
              <a:t>low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is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learned</a:t>
            </a:r>
            <a:r>
              <a:rPr sz="1600" spc="-5" dirty="0">
                <a:latin typeface="Arial"/>
                <a:cs typeface="Arial"/>
              </a:rPr>
              <a:t>, </a:t>
            </a:r>
            <a:r>
              <a:rPr sz="1600" dirty="0">
                <a:latin typeface="Arial"/>
                <a:cs typeface="Arial"/>
              </a:rPr>
              <a:t>la</a:t>
            </a:r>
            <a:r>
              <a:rPr sz="1600" spc="-5" dirty="0">
                <a:latin typeface="Arial"/>
                <a:cs typeface="Arial"/>
              </a:rPr>
              <a:t>t</a:t>
            </a:r>
            <a:r>
              <a:rPr sz="1600" dirty="0">
                <a:latin typeface="Arial"/>
                <a:cs typeface="Arial"/>
              </a:rPr>
              <a:t>ency consi</a:t>
            </a:r>
            <a:r>
              <a:rPr sz="1600" spc="-10" dirty="0">
                <a:latin typeface="Arial"/>
                <a:cs typeface="Arial"/>
              </a:rPr>
              <a:t>st</a:t>
            </a:r>
            <a:r>
              <a:rPr sz="1600" dirty="0">
                <a:latin typeface="Arial"/>
                <a:cs typeface="Arial"/>
              </a:rPr>
              <a:t>en</a:t>
            </a:r>
            <a:r>
              <a:rPr sz="1600" spc="-5" dirty="0">
                <a:latin typeface="Arial"/>
                <a:cs typeface="Arial"/>
              </a:rPr>
              <a:t>t </a:t>
            </a:r>
            <a:r>
              <a:rPr sz="1600" dirty="0">
                <a:latin typeface="Arial"/>
                <a:cs typeface="Arial"/>
              </a:rPr>
              <a:t>wi</a:t>
            </a:r>
            <a:r>
              <a:rPr sz="1600" spc="-5" dirty="0">
                <a:latin typeface="Arial"/>
                <a:cs typeface="Arial"/>
              </a:rPr>
              <a:t>t</a:t>
            </a:r>
            <a:r>
              <a:rPr sz="1600" dirty="0">
                <a:latin typeface="Arial"/>
                <a:cs typeface="Arial"/>
              </a:rPr>
              <a:t>h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Cache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  <a:tabLst>
                <a:tab pos="354965" algn="l"/>
              </a:tabLst>
            </a:pPr>
            <a:r>
              <a:rPr sz="1300" spc="-645" dirty="0">
                <a:latin typeface="Wingdings"/>
                <a:cs typeface="Wingdings"/>
              </a:rPr>
              <a:t></a:t>
            </a:r>
            <a:r>
              <a:rPr sz="1300" spc="-645" dirty="0">
                <a:latin typeface="Times New Roman"/>
                <a:cs typeface="Times New Roman"/>
              </a:rPr>
              <a:t>	</a:t>
            </a:r>
            <a:r>
              <a:rPr sz="1900" spc="-645" dirty="0">
                <a:latin typeface="Arial"/>
                <a:cs typeface="Arial"/>
              </a:rPr>
              <a:t>Higher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la</a:t>
            </a:r>
            <a:r>
              <a:rPr sz="1900" spc="-10" dirty="0">
                <a:latin typeface="Arial"/>
                <a:cs typeface="Arial"/>
              </a:rPr>
              <a:t>t</a:t>
            </a:r>
            <a:r>
              <a:rPr sz="1900" dirty="0">
                <a:latin typeface="Arial"/>
                <a:cs typeface="Arial"/>
              </a:rPr>
              <a:t>ency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a</a:t>
            </a:r>
            <a:r>
              <a:rPr sz="1900" spc="-10" dirty="0">
                <a:latin typeface="Arial"/>
                <a:cs typeface="Arial"/>
              </a:rPr>
              <a:t>t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spc="-10" dirty="0">
                <a:latin typeface="Arial"/>
                <a:cs typeface="Arial"/>
              </a:rPr>
              <a:t>st</a:t>
            </a:r>
            <a:r>
              <a:rPr sz="1900" dirty="0">
                <a:latin typeface="Arial"/>
                <a:cs typeface="Arial"/>
              </a:rPr>
              <a:t>a</a:t>
            </a:r>
            <a:r>
              <a:rPr sz="1900" spc="-10" dirty="0">
                <a:latin typeface="Arial"/>
                <a:cs typeface="Arial"/>
              </a:rPr>
              <a:t>rt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o</a:t>
            </a:r>
            <a:r>
              <a:rPr sz="1900" spc="-10" dirty="0">
                <a:latin typeface="Arial"/>
                <a:cs typeface="Arial"/>
              </a:rPr>
              <a:t>f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spc="-10" dirty="0">
                <a:latin typeface="Arial"/>
                <a:cs typeface="Arial"/>
              </a:rPr>
              <a:t>f</a:t>
            </a:r>
            <a:r>
              <a:rPr sz="1900" dirty="0">
                <a:latin typeface="Arial"/>
                <a:cs typeface="Arial"/>
              </a:rPr>
              <a:t>low</a:t>
            </a:r>
            <a:endParaRPr sz="1900">
              <a:latin typeface="Arial"/>
              <a:cs typeface="Arial"/>
            </a:endParaRPr>
          </a:p>
          <a:p>
            <a:pPr marL="406400">
              <a:lnSpc>
                <a:spcPct val="100000"/>
              </a:lnSpc>
              <a:spcBef>
                <a:spcPts val="175"/>
              </a:spcBef>
              <a:tabLst>
                <a:tab pos="691515" algn="l"/>
              </a:tabLst>
            </a:pPr>
            <a:r>
              <a:rPr sz="1100" spc="-545" dirty="0">
                <a:latin typeface="Wingdings"/>
                <a:cs typeface="Wingdings"/>
              </a:rPr>
              <a:t></a:t>
            </a:r>
            <a:r>
              <a:rPr sz="1100" spc="-545" dirty="0">
                <a:latin typeface="Times New Roman"/>
                <a:cs typeface="Times New Roman"/>
              </a:rPr>
              <a:t>	</a:t>
            </a:r>
            <a:r>
              <a:rPr sz="1600" spc="-545" dirty="0">
                <a:latin typeface="Arial"/>
                <a:cs typeface="Arial"/>
              </a:rPr>
              <a:t>La</a:t>
            </a:r>
            <a:r>
              <a:rPr sz="1600" spc="-5" dirty="0">
                <a:latin typeface="Arial"/>
                <a:cs typeface="Arial"/>
              </a:rPr>
              <a:t>tency </a:t>
            </a:r>
            <a:r>
              <a:rPr sz="1600" dirty="0">
                <a:latin typeface="Arial"/>
                <a:cs typeface="Arial"/>
              </a:rPr>
              <a:t>is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con</a:t>
            </a:r>
            <a:r>
              <a:rPr sz="1600" spc="-10" dirty="0">
                <a:latin typeface="Arial"/>
                <a:cs typeface="Arial"/>
              </a:rPr>
              <a:t>st</a:t>
            </a:r>
            <a:r>
              <a:rPr sz="1600" dirty="0">
                <a:latin typeface="Arial"/>
                <a:cs typeface="Arial"/>
              </a:rPr>
              <a:t>an</a:t>
            </a:r>
            <a:r>
              <a:rPr sz="1600" spc="-5" dirty="0">
                <a:latin typeface="Arial"/>
                <a:cs typeface="Arial"/>
              </a:rPr>
              <a:t>t </a:t>
            </a:r>
            <a:r>
              <a:rPr sz="1600" dirty="0">
                <a:latin typeface="Arial"/>
                <a:cs typeface="Arial"/>
              </a:rPr>
              <a:t>wi</a:t>
            </a:r>
            <a:r>
              <a:rPr sz="1600" spc="-5" dirty="0">
                <a:latin typeface="Arial"/>
                <a:cs typeface="Arial"/>
              </a:rPr>
              <a:t>t</a:t>
            </a:r>
            <a:r>
              <a:rPr sz="1600" dirty="0">
                <a:latin typeface="Arial"/>
                <a:cs typeface="Arial"/>
              </a:rPr>
              <a:t>h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cache</a:t>
            </a:r>
            <a:endParaRPr sz="16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729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Motivation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SDNs increase stress on Packet Classification</a:t>
            </a:r>
          </a:p>
          <a:p>
            <a:pPr lvl="1"/>
            <a:r>
              <a:rPr lang="en-US" altLang="zh-TW" dirty="0" smtClean="0"/>
              <a:t>Higher </a:t>
            </a:r>
            <a:r>
              <a:rPr lang="en-US" altLang="zh-TW" dirty="0"/>
              <a:t>complexity compared to traditional networks</a:t>
            </a:r>
          </a:p>
          <a:p>
            <a:pPr lvl="1"/>
            <a:r>
              <a:rPr lang="en-US" altLang="zh-TW" dirty="0" smtClean="0"/>
              <a:t>Generalizing </a:t>
            </a:r>
            <a:r>
              <a:rPr lang="en-US" altLang="zh-TW" dirty="0"/>
              <a:t>increases timing variability</a:t>
            </a:r>
          </a:p>
          <a:p>
            <a:r>
              <a:rPr lang="en-US" altLang="zh-TW" dirty="0" smtClean="0"/>
              <a:t>Denial </a:t>
            </a:r>
            <a:r>
              <a:rPr lang="en-US" altLang="zh-TW" dirty="0"/>
              <a:t>of Service (</a:t>
            </a:r>
            <a:r>
              <a:rPr lang="en-US" altLang="zh-TW" dirty="0" err="1"/>
              <a:t>DoS</a:t>
            </a:r>
            <a:r>
              <a:rPr lang="en-US" altLang="zh-TW" dirty="0"/>
              <a:t>) attacks on </a:t>
            </a:r>
            <a:r>
              <a:rPr lang="en-US" altLang="zh-TW" dirty="0" smtClean="0"/>
              <a:t>SDN switches </a:t>
            </a:r>
            <a:r>
              <a:rPr lang="en-US" altLang="zh-TW" dirty="0"/>
              <a:t>are a potential issue</a:t>
            </a:r>
          </a:p>
          <a:p>
            <a:pPr lvl="1"/>
            <a:r>
              <a:rPr lang="en-US" altLang="zh-TW" dirty="0" smtClean="0"/>
              <a:t>Wastes </a:t>
            </a:r>
            <a:r>
              <a:rPr lang="en-US" altLang="zh-TW" dirty="0"/>
              <a:t>resources, crowding out legitimate packets</a:t>
            </a:r>
          </a:p>
          <a:p>
            <a:pPr lvl="1"/>
            <a:r>
              <a:rPr lang="en-US" altLang="zh-TW" dirty="0" smtClean="0"/>
              <a:t>Inherent </a:t>
            </a:r>
            <a:r>
              <a:rPr lang="en-US" altLang="zh-TW" dirty="0"/>
              <a:t>problem: traffic must be classified before </a:t>
            </a:r>
            <a:r>
              <a:rPr lang="en-US" altLang="zh-TW" dirty="0" smtClean="0"/>
              <a:t>it can </a:t>
            </a:r>
            <a:r>
              <a:rPr lang="en-US" altLang="zh-TW" dirty="0"/>
              <a:t>be determined malicious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15349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80235">
              <a:lnSpc>
                <a:spcPct val="100000"/>
              </a:lnSpc>
            </a:pPr>
            <a:r>
              <a:rPr dirty="0"/>
              <a:t>Res</a:t>
            </a:r>
            <a:r>
              <a:rPr spc="-20" dirty="0"/>
              <a:t>ul</a:t>
            </a:r>
            <a:r>
              <a:rPr dirty="0"/>
              <a:t>ts:</a:t>
            </a:r>
            <a:r>
              <a:rPr spc="-5" dirty="0"/>
              <a:t> </a:t>
            </a:r>
            <a:r>
              <a:rPr dirty="0"/>
              <a:t>J</a:t>
            </a:r>
            <a:r>
              <a:rPr spc="-15" dirty="0"/>
              <a:t>i</a:t>
            </a:r>
            <a:r>
              <a:rPr dirty="0"/>
              <a:t>tter</a:t>
            </a:r>
          </a:p>
        </p:txBody>
      </p:sp>
      <p:sp>
        <p:nvSpPr>
          <p:cNvPr id="3" name="object 3"/>
          <p:cNvSpPr/>
          <p:nvPr/>
        </p:nvSpPr>
        <p:spPr>
          <a:xfrm>
            <a:off x="152400" y="2946399"/>
            <a:ext cx="5029200" cy="3378200"/>
          </a:xfrm>
          <a:custGeom>
            <a:avLst/>
            <a:gdLst/>
            <a:ahLst/>
            <a:cxnLst/>
            <a:rect l="l" t="t" r="r" b="b"/>
            <a:pathLst>
              <a:path w="5029200" h="3378200">
                <a:moveTo>
                  <a:pt x="0" y="3378200"/>
                </a:moveTo>
                <a:lnTo>
                  <a:pt x="5029200" y="3378200"/>
                </a:lnTo>
                <a:lnTo>
                  <a:pt x="5029200" y="0"/>
                </a:lnTo>
                <a:lnTo>
                  <a:pt x="0" y="0"/>
                </a:lnTo>
                <a:lnTo>
                  <a:pt x="0" y="33782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68325" y="5953125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8325" y="595312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25808" y="5894334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0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68325" y="5675604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68325" y="5675604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25808" y="5616868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1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68325" y="5398795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68325" y="539879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25808" y="5339998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2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68325" y="5121275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68325" y="512127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25808" y="5062484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3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68325" y="4843754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68325" y="4843754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425808" y="4785018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4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68325" y="4566945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68325" y="456694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425808" y="4508149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5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568325" y="4289425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68325" y="428942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425808" y="4230634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6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568325" y="4012552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68325" y="4012552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425808" y="3953763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7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568325" y="3735095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68325" y="373509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425808" y="3676299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8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568325" y="3457575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68325" y="345757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425808" y="3398784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9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612127" y="3402304"/>
            <a:ext cx="0" cy="2551430"/>
          </a:xfrm>
          <a:custGeom>
            <a:avLst/>
            <a:gdLst/>
            <a:ahLst/>
            <a:cxnLst/>
            <a:rect l="l" t="t" r="r" b="b"/>
            <a:pathLst>
              <a:path h="2551429">
                <a:moveTo>
                  <a:pt x="0" y="2550820"/>
                </a:moveTo>
                <a:lnTo>
                  <a:pt x="0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12127" y="5906147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97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12127" y="3402304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0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006475" y="3402304"/>
            <a:ext cx="0" cy="2551430"/>
          </a:xfrm>
          <a:custGeom>
            <a:avLst/>
            <a:gdLst/>
            <a:ahLst/>
            <a:cxnLst/>
            <a:rect l="l" t="t" r="r" b="b"/>
            <a:pathLst>
              <a:path h="2551429">
                <a:moveTo>
                  <a:pt x="0" y="2550820"/>
                </a:moveTo>
                <a:lnTo>
                  <a:pt x="0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006475" y="5906147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97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006475" y="3402304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0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320925" y="3402304"/>
            <a:ext cx="0" cy="2551430"/>
          </a:xfrm>
          <a:custGeom>
            <a:avLst/>
            <a:gdLst/>
            <a:ahLst/>
            <a:cxnLst/>
            <a:rect l="l" t="t" r="r" b="b"/>
            <a:pathLst>
              <a:path h="2551429">
                <a:moveTo>
                  <a:pt x="0" y="2550820"/>
                </a:moveTo>
                <a:lnTo>
                  <a:pt x="0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320925" y="5906147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97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320925" y="3402304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0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949177" y="3402304"/>
            <a:ext cx="0" cy="2551430"/>
          </a:xfrm>
          <a:custGeom>
            <a:avLst/>
            <a:gdLst/>
            <a:ahLst/>
            <a:cxnLst/>
            <a:rect l="l" t="t" r="r" b="b"/>
            <a:pathLst>
              <a:path h="2551429">
                <a:moveTo>
                  <a:pt x="0" y="2550820"/>
                </a:moveTo>
                <a:lnTo>
                  <a:pt x="0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949177" y="5906147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97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949177" y="3402304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0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68325" y="3402304"/>
            <a:ext cx="4424680" cy="2551430"/>
          </a:xfrm>
          <a:custGeom>
            <a:avLst/>
            <a:gdLst/>
            <a:ahLst/>
            <a:cxnLst/>
            <a:rect l="l" t="t" r="r" b="b"/>
            <a:pathLst>
              <a:path w="4424680" h="2551429">
                <a:moveTo>
                  <a:pt x="0" y="0"/>
                </a:moveTo>
                <a:lnTo>
                  <a:pt x="4424654" y="0"/>
                </a:lnTo>
                <a:lnTo>
                  <a:pt x="4424654" y="2550820"/>
                </a:lnTo>
                <a:lnTo>
                  <a:pt x="0" y="255082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191736" y="4430180"/>
            <a:ext cx="127000" cy="49657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Jitte</a:t>
            </a:r>
            <a:r>
              <a:rPr sz="800" dirty="0">
                <a:latin typeface="Lucida Sans"/>
                <a:cs typeface="Lucida Sans"/>
              </a:rPr>
              <a:t>r </a:t>
            </a:r>
            <a:r>
              <a:rPr sz="800" spc="-5" dirty="0">
                <a:latin typeface="Lucida Sans"/>
                <a:cs typeface="Lucida Sans"/>
              </a:rPr>
              <a:t>(µs</a:t>
            </a:r>
            <a:r>
              <a:rPr sz="800" dirty="0">
                <a:latin typeface="Lucida Sans"/>
                <a:cs typeface="Lucida Sans"/>
              </a:rPr>
              <a:t>)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243827" y="300607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4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0064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12127" y="5354345"/>
            <a:ext cx="4337050" cy="245110"/>
          </a:xfrm>
          <a:custGeom>
            <a:avLst/>
            <a:gdLst/>
            <a:ahLst/>
            <a:cxnLst/>
            <a:rect l="l" t="t" r="r" b="b"/>
            <a:pathLst>
              <a:path w="4337050" h="245110">
                <a:moveTo>
                  <a:pt x="0" y="245059"/>
                </a:moveTo>
                <a:lnTo>
                  <a:pt x="394347" y="32981"/>
                </a:lnTo>
                <a:lnTo>
                  <a:pt x="1708797" y="0"/>
                </a:lnTo>
                <a:lnTo>
                  <a:pt x="4337050" y="6934"/>
                </a:lnTo>
              </a:path>
            </a:pathLst>
          </a:custGeom>
          <a:ln w="6350">
            <a:solidFill>
              <a:srgbClr val="0064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05777" y="559097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85495" y="5599404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12127" y="5572772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85495" y="5572772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49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85495" y="5572772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49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000124" y="537889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979779" y="5387327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006475" y="5360695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979779" y="5360695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979779" y="5360695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314575" y="534586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294229" y="5354345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320925" y="5327650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294229" y="5327650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294229" y="5327650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4942827" y="535284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4922545" y="5361279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4949177" y="5334647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922545" y="533464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4922545" y="533464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374650" y="299764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381000" y="2979445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354304" y="2979445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354304" y="2979445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243827" y="311214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4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0060A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612127" y="5234927"/>
            <a:ext cx="4337050" cy="297815"/>
          </a:xfrm>
          <a:custGeom>
            <a:avLst/>
            <a:gdLst/>
            <a:ahLst/>
            <a:cxnLst/>
            <a:rect l="l" t="t" r="r" b="b"/>
            <a:pathLst>
              <a:path w="4337050" h="297814">
                <a:moveTo>
                  <a:pt x="0" y="297218"/>
                </a:moveTo>
                <a:lnTo>
                  <a:pt x="394347" y="0"/>
                </a:lnTo>
                <a:lnTo>
                  <a:pt x="1708797" y="40043"/>
                </a:lnTo>
                <a:lnTo>
                  <a:pt x="4337050" y="52743"/>
                </a:lnTo>
              </a:path>
            </a:pathLst>
          </a:custGeom>
          <a:ln w="6350">
            <a:solidFill>
              <a:srgbClr val="0060A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605777" y="552366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85495" y="5532145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612127" y="5505450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585495" y="550545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49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585495" y="550545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49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1000124" y="522649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979779" y="5234927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1006475" y="5208295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979779" y="5208295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979779" y="5208295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2314575" y="526648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2294229" y="5274970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2320925" y="5248275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2294229" y="5248275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294229" y="5248275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4942827" y="527918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4922545" y="5287670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4949177" y="5260975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4922545" y="5260975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4922545" y="5260975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374650" y="310366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381000" y="3085452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354304" y="308545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354304" y="308545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 txBox="1"/>
          <p:nvPr/>
        </p:nvSpPr>
        <p:spPr>
          <a:xfrm>
            <a:off x="569267" y="2955244"/>
            <a:ext cx="656590" cy="322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30" dirty="0">
                <a:latin typeface="Arial"/>
                <a:cs typeface="Arial"/>
              </a:rPr>
              <a:t>B</a:t>
            </a:r>
            <a:r>
              <a:rPr sz="650" spc="20" dirty="0">
                <a:latin typeface="Arial"/>
                <a:cs typeface="Arial"/>
              </a:rPr>
              <a:t>a</a:t>
            </a:r>
            <a:r>
              <a:rPr sz="650" spc="10" dirty="0">
                <a:latin typeface="Arial"/>
                <a:cs typeface="Arial"/>
              </a:rPr>
              <a:t>s</a:t>
            </a:r>
            <a:r>
              <a:rPr sz="650" spc="35" dirty="0">
                <a:latin typeface="Arial"/>
                <a:cs typeface="Arial"/>
              </a:rPr>
              <a:t>eli</a:t>
            </a:r>
            <a:r>
              <a:rPr sz="650" spc="55" dirty="0">
                <a:latin typeface="Arial"/>
                <a:cs typeface="Arial"/>
              </a:rPr>
              <a:t>n</a:t>
            </a:r>
            <a:r>
              <a:rPr sz="650" spc="45" dirty="0">
                <a:latin typeface="Arial"/>
                <a:cs typeface="Arial"/>
              </a:rPr>
              <a:t>e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20" dirty="0">
                <a:latin typeface="Arial"/>
                <a:cs typeface="Arial"/>
              </a:rPr>
              <a:t>-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50" dirty="0">
                <a:latin typeface="Arial"/>
                <a:cs typeface="Arial"/>
              </a:rPr>
              <a:t>95%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650" spc="30" dirty="0">
                <a:latin typeface="Arial"/>
                <a:cs typeface="Arial"/>
              </a:rPr>
              <a:t>B</a:t>
            </a:r>
            <a:r>
              <a:rPr sz="650" spc="20" dirty="0">
                <a:latin typeface="Arial"/>
                <a:cs typeface="Arial"/>
              </a:rPr>
              <a:t>a</a:t>
            </a:r>
            <a:r>
              <a:rPr sz="650" spc="10" dirty="0">
                <a:latin typeface="Arial"/>
                <a:cs typeface="Arial"/>
              </a:rPr>
              <a:t>s</a:t>
            </a:r>
            <a:r>
              <a:rPr sz="650" spc="35" dirty="0">
                <a:latin typeface="Arial"/>
                <a:cs typeface="Arial"/>
              </a:rPr>
              <a:t>eli</a:t>
            </a:r>
            <a:r>
              <a:rPr sz="650" spc="55" dirty="0">
                <a:latin typeface="Arial"/>
                <a:cs typeface="Arial"/>
              </a:rPr>
              <a:t>n</a:t>
            </a:r>
            <a:r>
              <a:rPr sz="650" spc="45" dirty="0">
                <a:latin typeface="Arial"/>
                <a:cs typeface="Arial"/>
              </a:rPr>
              <a:t>e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20" dirty="0">
                <a:latin typeface="Arial"/>
                <a:cs typeface="Arial"/>
              </a:rPr>
              <a:t>-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50" dirty="0">
                <a:latin typeface="Arial"/>
                <a:cs typeface="Arial"/>
              </a:rPr>
              <a:t>60%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650" spc="30" dirty="0">
                <a:latin typeface="Arial"/>
                <a:cs typeface="Arial"/>
              </a:rPr>
              <a:t>B</a:t>
            </a:r>
            <a:r>
              <a:rPr sz="650" spc="20" dirty="0">
                <a:latin typeface="Arial"/>
                <a:cs typeface="Arial"/>
              </a:rPr>
              <a:t>a</a:t>
            </a:r>
            <a:r>
              <a:rPr sz="650" spc="10" dirty="0">
                <a:latin typeface="Arial"/>
                <a:cs typeface="Arial"/>
              </a:rPr>
              <a:t>s</a:t>
            </a:r>
            <a:r>
              <a:rPr sz="650" spc="35" dirty="0">
                <a:latin typeface="Arial"/>
                <a:cs typeface="Arial"/>
              </a:rPr>
              <a:t>eli</a:t>
            </a:r>
            <a:r>
              <a:rPr sz="650" spc="55" dirty="0">
                <a:latin typeface="Arial"/>
                <a:cs typeface="Arial"/>
              </a:rPr>
              <a:t>n</a:t>
            </a:r>
            <a:r>
              <a:rPr sz="650" spc="45" dirty="0">
                <a:latin typeface="Arial"/>
                <a:cs typeface="Arial"/>
              </a:rPr>
              <a:t>e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20" dirty="0">
                <a:latin typeface="Arial"/>
                <a:cs typeface="Arial"/>
              </a:rPr>
              <a:t>-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50" dirty="0">
                <a:latin typeface="Arial"/>
                <a:cs typeface="Arial"/>
              </a:rPr>
              <a:t>20%</a:t>
            </a:r>
            <a:endParaRPr sz="650">
              <a:latin typeface="Arial"/>
              <a:cs typeface="Arial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231127" y="2955244"/>
            <a:ext cx="52705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30" dirty="0">
                <a:latin typeface="Arial"/>
                <a:cs typeface="Arial"/>
              </a:rPr>
              <a:t> </a:t>
            </a:r>
            <a:endParaRPr sz="650">
              <a:latin typeface="Arial"/>
              <a:cs typeface="Arial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231127" y="3061309"/>
            <a:ext cx="52705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30" dirty="0">
                <a:latin typeface="Arial"/>
                <a:cs typeface="Arial"/>
              </a:rPr>
              <a:t> </a:t>
            </a:r>
            <a:endParaRPr sz="650">
              <a:latin typeface="Arial"/>
              <a:cs typeface="Arial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231127" y="3167324"/>
            <a:ext cx="52705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30" dirty="0">
                <a:latin typeface="Arial"/>
                <a:cs typeface="Arial"/>
              </a:rPr>
              <a:t> </a:t>
            </a:r>
            <a:endParaRPr sz="650">
              <a:latin typeface="Arial"/>
              <a:cs typeface="Arial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243827" y="3218154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4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B22222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612127" y="5206352"/>
            <a:ext cx="4337050" cy="264160"/>
          </a:xfrm>
          <a:custGeom>
            <a:avLst/>
            <a:gdLst/>
            <a:ahLst/>
            <a:cxnLst/>
            <a:rect l="l" t="t" r="r" b="b"/>
            <a:pathLst>
              <a:path w="4337050" h="264160">
                <a:moveTo>
                  <a:pt x="0" y="264172"/>
                </a:moveTo>
                <a:lnTo>
                  <a:pt x="394347" y="0"/>
                </a:lnTo>
                <a:lnTo>
                  <a:pt x="1708797" y="177152"/>
                </a:lnTo>
                <a:lnTo>
                  <a:pt x="4337050" y="210197"/>
                </a:lnTo>
              </a:path>
            </a:pathLst>
          </a:custGeom>
          <a:ln w="6350">
            <a:solidFill>
              <a:srgbClr val="B22222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605777" y="546204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585495" y="5470525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612127" y="5443829"/>
            <a:ext cx="0" cy="53975"/>
          </a:xfrm>
          <a:custGeom>
            <a:avLst/>
            <a:gdLst/>
            <a:ahLst/>
            <a:cxnLst/>
            <a:rect l="l" t="t" r="r" b="b"/>
            <a:pathLst>
              <a:path h="53975">
                <a:moveTo>
                  <a:pt x="0" y="0"/>
                </a:moveTo>
                <a:lnTo>
                  <a:pt x="0" y="53390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585495" y="5443829"/>
            <a:ext cx="53340" cy="53975"/>
          </a:xfrm>
          <a:custGeom>
            <a:avLst/>
            <a:gdLst/>
            <a:ahLst/>
            <a:cxnLst/>
            <a:rect l="l" t="t" r="r" b="b"/>
            <a:pathLst>
              <a:path w="53340" h="53975">
                <a:moveTo>
                  <a:pt x="0" y="0"/>
                </a:moveTo>
                <a:lnTo>
                  <a:pt x="53327" y="53390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585495" y="5443829"/>
            <a:ext cx="53340" cy="53975"/>
          </a:xfrm>
          <a:custGeom>
            <a:avLst/>
            <a:gdLst/>
            <a:ahLst/>
            <a:cxnLst/>
            <a:rect l="l" t="t" r="r" b="b"/>
            <a:pathLst>
              <a:path w="53340" h="53975">
                <a:moveTo>
                  <a:pt x="0" y="5339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1000124" y="519791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979779" y="5206352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1006475" y="5179720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979779" y="5179720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979779" y="5179720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2314575" y="537507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2294229" y="5383504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2320925" y="5356872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2294229" y="535687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2294229" y="535687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4942827" y="540806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4922545" y="5416550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4949177" y="5389854"/>
            <a:ext cx="0" cy="53975"/>
          </a:xfrm>
          <a:custGeom>
            <a:avLst/>
            <a:gdLst/>
            <a:ahLst/>
            <a:cxnLst/>
            <a:rect l="l" t="t" r="r" b="b"/>
            <a:pathLst>
              <a:path h="53975">
                <a:moveTo>
                  <a:pt x="0" y="0"/>
                </a:moveTo>
                <a:lnTo>
                  <a:pt x="0" y="53390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4922545" y="5389854"/>
            <a:ext cx="53340" cy="53975"/>
          </a:xfrm>
          <a:custGeom>
            <a:avLst/>
            <a:gdLst/>
            <a:ahLst/>
            <a:cxnLst/>
            <a:rect l="l" t="t" r="r" b="b"/>
            <a:pathLst>
              <a:path w="53339" h="53975">
                <a:moveTo>
                  <a:pt x="0" y="0"/>
                </a:moveTo>
                <a:lnTo>
                  <a:pt x="53327" y="53390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4922545" y="5389854"/>
            <a:ext cx="53340" cy="53975"/>
          </a:xfrm>
          <a:custGeom>
            <a:avLst/>
            <a:gdLst/>
            <a:ahLst/>
            <a:cxnLst/>
            <a:rect l="l" t="t" r="r" b="b"/>
            <a:pathLst>
              <a:path w="53339" h="53975">
                <a:moveTo>
                  <a:pt x="0" y="5339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374650" y="320972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381000" y="3191522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354304" y="319152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354304" y="319152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568325" y="3402304"/>
            <a:ext cx="4424680" cy="2551430"/>
          </a:xfrm>
          <a:custGeom>
            <a:avLst/>
            <a:gdLst/>
            <a:ahLst/>
            <a:cxnLst/>
            <a:rect l="l" t="t" r="r" b="b"/>
            <a:pathLst>
              <a:path w="4424680" h="2551429">
                <a:moveTo>
                  <a:pt x="0" y="0"/>
                </a:moveTo>
                <a:lnTo>
                  <a:pt x="4424654" y="0"/>
                </a:lnTo>
                <a:lnTo>
                  <a:pt x="4424654" y="2550820"/>
                </a:lnTo>
                <a:lnTo>
                  <a:pt x="0" y="255082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2712328" y="2025088"/>
            <a:ext cx="135890" cy="4445"/>
          </a:xfrm>
          <a:custGeom>
            <a:avLst/>
            <a:gdLst/>
            <a:ahLst/>
            <a:cxnLst/>
            <a:rect l="l" t="t" r="r" b="b"/>
            <a:pathLst>
              <a:path w="135889" h="4444">
                <a:moveTo>
                  <a:pt x="0" y="0"/>
                </a:moveTo>
                <a:lnTo>
                  <a:pt x="135435" y="4407"/>
                </a:lnTo>
              </a:path>
            </a:pathLst>
          </a:custGeom>
          <a:ln w="9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2819246" y="2000979"/>
            <a:ext cx="74930" cy="55244"/>
          </a:xfrm>
          <a:custGeom>
            <a:avLst/>
            <a:gdLst/>
            <a:ahLst/>
            <a:cxnLst/>
            <a:rect l="l" t="t" r="r" b="b"/>
            <a:pathLst>
              <a:path w="74930" h="55244">
                <a:moveTo>
                  <a:pt x="1798" y="0"/>
                </a:moveTo>
                <a:lnTo>
                  <a:pt x="28517" y="28516"/>
                </a:lnTo>
                <a:lnTo>
                  <a:pt x="0" y="55236"/>
                </a:lnTo>
                <a:lnTo>
                  <a:pt x="74547" y="30015"/>
                </a:lnTo>
                <a:lnTo>
                  <a:pt x="179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2819247" y="2000979"/>
            <a:ext cx="74930" cy="55244"/>
          </a:xfrm>
          <a:custGeom>
            <a:avLst/>
            <a:gdLst/>
            <a:ahLst/>
            <a:cxnLst/>
            <a:rect l="l" t="t" r="r" b="b"/>
            <a:pathLst>
              <a:path w="74930" h="55244">
                <a:moveTo>
                  <a:pt x="74547" y="30014"/>
                </a:moveTo>
                <a:lnTo>
                  <a:pt x="1797" y="0"/>
                </a:lnTo>
                <a:lnTo>
                  <a:pt x="28517" y="28516"/>
                </a:lnTo>
                <a:lnTo>
                  <a:pt x="0" y="55236"/>
                </a:lnTo>
                <a:lnTo>
                  <a:pt x="74547" y="30014"/>
                </a:lnTo>
                <a:close/>
              </a:path>
            </a:pathLst>
          </a:custGeom>
          <a:ln w="9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 txBox="1"/>
          <p:nvPr/>
        </p:nvSpPr>
        <p:spPr>
          <a:xfrm>
            <a:off x="2366395" y="1954118"/>
            <a:ext cx="351155" cy="136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50" i="1" spc="5" dirty="0">
                <a:latin typeface="Arial"/>
                <a:cs typeface="Arial"/>
              </a:rPr>
              <a:t>packet</a:t>
            </a:r>
            <a:endParaRPr sz="850">
              <a:latin typeface="Arial"/>
              <a:cs typeface="Arial"/>
            </a:endParaRPr>
          </a:p>
        </p:txBody>
      </p:sp>
      <p:sp>
        <p:nvSpPr>
          <p:cNvPr id="135" name="object 135"/>
          <p:cNvSpPr/>
          <p:nvPr/>
        </p:nvSpPr>
        <p:spPr>
          <a:xfrm>
            <a:off x="2911287" y="1865765"/>
            <a:ext cx="663575" cy="332105"/>
          </a:xfrm>
          <a:custGeom>
            <a:avLst/>
            <a:gdLst/>
            <a:ahLst/>
            <a:cxnLst/>
            <a:rect l="l" t="t" r="r" b="b"/>
            <a:pathLst>
              <a:path w="663575" h="332105">
                <a:moveTo>
                  <a:pt x="644768" y="0"/>
                </a:moveTo>
                <a:lnTo>
                  <a:pt x="18421" y="0"/>
                </a:lnTo>
                <a:lnTo>
                  <a:pt x="17661" y="15"/>
                </a:lnTo>
                <a:lnTo>
                  <a:pt x="5147" y="5647"/>
                </a:lnTo>
                <a:lnTo>
                  <a:pt x="0" y="18421"/>
                </a:lnTo>
                <a:lnTo>
                  <a:pt x="15" y="313933"/>
                </a:lnTo>
                <a:lnTo>
                  <a:pt x="5648" y="326447"/>
                </a:lnTo>
                <a:lnTo>
                  <a:pt x="18421" y="331595"/>
                </a:lnTo>
                <a:lnTo>
                  <a:pt x="645530" y="331580"/>
                </a:lnTo>
                <a:lnTo>
                  <a:pt x="658043" y="325946"/>
                </a:lnTo>
                <a:lnTo>
                  <a:pt x="663191" y="313173"/>
                </a:lnTo>
                <a:lnTo>
                  <a:pt x="663176" y="17660"/>
                </a:lnTo>
                <a:lnTo>
                  <a:pt x="657542" y="5147"/>
                </a:lnTo>
                <a:lnTo>
                  <a:pt x="6447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2911286" y="1865765"/>
            <a:ext cx="663575" cy="332105"/>
          </a:xfrm>
          <a:custGeom>
            <a:avLst/>
            <a:gdLst/>
            <a:ahLst/>
            <a:cxnLst/>
            <a:rect l="l" t="t" r="r" b="b"/>
            <a:pathLst>
              <a:path w="663575" h="332105">
                <a:moveTo>
                  <a:pt x="18421" y="0"/>
                </a:moveTo>
                <a:lnTo>
                  <a:pt x="644769" y="0"/>
                </a:lnTo>
                <a:lnTo>
                  <a:pt x="657542" y="5147"/>
                </a:lnTo>
                <a:lnTo>
                  <a:pt x="663176" y="17661"/>
                </a:lnTo>
                <a:lnTo>
                  <a:pt x="663191" y="313173"/>
                </a:lnTo>
                <a:lnTo>
                  <a:pt x="658043" y="325947"/>
                </a:lnTo>
                <a:lnTo>
                  <a:pt x="645530" y="331580"/>
                </a:lnTo>
                <a:lnTo>
                  <a:pt x="18421" y="331595"/>
                </a:lnTo>
                <a:lnTo>
                  <a:pt x="5648" y="326448"/>
                </a:lnTo>
                <a:lnTo>
                  <a:pt x="15" y="313934"/>
                </a:lnTo>
                <a:lnTo>
                  <a:pt x="0" y="18422"/>
                </a:lnTo>
                <a:lnTo>
                  <a:pt x="5147" y="5648"/>
                </a:lnTo>
                <a:lnTo>
                  <a:pt x="17660" y="15"/>
                </a:lnTo>
                <a:lnTo>
                  <a:pt x="18421" y="0"/>
                </a:lnTo>
                <a:close/>
              </a:path>
            </a:pathLst>
          </a:custGeom>
          <a:ln w="9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 txBox="1"/>
          <p:nvPr/>
        </p:nvSpPr>
        <p:spPr>
          <a:xfrm>
            <a:off x="2979848" y="1901513"/>
            <a:ext cx="516890" cy="265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50495">
              <a:lnSpc>
                <a:spcPct val="100000"/>
              </a:lnSpc>
            </a:pPr>
            <a:r>
              <a:rPr sz="850" spc="5" dirty="0">
                <a:latin typeface="Arial"/>
                <a:cs typeface="Arial"/>
              </a:rPr>
              <a:t>Key Extraction</a:t>
            </a:r>
            <a:endParaRPr sz="850">
              <a:latin typeface="Arial"/>
              <a:cs typeface="Arial"/>
            </a:endParaRPr>
          </a:p>
        </p:txBody>
      </p:sp>
      <p:sp>
        <p:nvSpPr>
          <p:cNvPr id="138" name="object 138"/>
          <p:cNvSpPr/>
          <p:nvPr/>
        </p:nvSpPr>
        <p:spPr>
          <a:xfrm>
            <a:off x="3574477" y="2031563"/>
            <a:ext cx="165735" cy="0"/>
          </a:xfrm>
          <a:custGeom>
            <a:avLst/>
            <a:gdLst/>
            <a:ahLst/>
            <a:cxnLst/>
            <a:rect l="l" t="t" r="r" b="b"/>
            <a:pathLst>
              <a:path w="165735">
                <a:moveTo>
                  <a:pt x="0" y="0"/>
                </a:moveTo>
                <a:lnTo>
                  <a:pt x="165174" y="0"/>
                </a:lnTo>
              </a:path>
            </a:pathLst>
          </a:custGeom>
          <a:ln w="9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3712019" y="2003930"/>
            <a:ext cx="74295" cy="55880"/>
          </a:xfrm>
          <a:custGeom>
            <a:avLst/>
            <a:gdLst/>
            <a:ahLst/>
            <a:cxnLst/>
            <a:rect l="l" t="t" r="r" b="b"/>
            <a:pathLst>
              <a:path w="74295" h="55880">
                <a:moveTo>
                  <a:pt x="0" y="0"/>
                </a:moveTo>
                <a:lnTo>
                  <a:pt x="27632" y="27632"/>
                </a:lnTo>
                <a:lnTo>
                  <a:pt x="0" y="55265"/>
                </a:lnTo>
                <a:lnTo>
                  <a:pt x="73687" y="2763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3712019" y="2003930"/>
            <a:ext cx="74295" cy="55880"/>
          </a:xfrm>
          <a:custGeom>
            <a:avLst/>
            <a:gdLst/>
            <a:ahLst/>
            <a:cxnLst/>
            <a:rect l="l" t="t" r="r" b="b"/>
            <a:pathLst>
              <a:path w="74295" h="55880">
                <a:moveTo>
                  <a:pt x="73687" y="27632"/>
                </a:moveTo>
                <a:lnTo>
                  <a:pt x="0" y="0"/>
                </a:lnTo>
                <a:lnTo>
                  <a:pt x="27632" y="27632"/>
                </a:lnTo>
                <a:lnTo>
                  <a:pt x="0" y="55266"/>
                </a:lnTo>
                <a:lnTo>
                  <a:pt x="73687" y="27632"/>
                </a:lnTo>
                <a:close/>
              </a:path>
            </a:pathLst>
          </a:custGeom>
          <a:ln w="9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6177453" y="2031563"/>
            <a:ext cx="185420" cy="0"/>
          </a:xfrm>
          <a:custGeom>
            <a:avLst/>
            <a:gdLst/>
            <a:ahLst/>
            <a:cxnLst/>
            <a:rect l="l" t="t" r="r" b="b"/>
            <a:pathLst>
              <a:path w="185420">
                <a:moveTo>
                  <a:pt x="0" y="0"/>
                </a:moveTo>
                <a:lnTo>
                  <a:pt x="184986" y="0"/>
                </a:lnTo>
              </a:path>
            </a:pathLst>
          </a:custGeom>
          <a:ln w="9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6334805" y="2003930"/>
            <a:ext cx="74295" cy="55880"/>
          </a:xfrm>
          <a:custGeom>
            <a:avLst/>
            <a:gdLst/>
            <a:ahLst/>
            <a:cxnLst/>
            <a:rect l="l" t="t" r="r" b="b"/>
            <a:pathLst>
              <a:path w="74295" h="55880">
                <a:moveTo>
                  <a:pt x="0" y="0"/>
                </a:moveTo>
                <a:lnTo>
                  <a:pt x="27633" y="27632"/>
                </a:lnTo>
                <a:lnTo>
                  <a:pt x="0" y="55265"/>
                </a:lnTo>
                <a:lnTo>
                  <a:pt x="73687" y="2763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6334806" y="2003930"/>
            <a:ext cx="74295" cy="55880"/>
          </a:xfrm>
          <a:custGeom>
            <a:avLst/>
            <a:gdLst/>
            <a:ahLst/>
            <a:cxnLst/>
            <a:rect l="l" t="t" r="r" b="b"/>
            <a:pathLst>
              <a:path w="74295" h="55880">
                <a:moveTo>
                  <a:pt x="73687" y="27632"/>
                </a:moveTo>
                <a:lnTo>
                  <a:pt x="0" y="0"/>
                </a:lnTo>
                <a:lnTo>
                  <a:pt x="27632" y="27632"/>
                </a:lnTo>
                <a:lnTo>
                  <a:pt x="0" y="55266"/>
                </a:lnTo>
                <a:lnTo>
                  <a:pt x="73687" y="27632"/>
                </a:lnTo>
                <a:close/>
              </a:path>
            </a:pathLst>
          </a:custGeom>
          <a:ln w="9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 txBox="1"/>
          <p:nvPr/>
        </p:nvSpPr>
        <p:spPr>
          <a:xfrm>
            <a:off x="6411658" y="1965990"/>
            <a:ext cx="351155" cy="136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50" i="1" spc="5" dirty="0">
                <a:latin typeface="Arial"/>
                <a:cs typeface="Arial"/>
              </a:rPr>
              <a:t>packet</a:t>
            </a:r>
            <a:endParaRPr sz="850">
              <a:latin typeface="Arial"/>
              <a:cs typeface="Arial"/>
            </a:endParaRPr>
          </a:p>
        </p:txBody>
      </p:sp>
      <p:sp>
        <p:nvSpPr>
          <p:cNvPr id="145" name="object 145"/>
          <p:cNvSpPr/>
          <p:nvPr/>
        </p:nvSpPr>
        <p:spPr>
          <a:xfrm>
            <a:off x="3803208" y="1865765"/>
            <a:ext cx="663575" cy="332105"/>
          </a:xfrm>
          <a:custGeom>
            <a:avLst/>
            <a:gdLst/>
            <a:ahLst/>
            <a:cxnLst/>
            <a:rect l="l" t="t" r="r" b="b"/>
            <a:pathLst>
              <a:path w="663575" h="332105">
                <a:moveTo>
                  <a:pt x="644768" y="0"/>
                </a:moveTo>
                <a:lnTo>
                  <a:pt x="18421" y="0"/>
                </a:lnTo>
                <a:lnTo>
                  <a:pt x="17661" y="15"/>
                </a:lnTo>
                <a:lnTo>
                  <a:pt x="5147" y="5647"/>
                </a:lnTo>
                <a:lnTo>
                  <a:pt x="0" y="18421"/>
                </a:lnTo>
                <a:lnTo>
                  <a:pt x="15" y="313933"/>
                </a:lnTo>
                <a:lnTo>
                  <a:pt x="5648" y="326447"/>
                </a:lnTo>
                <a:lnTo>
                  <a:pt x="18421" y="331595"/>
                </a:lnTo>
                <a:lnTo>
                  <a:pt x="645530" y="331580"/>
                </a:lnTo>
                <a:lnTo>
                  <a:pt x="658043" y="325946"/>
                </a:lnTo>
                <a:lnTo>
                  <a:pt x="663191" y="313173"/>
                </a:lnTo>
                <a:lnTo>
                  <a:pt x="663176" y="17660"/>
                </a:lnTo>
                <a:lnTo>
                  <a:pt x="657542" y="5147"/>
                </a:lnTo>
                <a:lnTo>
                  <a:pt x="6447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3803208" y="1865765"/>
            <a:ext cx="663575" cy="332105"/>
          </a:xfrm>
          <a:custGeom>
            <a:avLst/>
            <a:gdLst/>
            <a:ahLst/>
            <a:cxnLst/>
            <a:rect l="l" t="t" r="r" b="b"/>
            <a:pathLst>
              <a:path w="663575" h="332105">
                <a:moveTo>
                  <a:pt x="18421" y="0"/>
                </a:moveTo>
                <a:lnTo>
                  <a:pt x="644769" y="0"/>
                </a:lnTo>
                <a:lnTo>
                  <a:pt x="657542" y="5147"/>
                </a:lnTo>
                <a:lnTo>
                  <a:pt x="663176" y="17661"/>
                </a:lnTo>
                <a:lnTo>
                  <a:pt x="663191" y="313173"/>
                </a:lnTo>
                <a:lnTo>
                  <a:pt x="658043" y="325947"/>
                </a:lnTo>
                <a:lnTo>
                  <a:pt x="645530" y="331580"/>
                </a:lnTo>
                <a:lnTo>
                  <a:pt x="18421" y="331595"/>
                </a:lnTo>
                <a:lnTo>
                  <a:pt x="5648" y="326448"/>
                </a:lnTo>
                <a:lnTo>
                  <a:pt x="15" y="313934"/>
                </a:lnTo>
                <a:lnTo>
                  <a:pt x="0" y="18422"/>
                </a:lnTo>
                <a:lnTo>
                  <a:pt x="5147" y="5648"/>
                </a:lnTo>
                <a:lnTo>
                  <a:pt x="17660" y="15"/>
                </a:lnTo>
                <a:lnTo>
                  <a:pt x="18421" y="0"/>
                </a:lnTo>
                <a:close/>
              </a:path>
            </a:pathLst>
          </a:custGeom>
          <a:ln w="9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 txBox="1"/>
          <p:nvPr/>
        </p:nvSpPr>
        <p:spPr>
          <a:xfrm>
            <a:off x="3890147" y="1901513"/>
            <a:ext cx="480695" cy="265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94615">
              <a:lnSpc>
                <a:spcPct val="100000"/>
              </a:lnSpc>
            </a:pPr>
            <a:r>
              <a:rPr sz="850" spc="-90" dirty="0">
                <a:latin typeface="Arial"/>
                <a:cs typeface="Arial"/>
              </a:rPr>
              <a:t>T</a:t>
            </a:r>
            <a:r>
              <a:rPr sz="850" dirty="0">
                <a:latin typeface="Arial"/>
                <a:cs typeface="Arial"/>
              </a:rPr>
              <a:t>able</a:t>
            </a:r>
            <a:r>
              <a:rPr sz="850" spc="-5" dirty="0">
                <a:latin typeface="Arial"/>
                <a:cs typeface="Arial"/>
              </a:rPr>
              <a:t> </a:t>
            </a:r>
            <a:r>
              <a:rPr sz="850" spc="5" dirty="0">
                <a:latin typeface="Arial"/>
                <a:cs typeface="Arial"/>
              </a:rPr>
              <a:t>Selection</a:t>
            </a:r>
            <a:endParaRPr sz="850">
              <a:latin typeface="Arial"/>
              <a:cs typeface="Arial"/>
            </a:endParaRPr>
          </a:p>
        </p:txBody>
      </p:sp>
      <p:sp>
        <p:nvSpPr>
          <p:cNvPr id="148" name="object 148"/>
          <p:cNvSpPr/>
          <p:nvPr/>
        </p:nvSpPr>
        <p:spPr>
          <a:xfrm>
            <a:off x="4658734" y="1865765"/>
            <a:ext cx="663575" cy="332105"/>
          </a:xfrm>
          <a:custGeom>
            <a:avLst/>
            <a:gdLst/>
            <a:ahLst/>
            <a:cxnLst/>
            <a:rect l="l" t="t" r="r" b="b"/>
            <a:pathLst>
              <a:path w="663575" h="332105">
                <a:moveTo>
                  <a:pt x="644768" y="0"/>
                </a:moveTo>
                <a:lnTo>
                  <a:pt x="18421" y="0"/>
                </a:lnTo>
                <a:lnTo>
                  <a:pt x="17661" y="15"/>
                </a:lnTo>
                <a:lnTo>
                  <a:pt x="5147" y="5647"/>
                </a:lnTo>
                <a:lnTo>
                  <a:pt x="0" y="18421"/>
                </a:lnTo>
                <a:lnTo>
                  <a:pt x="15" y="313933"/>
                </a:lnTo>
                <a:lnTo>
                  <a:pt x="5648" y="326447"/>
                </a:lnTo>
                <a:lnTo>
                  <a:pt x="18421" y="331595"/>
                </a:lnTo>
                <a:lnTo>
                  <a:pt x="645530" y="331580"/>
                </a:lnTo>
                <a:lnTo>
                  <a:pt x="658044" y="325946"/>
                </a:lnTo>
                <a:lnTo>
                  <a:pt x="663191" y="313173"/>
                </a:lnTo>
                <a:lnTo>
                  <a:pt x="663176" y="17660"/>
                </a:lnTo>
                <a:lnTo>
                  <a:pt x="657542" y="5147"/>
                </a:lnTo>
                <a:lnTo>
                  <a:pt x="6447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4658734" y="1865765"/>
            <a:ext cx="663575" cy="332105"/>
          </a:xfrm>
          <a:custGeom>
            <a:avLst/>
            <a:gdLst/>
            <a:ahLst/>
            <a:cxnLst/>
            <a:rect l="l" t="t" r="r" b="b"/>
            <a:pathLst>
              <a:path w="663575" h="332105">
                <a:moveTo>
                  <a:pt x="18421" y="0"/>
                </a:moveTo>
                <a:lnTo>
                  <a:pt x="644769" y="0"/>
                </a:lnTo>
                <a:lnTo>
                  <a:pt x="657543" y="5147"/>
                </a:lnTo>
                <a:lnTo>
                  <a:pt x="663176" y="17661"/>
                </a:lnTo>
                <a:lnTo>
                  <a:pt x="663191" y="313173"/>
                </a:lnTo>
                <a:lnTo>
                  <a:pt x="658044" y="325947"/>
                </a:lnTo>
                <a:lnTo>
                  <a:pt x="645530" y="331580"/>
                </a:lnTo>
                <a:lnTo>
                  <a:pt x="18421" y="331595"/>
                </a:lnTo>
                <a:lnTo>
                  <a:pt x="5648" y="326448"/>
                </a:lnTo>
                <a:lnTo>
                  <a:pt x="15" y="313934"/>
                </a:lnTo>
                <a:lnTo>
                  <a:pt x="0" y="18422"/>
                </a:lnTo>
                <a:lnTo>
                  <a:pt x="5147" y="5648"/>
                </a:lnTo>
                <a:lnTo>
                  <a:pt x="17661" y="15"/>
                </a:lnTo>
                <a:lnTo>
                  <a:pt x="18421" y="0"/>
                </a:lnTo>
                <a:close/>
              </a:path>
            </a:pathLst>
          </a:custGeom>
          <a:ln w="9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 txBox="1"/>
          <p:nvPr/>
        </p:nvSpPr>
        <p:spPr>
          <a:xfrm>
            <a:off x="4745672" y="1901513"/>
            <a:ext cx="480695" cy="265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10489">
              <a:lnSpc>
                <a:spcPct val="100000"/>
              </a:lnSpc>
            </a:pPr>
            <a:r>
              <a:rPr sz="850" spc="5" dirty="0">
                <a:latin typeface="Arial"/>
                <a:cs typeface="Arial"/>
              </a:rPr>
              <a:t>Flow Selection</a:t>
            </a:r>
            <a:endParaRPr sz="850">
              <a:latin typeface="Arial"/>
              <a:cs typeface="Arial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5514261" y="1865765"/>
            <a:ext cx="663575" cy="332105"/>
          </a:xfrm>
          <a:custGeom>
            <a:avLst/>
            <a:gdLst/>
            <a:ahLst/>
            <a:cxnLst/>
            <a:rect l="l" t="t" r="r" b="b"/>
            <a:pathLst>
              <a:path w="663575" h="332105">
                <a:moveTo>
                  <a:pt x="644770" y="0"/>
                </a:moveTo>
                <a:lnTo>
                  <a:pt x="18421" y="0"/>
                </a:lnTo>
                <a:lnTo>
                  <a:pt x="17661" y="15"/>
                </a:lnTo>
                <a:lnTo>
                  <a:pt x="5147" y="5647"/>
                </a:lnTo>
                <a:lnTo>
                  <a:pt x="0" y="18421"/>
                </a:lnTo>
                <a:lnTo>
                  <a:pt x="15" y="313933"/>
                </a:lnTo>
                <a:lnTo>
                  <a:pt x="5648" y="326447"/>
                </a:lnTo>
                <a:lnTo>
                  <a:pt x="18421" y="331595"/>
                </a:lnTo>
                <a:lnTo>
                  <a:pt x="645530" y="331580"/>
                </a:lnTo>
                <a:lnTo>
                  <a:pt x="658044" y="325946"/>
                </a:lnTo>
                <a:lnTo>
                  <a:pt x="663191" y="313173"/>
                </a:lnTo>
                <a:lnTo>
                  <a:pt x="663176" y="17661"/>
                </a:lnTo>
                <a:lnTo>
                  <a:pt x="657543" y="5147"/>
                </a:lnTo>
                <a:lnTo>
                  <a:pt x="6447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5514261" y="1865765"/>
            <a:ext cx="663575" cy="332105"/>
          </a:xfrm>
          <a:custGeom>
            <a:avLst/>
            <a:gdLst/>
            <a:ahLst/>
            <a:cxnLst/>
            <a:rect l="l" t="t" r="r" b="b"/>
            <a:pathLst>
              <a:path w="663575" h="332105">
                <a:moveTo>
                  <a:pt x="18421" y="0"/>
                </a:moveTo>
                <a:lnTo>
                  <a:pt x="644769" y="0"/>
                </a:lnTo>
                <a:lnTo>
                  <a:pt x="657543" y="5147"/>
                </a:lnTo>
                <a:lnTo>
                  <a:pt x="663176" y="17661"/>
                </a:lnTo>
                <a:lnTo>
                  <a:pt x="663191" y="313173"/>
                </a:lnTo>
                <a:lnTo>
                  <a:pt x="658044" y="325947"/>
                </a:lnTo>
                <a:lnTo>
                  <a:pt x="645530" y="331580"/>
                </a:lnTo>
                <a:lnTo>
                  <a:pt x="18421" y="331595"/>
                </a:lnTo>
                <a:lnTo>
                  <a:pt x="5648" y="326448"/>
                </a:lnTo>
                <a:lnTo>
                  <a:pt x="15" y="313934"/>
                </a:lnTo>
                <a:lnTo>
                  <a:pt x="0" y="18422"/>
                </a:lnTo>
                <a:lnTo>
                  <a:pt x="5147" y="5648"/>
                </a:lnTo>
                <a:lnTo>
                  <a:pt x="17660" y="15"/>
                </a:lnTo>
                <a:lnTo>
                  <a:pt x="18421" y="0"/>
                </a:lnTo>
                <a:close/>
              </a:path>
            </a:pathLst>
          </a:custGeom>
          <a:ln w="9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 txBox="1"/>
          <p:nvPr/>
        </p:nvSpPr>
        <p:spPr>
          <a:xfrm>
            <a:off x="5558185" y="1901513"/>
            <a:ext cx="566420" cy="265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16205">
              <a:lnSpc>
                <a:spcPct val="100000"/>
              </a:lnSpc>
            </a:pPr>
            <a:r>
              <a:rPr sz="850" spc="5" dirty="0">
                <a:latin typeface="Arial"/>
                <a:cs typeface="Arial"/>
              </a:rPr>
              <a:t>Action Application</a:t>
            </a:r>
            <a:endParaRPr sz="850">
              <a:latin typeface="Arial"/>
              <a:cs typeface="Arial"/>
            </a:endParaRPr>
          </a:p>
        </p:txBody>
      </p:sp>
      <p:sp>
        <p:nvSpPr>
          <p:cNvPr id="154" name="object 154"/>
          <p:cNvSpPr/>
          <p:nvPr/>
        </p:nvSpPr>
        <p:spPr>
          <a:xfrm>
            <a:off x="4466399" y="2031563"/>
            <a:ext cx="128905" cy="0"/>
          </a:xfrm>
          <a:custGeom>
            <a:avLst/>
            <a:gdLst/>
            <a:ahLst/>
            <a:cxnLst/>
            <a:rect l="l" t="t" r="r" b="b"/>
            <a:pathLst>
              <a:path w="128904">
                <a:moveTo>
                  <a:pt x="0" y="0"/>
                </a:moveTo>
                <a:lnTo>
                  <a:pt x="128778" y="0"/>
                </a:lnTo>
              </a:path>
            </a:pathLst>
          </a:custGeom>
          <a:ln w="9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4567544" y="2003930"/>
            <a:ext cx="74295" cy="55880"/>
          </a:xfrm>
          <a:custGeom>
            <a:avLst/>
            <a:gdLst/>
            <a:ahLst/>
            <a:cxnLst/>
            <a:rect l="l" t="t" r="r" b="b"/>
            <a:pathLst>
              <a:path w="74295" h="55880">
                <a:moveTo>
                  <a:pt x="0" y="0"/>
                </a:moveTo>
                <a:lnTo>
                  <a:pt x="27633" y="27632"/>
                </a:lnTo>
                <a:lnTo>
                  <a:pt x="0" y="55265"/>
                </a:lnTo>
                <a:lnTo>
                  <a:pt x="73687" y="2763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4567545" y="2003930"/>
            <a:ext cx="74295" cy="55880"/>
          </a:xfrm>
          <a:custGeom>
            <a:avLst/>
            <a:gdLst/>
            <a:ahLst/>
            <a:cxnLst/>
            <a:rect l="l" t="t" r="r" b="b"/>
            <a:pathLst>
              <a:path w="74295" h="55880">
                <a:moveTo>
                  <a:pt x="73687" y="27632"/>
                </a:moveTo>
                <a:lnTo>
                  <a:pt x="0" y="0"/>
                </a:lnTo>
                <a:lnTo>
                  <a:pt x="27632" y="27632"/>
                </a:lnTo>
                <a:lnTo>
                  <a:pt x="0" y="55266"/>
                </a:lnTo>
                <a:lnTo>
                  <a:pt x="73687" y="27632"/>
                </a:lnTo>
                <a:close/>
              </a:path>
            </a:pathLst>
          </a:custGeom>
          <a:ln w="9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5321925" y="2031563"/>
            <a:ext cx="128905" cy="0"/>
          </a:xfrm>
          <a:custGeom>
            <a:avLst/>
            <a:gdLst/>
            <a:ahLst/>
            <a:cxnLst/>
            <a:rect l="l" t="t" r="r" b="b"/>
            <a:pathLst>
              <a:path w="128904">
                <a:moveTo>
                  <a:pt x="0" y="0"/>
                </a:moveTo>
                <a:lnTo>
                  <a:pt x="128779" y="0"/>
                </a:lnTo>
              </a:path>
            </a:pathLst>
          </a:custGeom>
          <a:ln w="9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5423072" y="2003930"/>
            <a:ext cx="74295" cy="55880"/>
          </a:xfrm>
          <a:custGeom>
            <a:avLst/>
            <a:gdLst/>
            <a:ahLst/>
            <a:cxnLst/>
            <a:rect l="l" t="t" r="r" b="b"/>
            <a:pathLst>
              <a:path w="74295" h="55880">
                <a:moveTo>
                  <a:pt x="0" y="0"/>
                </a:moveTo>
                <a:lnTo>
                  <a:pt x="27632" y="27632"/>
                </a:lnTo>
                <a:lnTo>
                  <a:pt x="0" y="55265"/>
                </a:lnTo>
                <a:lnTo>
                  <a:pt x="73687" y="2763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5423072" y="2003930"/>
            <a:ext cx="74295" cy="55880"/>
          </a:xfrm>
          <a:custGeom>
            <a:avLst/>
            <a:gdLst/>
            <a:ahLst/>
            <a:cxnLst/>
            <a:rect l="l" t="t" r="r" b="b"/>
            <a:pathLst>
              <a:path w="74295" h="55880">
                <a:moveTo>
                  <a:pt x="73687" y="27632"/>
                </a:moveTo>
                <a:lnTo>
                  <a:pt x="0" y="0"/>
                </a:lnTo>
                <a:lnTo>
                  <a:pt x="27632" y="27632"/>
                </a:lnTo>
                <a:lnTo>
                  <a:pt x="0" y="55266"/>
                </a:lnTo>
                <a:lnTo>
                  <a:pt x="73687" y="27632"/>
                </a:lnTo>
                <a:close/>
              </a:path>
            </a:pathLst>
          </a:custGeom>
          <a:ln w="9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4134803" y="2197361"/>
            <a:ext cx="1711325" cy="200025"/>
          </a:xfrm>
          <a:custGeom>
            <a:avLst/>
            <a:gdLst/>
            <a:ahLst/>
            <a:cxnLst/>
            <a:rect l="l" t="t" r="r" b="b"/>
            <a:pathLst>
              <a:path w="1711325" h="200025">
                <a:moveTo>
                  <a:pt x="1711053" y="0"/>
                </a:moveTo>
                <a:lnTo>
                  <a:pt x="1711053" y="81977"/>
                </a:lnTo>
                <a:lnTo>
                  <a:pt x="1711053" y="199981"/>
                </a:lnTo>
                <a:lnTo>
                  <a:pt x="1596049" y="199981"/>
                </a:lnTo>
                <a:lnTo>
                  <a:pt x="0" y="199981"/>
                </a:lnTo>
                <a:lnTo>
                  <a:pt x="0" y="81977"/>
                </a:lnTo>
                <a:lnTo>
                  <a:pt x="0" y="63555"/>
                </a:lnTo>
              </a:path>
            </a:pathLst>
          </a:custGeom>
          <a:ln w="9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4107171" y="2214862"/>
            <a:ext cx="55880" cy="74295"/>
          </a:xfrm>
          <a:custGeom>
            <a:avLst/>
            <a:gdLst/>
            <a:ahLst/>
            <a:cxnLst/>
            <a:rect l="l" t="t" r="r" b="b"/>
            <a:pathLst>
              <a:path w="55879" h="74294">
                <a:moveTo>
                  <a:pt x="27632" y="0"/>
                </a:moveTo>
                <a:lnTo>
                  <a:pt x="0" y="73687"/>
                </a:lnTo>
                <a:lnTo>
                  <a:pt x="27632" y="46055"/>
                </a:lnTo>
                <a:lnTo>
                  <a:pt x="44903" y="46055"/>
                </a:lnTo>
                <a:lnTo>
                  <a:pt x="27632" y="0"/>
                </a:lnTo>
                <a:close/>
              </a:path>
              <a:path w="55879" h="74294">
                <a:moveTo>
                  <a:pt x="44903" y="46055"/>
                </a:moveTo>
                <a:lnTo>
                  <a:pt x="27632" y="46055"/>
                </a:lnTo>
                <a:lnTo>
                  <a:pt x="55265" y="73687"/>
                </a:lnTo>
                <a:lnTo>
                  <a:pt x="44903" y="460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4107170" y="2214862"/>
            <a:ext cx="55880" cy="74295"/>
          </a:xfrm>
          <a:custGeom>
            <a:avLst/>
            <a:gdLst/>
            <a:ahLst/>
            <a:cxnLst/>
            <a:rect l="l" t="t" r="r" b="b"/>
            <a:pathLst>
              <a:path w="55879" h="74294">
                <a:moveTo>
                  <a:pt x="27632" y="0"/>
                </a:moveTo>
                <a:lnTo>
                  <a:pt x="0" y="73687"/>
                </a:lnTo>
                <a:lnTo>
                  <a:pt x="27632" y="46054"/>
                </a:lnTo>
                <a:lnTo>
                  <a:pt x="55265" y="73687"/>
                </a:lnTo>
                <a:lnTo>
                  <a:pt x="27632" y="0"/>
                </a:lnTo>
                <a:close/>
              </a:path>
            </a:pathLst>
          </a:custGeom>
          <a:ln w="9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4722035" y="2282205"/>
            <a:ext cx="424180" cy="221615"/>
          </a:xfrm>
          <a:custGeom>
            <a:avLst/>
            <a:gdLst/>
            <a:ahLst/>
            <a:cxnLst/>
            <a:rect l="l" t="t" r="r" b="b"/>
            <a:pathLst>
              <a:path w="424179" h="221614">
                <a:moveTo>
                  <a:pt x="0" y="0"/>
                </a:moveTo>
                <a:lnTo>
                  <a:pt x="423706" y="0"/>
                </a:lnTo>
                <a:lnTo>
                  <a:pt x="423706" y="221063"/>
                </a:lnTo>
                <a:lnTo>
                  <a:pt x="0" y="22106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 txBox="1"/>
          <p:nvPr/>
        </p:nvSpPr>
        <p:spPr>
          <a:xfrm>
            <a:off x="4758359" y="2331769"/>
            <a:ext cx="351155" cy="136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50" i="1" spc="5" dirty="0">
                <a:latin typeface="Arial"/>
                <a:cs typeface="Arial"/>
              </a:rPr>
              <a:t>packet</a:t>
            </a:r>
            <a:endParaRPr sz="850">
              <a:latin typeface="Arial"/>
              <a:cs typeface="Arial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566787" y="6012453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1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928836" y="6012453"/>
            <a:ext cx="15494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10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2178695" y="6012453"/>
            <a:ext cx="1202055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6835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40</a:t>
            </a:r>
            <a:endParaRPr sz="80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800" dirty="0">
                <a:latin typeface="Lucida Sans"/>
                <a:cs typeface="Lucida Sans"/>
              </a:rPr>
              <a:t>In</a:t>
            </a:r>
            <a:r>
              <a:rPr sz="800" spc="15" dirty="0">
                <a:latin typeface="Lucida Sans"/>
                <a:cs typeface="Lucida Sans"/>
              </a:rPr>
              <a:t>terfa</a:t>
            </a:r>
            <a:r>
              <a:rPr sz="800" spc="20" dirty="0">
                <a:latin typeface="Lucida Sans"/>
                <a:cs typeface="Lucida Sans"/>
              </a:rPr>
              <a:t>c</a:t>
            </a:r>
            <a:r>
              <a:rPr sz="800" spc="40" dirty="0">
                <a:latin typeface="Lucida Sans"/>
                <a:cs typeface="Lucida Sans"/>
              </a:rPr>
              <a:t>e</a:t>
            </a:r>
            <a:r>
              <a:rPr sz="800" dirty="0">
                <a:latin typeface="Lucida Sans"/>
                <a:cs typeface="Lucida Sans"/>
              </a:rPr>
              <a:t> </a:t>
            </a:r>
            <a:r>
              <a:rPr sz="800" spc="65" dirty="0">
                <a:latin typeface="Lucida Sans"/>
                <a:cs typeface="Lucida Sans"/>
              </a:rPr>
              <a:t>S</a:t>
            </a:r>
            <a:r>
              <a:rPr sz="800" spc="-5" dirty="0">
                <a:latin typeface="Lucida Sans"/>
                <a:cs typeface="Lucida Sans"/>
              </a:rPr>
              <a:t>p</a:t>
            </a:r>
            <a:r>
              <a:rPr sz="800" spc="25" dirty="0">
                <a:latin typeface="Lucida Sans"/>
                <a:cs typeface="Lucida Sans"/>
              </a:rPr>
              <a:t>ee</a:t>
            </a:r>
            <a:r>
              <a:rPr sz="800" spc="35" dirty="0">
                <a:latin typeface="Lucida Sans"/>
                <a:cs typeface="Lucida Sans"/>
              </a:rPr>
              <a:t>d</a:t>
            </a:r>
            <a:r>
              <a:rPr sz="800" dirty="0">
                <a:latin typeface="Lucida Sans"/>
                <a:cs typeface="Lucida Sans"/>
              </a:rPr>
              <a:t> </a:t>
            </a:r>
            <a:r>
              <a:rPr sz="800" spc="40" dirty="0">
                <a:latin typeface="Lucida Sans"/>
                <a:cs typeface="Lucida Sans"/>
              </a:rPr>
              <a:t>(G</a:t>
            </a:r>
            <a:r>
              <a:rPr sz="800" spc="-5" dirty="0">
                <a:latin typeface="Lucida Sans"/>
                <a:cs typeface="Lucida Sans"/>
              </a:rPr>
              <a:t>bp</a:t>
            </a:r>
            <a:r>
              <a:rPr sz="800" dirty="0">
                <a:latin typeface="Lucida Sans"/>
                <a:cs typeface="Lucida Sans"/>
              </a:rPr>
              <a:t>s</a:t>
            </a:r>
            <a:r>
              <a:rPr sz="800" spc="50" dirty="0">
                <a:latin typeface="Lucida Sans"/>
                <a:cs typeface="Lucida Sans"/>
              </a:rPr>
              <a:t>)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4839196" y="6012453"/>
            <a:ext cx="21971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100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70" name="object 17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20</a:t>
            </a:fld>
            <a:endParaRPr dirty="0"/>
          </a:p>
        </p:txBody>
      </p:sp>
      <p:sp>
        <p:nvSpPr>
          <p:cNvPr id="165" name="object 165"/>
          <p:cNvSpPr txBox="1"/>
          <p:nvPr/>
        </p:nvSpPr>
        <p:spPr>
          <a:xfrm>
            <a:off x="5260338" y="3357800"/>
            <a:ext cx="3202305" cy="279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93065" algn="l"/>
              </a:tabLst>
            </a:pPr>
            <a:r>
              <a:rPr sz="1400" dirty="0">
                <a:latin typeface="MS PGothic"/>
                <a:cs typeface="MS PGothic"/>
              </a:rPr>
              <a:t>❇	</a:t>
            </a:r>
            <a:r>
              <a:rPr sz="2000" dirty="0">
                <a:latin typeface="Arial"/>
                <a:cs typeface="Arial"/>
              </a:rPr>
              <a:t>Peaks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sa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ura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ion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poin</a:t>
            </a:r>
            <a:r>
              <a:rPr sz="2000" spc="-10" dirty="0">
                <a:latin typeface="Arial"/>
                <a:cs typeface="Arial"/>
              </a:rPr>
              <a:t>t</a:t>
            </a:r>
            <a:endParaRPr sz="2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88932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80235">
              <a:lnSpc>
                <a:spcPct val="100000"/>
              </a:lnSpc>
            </a:pPr>
            <a:r>
              <a:rPr dirty="0"/>
              <a:t>Res</a:t>
            </a:r>
            <a:r>
              <a:rPr spc="-20" dirty="0"/>
              <a:t>ul</a:t>
            </a:r>
            <a:r>
              <a:rPr dirty="0"/>
              <a:t>ts:</a:t>
            </a:r>
            <a:r>
              <a:rPr spc="-5" dirty="0"/>
              <a:t> </a:t>
            </a:r>
            <a:r>
              <a:rPr dirty="0"/>
              <a:t>J</a:t>
            </a:r>
            <a:r>
              <a:rPr spc="-15" dirty="0"/>
              <a:t>i</a:t>
            </a:r>
            <a:r>
              <a:rPr dirty="0"/>
              <a:t>tter</a:t>
            </a:r>
          </a:p>
        </p:txBody>
      </p:sp>
      <p:sp>
        <p:nvSpPr>
          <p:cNvPr id="3" name="object 3"/>
          <p:cNvSpPr/>
          <p:nvPr/>
        </p:nvSpPr>
        <p:spPr>
          <a:xfrm>
            <a:off x="152400" y="2946399"/>
            <a:ext cx="5029200" cy="3378200"/>
          </a:xfrm>
          <a:custGeom>
            <a:avLst/>
            <a:gdLst/>
            <a:ahLst/>
            <a:cxnLst/>
            <a:rect l="l" t="t" r="r" b="b"/>
            <a:pathLst>
              <a:path w="5029200" h="3378200">
                <a:moveTo>
                  <a:pt x="0" y="3378200"/>
                </a:moveTo>
                <a:lnTo>
                  <a:pt x="5029200" y="3378200"/>
                </a:lnTo>
                <a:lnTo>
                  <a:pt x="5029200" y="0"/>
                </a:lnTo>
                <a:lnTo>
                  <a:pt x="0" y="0"/>
                </a:lnTo>
                <a:lnTo>
                  <a:pt x="0" y="33782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68325" y="5953125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8325" y="595312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25808" y="5894334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0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68325" y="5675604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68325" y="5675604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25808" y="5616868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1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68325" y="5398795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68325" y="539879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25808" y="5339998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2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68325" y="5121275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68325" y="512127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25808" y="5062484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3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68325" y="4843754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68325" y="4843754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425808" y="4785018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4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68325" y="4566945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68325" y="456694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425808" y="4508149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5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568325" y="4289425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68325" y="428942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425808" y="4230634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6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568325" y="4012552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68325" y="4012552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425808" y="3953763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7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568325" y="3735095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68325" y="373509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425808" y="3676299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8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568325" y="3457575"/>
            <a:ext cx="4424680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654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68325" y="345757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425808" y="3398784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9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612127" y="3402304"/>
            <a:ext cx="0" cy="2551430"/>
          </a:xfrm>
          <a:custGeom>
            <a:avLst/>
            <a:gdLst/>
            <a:ahLst/>
            <a:cxnLst/>
            <a:rect l="l" t="t" r="r" b="b"/>
            <a:pathLst>
              <a:path h="2551429">
                <a:moveTo>
                  <a:pt x="0" y="2550820"/>
                </a:moveTo>
                <a:lnTo>
                  <a:pt x="0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12127" y="5906147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97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12127" y="3402304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0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006475" y="3402304"/>
            <a:ext cx="0" cy="2551430"/>
          </a:xfrm>
          <a:custGeom>
            <a:avLst/>
            <a:gdLst/>
            <a:ahLst/>
            <a:cxnLst/>
            <a:rect l="l" t="t" r="r" b="b"/>
            <a:pathLst>
              <a:path h="2551429">
                <a:moveTo>
                  <a:pt x="0" y="2550820"/>
                </a:moveTo>
                <a:lnTo>
                  <a:pt x="0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006475" y="5906147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97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006475" y="3402304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0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320925" y="3402304"/>
            <a:ext cx="0" cy="2551430"/>
          </a:xfrm>
          <a:custGeom>
            <a:avLst/>
            <a:gdLst/>
            <a:ahLst/>
            <a:cxnLst/>
            <a:rect l="l" t="t" r="r" b="b"/>
            <a:pathLst>
              <a:path h="2551429">
                <a:moveTo>
                  <a:pt x="0" y="2550820"/>
                </a:moveTo>
                <a:lnTo>
                  <a:pt x="0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320925" y="5906147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97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320925" y="3402304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0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949177" y="3402304"/>
            <a:ext cx="0" cy="2551430"/>
          </a:xfrm>
          <a:custGeom>
            <a:avLst/>
            <a:gdLst/>
            <a:ahLst/>
            <a:cxnLst/>
            <a:rect l="l" t="t" r="r" b="b"/>
            <a:pathLst>
              <a:path h="2551429">
                <a:moveTo>
                  <a:pt x="0" y="2550820"/>
                </a:moveTo>
                <a:lnTo>
                  <a:pt x="0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949177" y="5906147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97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949177" y="3402304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0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68325" y="3402304"/>
            <a:ext cx="4424680" cy="2551430"/>
          </a:xfrm>
          <a:custGeom>
            <a:avLst/>
            <a:gdLst/>
            <a:ahLst/>
            <a:cxnLst/>
            <a:rect l="l" t="t" r="r" b="b"/>
            <a:pathLst>
              <a:path w="4424680" h="2551429">
                <a:moveTo>
                  <a:pt x="0" y="0"/>
                </a:moveTo>
                <a:lnTo>
                  <a:pt x="4424654" y="0"/>
                </a:lnTo>
                <a:lnTo>
                  <a:pt x="4424654" y="2550820"/>
                </a:lnTo>
                <a:lnTo>
                  <a:pt x="0" y="255082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191736" y="4430180"/>
            <a:ext cx="127000" cy="49657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Jitte</a:t>
            </a:r>
            <a:r>
              <a:rPr sz="800" dirty="0">
                <a:latin typeface="Lucida Sans"/>
                <a:cs typeface="Lucida Sans"/>
              </a:rPr>
              <a:t>r </a:t>
            </a:r>
            <a:r>
              <a:rPr sz="800" spc="-5" dirty="0">
                <a:latin typeface="Lucida Sans"/>
                <a:cs typeface="Lucida Sans"/>
              </a:rPr>
              <a:t>(µs</a:t>
            </a:r>
            <a:r>
              <a:rPr sz="800" dirty="0">
                <a:latin typeface="Lucida Sans"/>
                <a:cs typeface="Lucida Sans"/>
              </a:rPr>
              <a:t>)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243827" y="300607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4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55CC55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12127" y="5354345"/>
            <a:ext cx="4337050" cy="245110"/>
          </a:xfrm>
          <a:custGeom>
            <a:avLst/>
            <a:gdLst/>
            <a:ahLst/>
            <a:cxnLst/>
            <a:rect l="l" t="t" r="r" b="b"/>
            <a:pathLst>
              <a:path w="4337050" h="245110">
                <a:moveTo>
                  <a:pt x="0" y="245059"/>
                </a:moveTo>
                <a:lnTo>
                  <a:pt x="394347" y="32981"/>
                </a:lnTo>
                <a:lnTo>
                  <a:pt x="1708797" y="0"/>
                </a:lnTo>
                <a:lnTo>
                  <a:pt x="4337050" y="6934"/>
                </a:lnTo>
              </a:path>
            </a:pathLst>
          </a:custGeom>
          <a:ln w="6350">
            <a:solidFill>
              <a:srgbClr val="55CC55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05777" y="559097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85495" y="5599404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12127" y="5572772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85495" y="5572772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49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85495" y="5572772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49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000124" y="537889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979779" y="5387327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006475" y="5360695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979779" y="5360695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979779" y="5360695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314575" y="534586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294229" y="5354345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320925" y="5327650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294229" y="5327650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294229" y="5327650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4942827" y="535284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4922545" y="5361279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4949177" y="5334647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922545" y="533464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4922545" y="533464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374650" y="299764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381000" y="2979445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354304" y="2979445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354304" y="2979445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243827" y="311214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4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99AAFF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612127" y="5234927"/>
            <a:ext cx="4337050" cy="297815"/>
          </a:xfrm>
          <a:custGeom>
            <a:avLst/>
            <a:gdLst/>
            <a:ahLst/>
            <a:cxnLst/>
            <a:rect l="l" t="t" r="r" b="b"/>
            <a:pathLst>
              <a:path w="4337050" h="297814">
                <a:moveTo>
                  <a:pt x="0" y="297218"/>
                </a:moveTo>
                <a:lnTo>
                  <a:pt x="394347" y="0"/>
                </a:lnTo>
                <a:lnTo>
                  <a:pt x="1708797" y="40043"/>
                </a:lnTo>
                <a:lnTo>
                  <a:pt x="4337050" y="52743"/>
                </a:lnTo>
              </a:path>
            </a:pathLst>
          </a:custGeom>
          <a:ln w="6350">
            <a:solidFill>
              <a:srgbClr val="99AAFF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605777" y="552366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85495" y="5532145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612127" y="5505450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585495" y="550545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49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585495" y="550545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49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1000124" y="522649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979779" y="5234927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1006475" y="5208295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979779" y="5208295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979779" y="5208295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2314575" y="526648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2294229" y="5274970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2320925" y="5248275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2294229" y="5248275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294229" y="5248275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4942827" y="527918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4922545" y="5287670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4949177" y="5260975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4922545" y="5260975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4922545" y="5260975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374650" y="310366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381000" y="3085452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354304" y="308545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354304" y="308545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 txBox="1"/>
          <p:nvPr/>
        </p:nvSpPr>
        <p:spPr>
          <a:xfrm>
            <a:off x="569267" y="2955244"/>
            <a:ext cx="656590" cy="322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30" dirty="0">
                <a:latin typeface="Arial"/>
                <a:cs typeface="Arial"/>
              </a:rPr>
              <a:t>B</a:t>
            </a:r>
            <a:r>
              <a:rPr sz="650" spc="20" dirty="0">
                <a:latin typeface="Arial"/>
                <a:cs typeface="Arial"/>
              </a:rPr>
              <a:t>a</a:t>
            </a:r>
            <a:r>
              <a:rPr sz="650" spc="10" dirty="0">
                <a:latin typeface="Arial"/>
                <a:cs typeface="Arial"/>
              </a:rPr>
              <a:t>s</a:t>
            </a:r>
            <a:r>
              <a:rPr sz="650" spc="35" dirty="0">
                <a:latin typeface="Arial"/>
                <a:cs typeface="Arial"/>
              </a:rPr>
              <a:t>eli</a:t>
            </a:r>
            <a:r>
              <a:rPr sz="650" spc="55" dirty="0">
                <a:latin typeface="Arial"/>
                <a:cs typeface="Arial"/>
              </a:rPr>
              <a:t>n</a:t>
            </a:r>
            <a:r>
              <a:rPr sz="650" spc="45" dirty="0">
                <a:latin typeface="Arial"/>
                <a:cs typeface="Arial"/>
              </a:rPr>
              <a:t>e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20" dirty="0">
                <a:latin typeface="Arial"/>
                <a:cs typeface="Arial"/>
              </a:rPr>
              <a:t>-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50" dirty="0">
                <a:latin typeface="Arial"/>
                <a:cs typeface="Arial"/>
              </a:rPr>
              <a:t>95%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650" spc="30" dirty="0">
                <a:latin typeface="Arial"/>
                <a:cs typeface="Arial"/>
              </a:rPr>
              <a:t>B</a:t>
            </a:r>
            <a:r>
              <a:rPr sz="650" spc="20" dirty="0">
                <a:latin typeface="Arial"/>
                <a:cs typeface="Arial"/>
              </a:rPr>
              <a:t>a</a:t>
            </a:r>
            <a:r>
              <a:rPr sz="650" spc="10" dirty="0">
                <a:latin typeface="Arial"/>
                <a:cs typeface="Arial"/>
              </a:rPr>
              <a:t>s</a:t>
            </a:r>
            <a:r>
              <a:rPr sz="650" spc="35" dirty="0">
                <a:latin typeface="Arial"/>
                <a:cs typeface="Arial"/>
              </a:rPr>
              <a:t>eli</a:t>
            </a:r>
            <a:r>
              <a:rPr sz="650" spc="55" dirty="0">
                <a:latin typeface="Arial"/>
                <a:cs typeface="Arial"/>
              </a:rPr>
              <a:t>n</a:t>
            </a:r>
            <a:r>
              <a:rPr sz="650" spc="45" dirty="0">
                <a:latin typeface="Arial"/>
                <a:cs typeface="Arial"/>
              </a:rPr>
              <a:t>e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20" dirty="0">
                <a:latin typeface="Arial"/>
                <a:cs typeface="Arial"/>
              </a:rPr>
              <a:t>-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50" dirty="0">
                <a:latin typeface="Arial"/>
                <a:cs typeface="Arial"/>
              </a:rPr>
              <a:t>60%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650" spc="30" dirty="0">
                <a:latin typeface="Arial"/>
                <a:cs typeface="Arial"/>
              </a:rPr>
              <a:t>B</a:t>
            </a:r>
            <a:r>
              <a:rPr sz="650" spc="20" dirty="0">
                <a:latin typeface="Arial"/>
                <a:cs typeface="Arial"/>
              </a:rPr>
              <a:t>a</a:t>
            </a:r>
            <a:r>
              <a:rPr sz="650" spc="10" dirty="0">
                <a:latin typeface="Arial"/>
                <a:cs typeface="Arial"/>
              </a:rPr>
              <a:t>s</a:t>
            </a:r>
            <a:r>
              <a:rPr sz="650" spc="35" dirty="0">
                <a:latin typeface="Arial"/>
                <a:cs typeface="Arial"/>
              </a:rPr>
              <a:t>eli</a:t>
            </a:r>
            <a:r>
              <a:rPr sz="650" spc="55" dirty="0">
                <a:latin typeface="Arial"/>
                <a:cs typeface="Arial"/>
              </a:rPr>
              <a:t>n</a:t>
            </a:r>
            <a:r>
              <a:rPr sz="650" spc="45" dirty="0">
                <a:latin typeface="Arial"/>
                <a:cs typeface="Arial"/>
              </a:rPr>
              <a:t>e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20" dirty="0">
                <a:latin typeface="Arial"/>
                <a:cs typeface="Arial"/>
              </a:rPr>
              <a:t>-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50" dirty="0">
                <a:latin typeface="Arial"/>
                <a:cs typeface="Arial"/>
              </a:rPr>
              <a:t>20%</a:t>
            </a:r>
            <a:endParaRPr sz="650">
              <a:latin typeface="Arial"/>
              <a:cs typeface="Arial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231127" y="2955244"/>
            <a:ext cx="52705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30" dirty="0">
                <a:latin typeface="Arial"/>
                <a:cs typeface="Arial"/>
              </a:rPr>
              <a:t> </a:t>
            </a:r>
            <a:endParaRPr sz="650">
              <a:latin typeface="Arial"/>
              <a:cs typeface="Arial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231127" y="3061309"/>
            <a:ext cx="52705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30" dirty="0">
                <a:latin typeface="Arial"/>
                <a:cs typeface="Arial"/>
              </a:rPr>
              <a:t> </a:t>
            </a:r>
            <a:endParaRPr sz="650">
              <a:latin typeface="Arial"/>
              <a:cs typeface="Arial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231127" y="3167324"/>
            <a:ext cx="52705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30" dirty="0">
                <a:latin typeface="Arial"/>
                <a:cs typeface="Arial"/>
              </a:rPr>
              <a:t> </a:t>
            </a:r>
            <a:endParaRPr sz="650">
              <a:latin typeface="Arial"/>
              <a:cs typeface="Arial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243827" y="3218154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4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FF8888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612127" y="5206352"/>
            <a:ext cx="4337050" cy="264160"/>
          </a:xfrm>
          <a:custGeom>
            <a:avLst/>
            <a:gdLst/>
            <a:ahLst/>
            <a:cxnLst/>
            <a:rect l="l" t="t" r="r" b="b"/>
            <a:pathLst>
              <a:path w="4337050" h="264160">
                <a:moveTo>
                  <a:pt x="0" y="264172"/>
                </a:moveTo>
                <a:lnTo>
                  <a:pt x="394347" y="0"/>
                </a:lnTo>
                <a:lnTo>
                  <a:pt x="1708797" y="177152"/>
                </a:lnTo>
                <a:lnTo>
                  <a:pt x="4337050" y="210197"/>
                </a:lnTo>
              </a:path>
            </a:pathLst>
          </a:custGeom>
          <a:ln w="6350">
            <a:solidFill>
              <a:srgbClr val="FF8888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605777" y="546204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585495" y="5470525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612127" y="5443829"/>
            <a:ext cx="0" cy="53975"/>
          </a:xfrm>
          <a:custGeom>
            <a:avLst/>
            <a:gdLst/>
            <a:ahLst/>
            <a:cxnLst/>
            <a:rect l="l" t="t" r="r" b="b"/>
            <a:pathLst>
              <a:path h="53975">
                <a:moveTo>
                  <a:pt x="0" y="0"/>
                </a:moveTo>
                <a:lnTo>
                  <a:pt x="0" y="5339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585495" y="5443829"/>
            <a:ext cx="53340" cy="53975"/>
          </a:xfrm>
          <a:custGeom>
            <a:avLst/>
            <a:gdLst/>
            <a:ahLst/>
            <a:cxnLst/>
            <a:rect l="l" t="t" r="r" b="b"/>
            <a:pathLst>
              <a:path w="53340" h="53975">
                <a:moveTo>
                  <a:pt x="0" y="0"/>
                </a:moveTo>
                <a:lnTo>
                  <a:pt x="53327" y="5339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585495" y="5443829"/>
            <a:ext cx="53340" cy="53975"/>
          </a:xfrm>
          <a:custGeom>
            <a:avLst/>
            <a:gdLst/>
            <a:ahLst/>
            <a:cxnLst/>
            <a:rect l="l" t="t" r="r" b="b"/>
            <a:pathLst>
              <a:path w="53340" h="53975">
                <a:moveTo>
                  <a:pt x="0" y="5339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1000124" y="519791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979779" y="5206352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1006475" y="5179720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979779" y="5179720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979779" y="5179720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2314575" y="537507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2294229" y="5383504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2320925" y="5356872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2294229" y="535687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2294229" y="535687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4942827" y="540806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4922545" y="5416550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4949177" y="5389854"/>
            <a:ext cx="0" cy="53975"/>
          </a:xfrm>
          <a:custGeom>
            <a:avLst/>
            <a:gdLst/>
            <a:ahLst/>
            <a:cxnLst/>
            <a:rect l="l" t="t" r="r" b="b"/>
            <a:pathLst>
              <a:path h="53975">
                <a:moveTo>
                  <a:pt x="0" y="0"/>
                </a:moveTo>
                <a:lnTo>
                  <a:pt x="0" y="5339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4922545" y="5389854"/>
            <a:ext cx="53340" cy="53975"/>
          </a:xfrm>
          <a:custGeom>
            <a:avLst/>
            <a:gdLst/>
            <a:ahLst/>
            <a:cxnLst/>
            <a:rect l="l" t="t" r="r" b="b"/>
            <a:pathLst>
              <a:path w="53339" h="53975">
                <a:moveTo>
                  <a:pt x="0" y="0"/>
                </a:moveTo>
                <a:lnTo>
                  <a:pt x="53327" y="5339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4922545" y="5389854"/>
            <a:ext cx="53340" cy="53975"/>
          </a:xfrm>
          <a:custGeom>
            <a:avLst/>
            <a:gdLst/>
            <a:ahLst/>
            <a:cxnLst/>
            <a:rect l="l" t="t" r="r" b="b"/>
            <a:pathLst>
              <a:path w="53339" h="53975">
                <a:moveTo>
                  <a:pt x="0" y="5339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374650" y="320972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381000" y="3191522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354304" y="319152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354304" y="319152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1391945" y="300607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34" y="0"/>
                </a:lnTo>
              </a:path>
            </a:pathLst>
          </a:custGeom>
          <a:ln w="6350">
            <a:solidFill>
              <a:srgbClr val="0064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612127" y="5312422"/>
            <a:ext cx="4337050" cy="313055"/>
          </a:xfrm>
          <a:custGeom>
            <a:avLst/>
            <a:gdLst/>
            <a:ahLst/>
            <a:cxnLst/>
            <a:rect l="l" t="t" r="r" b="b"/>
            <a:pathLst>
              <a:path w="4337050" h="313054">
                <a:moveTo>
                  <a:pt x="0" y="313029"/>
                </a:moveTo>
                <a:lnTo>
                  <a:pt x="394347" y="191731"/>
                </a:lnTo>
                <a:lnTo>
                  <a:pt x="1708797" y="0"/>
                </a:lnTo>
                <a:lnTo>
                  <a:pt x="4337050" y="5702"/>
                </a:lnTo>
              </a:path>
            </a:pathLst>
          </a:custGeom>
          <a:ln w="6350">
            <a:solidFill>
              <a:srgbClr val="0064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605777" y="561701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585495" y="5625484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1000124" y="549572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979779" y="5504186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78" y="0"/>
                </a:lnTo>
              </a:path>
            </a:pathLst>
          </a:custGeom>
          <a:ln w="54597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2314575" y="530393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2294229" y="5312390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78" y="0"/>
                </a:lnTo>
              </a:path>
            </a:pathLst>
          </a:custGeom>
          <a:ln w="54597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4942827" y="530964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4922545" y="5318118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648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1522704" y="299764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1502422" y="3006108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1391945" y="311214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34" y="0"/>
                </a:lnTo>
              </a:path>
            </a:pathLst>
          </a:custGeom>
          <a:ln w="6350">
            <a:solidFill>
              <a:srgbClr val="0060A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612127" y="5074297"/>
            <a:ext cx="4337050" cy="479425"/>
          </a:xfrm>
          <a:custGeom>
            <a:avLst/>
            <a:gdLst/>
            <a:ahLst/>
            <a:cxnLst/>
            <a:rect l="l" t="t" r="r" b="b"/>
            <a:pathLst>
              <a:path w="4337050" h="479425">
                <a:moveTo>
                  <a:pt x="0" y="479425"/>
                </a:moveTo>
                <a:lnTo>
                  <a:pt x="394347" y="233654"/>
                </a:lnTo>
                <a:lnTo>
                  <a:pt x="1708797" y="0"/>
                </a:lnTo>
                <a:lnTo>
                  <a:pt x="4337050" y="72377"/>
                </a:lnTo>
              </a:path>
            </a:pathLst>
          </a:custGeom>
          <a:ln w="6350">
            <a:solidFill>
              <a:srgbClr val="0060A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605777" y="554523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585495" y="5553690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1000124" y="529951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979779" y="5307984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78" y="0"/>
                </a:lnTo>
              </a:path>
            </a:pathLst>
          </a:custGeom>
          <a:ln w="54597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2314575" y="506581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2294229" y="5074265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78" y="0"/>
                </a:lnTo>
              </a:path>
            </a:pathLst>
          </a:custGeom>
          <a:ln w="54597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4942827" y="513819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4922545" y="5146668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648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1522704" y="310366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1502422" y="3112116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 txBox="1"/>
          <p:nvPr/>
        </p:nvSpPr>
        <p:spPr>
          <a:xfrm>
            <a:off x="1717377" y="2955244"/>
            <a:ext cx="640080" cy="322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15" dirty="0">
                <a:latin typeface="Arial"/>
                <a:cs typeface="Arial"/>
              </a:rPr>
              <a:t>Ca</a:t>
            </a:r>
            <a:r>
              <a:rPr sz="650" spc="30" dirty="0">
                <a:latin typeface="Arial"/>
                <a:cs typeface="Arial"/>
              </a:rPr>
              <a:t>c</a:t>
            </a:r>
            <a:r>
              <a:rPr sz="650" spc="50" dirty="0">
                <a:latin typeface="Arial"/>
                <a:cs typeface="Arial"/>
              </a:rPr>
              <a:t>h</a:t>
            </a:r>
            <a:r>
              <a:rPr sz="650" spc="35" dirty="0">
                <a:latin typeface="Arial"/>
                <a:cs typeface="Arial"/>
              </a:rPr>
              <a:t>i</a:t>
            </a:r>
            <a:r>
              <a:rPr sz="650" spc="50" dirty="0">
                <a:latin typeface="Arial"/>
                <a:cs typeface="Arial"/>
              </a:rPr>
              <a:t>n</a:t>
            </a:r>
            <a:r>
              <a:rPr sz="650" spc="60" dirty="0">
                <a:latin typeface="Arial"/>
                <a:cs typeface="Arial"/>
              </a:rPr>
              <a:t>g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20" dirty="0">
                <a:latin typeface="Arial"/>
                <a:cs typeface="Arial"/>
              </a:rPr>
              <a:t>-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50" dirty="0">
                <a:latin typeface="Arial"/>
                <a:cs typeface="Arial"/>
              </a:rPr>
              <a:t>95%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650" spc="15" dirty="0">
                <a:latin typeface="Arial"/>
                <a:cs typeface="Arial"/>
              </a:rPr>
              <a:t>Ca</a:t>
            </a:r>
            <a:r>
              <a:rPr sz="650" spc="30" dirty="0">
                <a:latin typeface="Arial"/>
                <a:cs typeface="Arial"/>
              </a:rPr>
              <a:t>c</a:t>
            </a:r>
            <a:r>
              <a:rPr sz="650" spc="50" dirty="0">
                <a:latin typeface="Arial"/>
                <a:cs typeface="Arial"/>
              </a:rPr>
              <a:t>h</a:t>
            </a:r>
            <a:r>
              <a:rPr sz="650" spc="35" dirty="0">
                <a:latin typeface="Arial"/>
                <a:cs typeface="Arial"/>
              </a:rPr>
              <a:t>i</a:t>
            </a:r>
            <a:r>
              <a:rPr sz="650" spc="50" dirty="0">
                <a:latin typeface="Arial"/>
                <a:cs typeface="Arial"/>
              </a:rPr>
              <a:t>n</a:t>
            </a:r>
            <a:r>
              <a:rPr sz="650" spc="60" dirty="0">
                <a:latin typeface="Arial"/>
                <a:cs typeface="Arial"/>
              </a:rPr>
              <a:t>g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20" dirty="0">
                <a:latin typeface="Arial"/>
                <a:cs typeface="Arial"/>
              </a:rPr>
              <a:t>-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50" dirty="0">
                <a:latin typeface="Arial"/>
                <a:cs typeface="Arial"/>
              </a:rPr>
              <a:t>60%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650" spc="15" dirty="0">
                <a:latin typeface="Arial"/>
                <a:cs typeface="Arial"/>
              </a:rPr>
              <a:t>Ca</a:t>
            </a:r>
            <a:r>
              <a:rPr sz="650" spc="30" dirty="0">
                <a:latin typeface="Arial"/>
                <a:cs typeface="Arial"/>
              </a:rPr>
              <a:t>c</a:t>
            </a:r>
            <a:r>
              <a:rPr sz="650" spc="50" dirty="0">
                <a:latin typeface="Arial"/>
                <a:cs typeface="Arial"/>
              </a:rPr>
              <a:t>h</a:t>
            </a:r>
            <a:r>
              <a:rPr sz="650" spc="35" dirty="0">
                <a:latin typeface="Arial"/>
                <a:cs typeface="Arial"/>
              </a:rPr>
              <a:t>i</a:t>
            </a:r>
            <a:r>
              <a:rPr sz="650" spc="50" dirty="0">
                <a:latin typeface="Arial"/>
                <a:cs typeface="Arial"/>
              </a:rPr>
              <a:t>n</a:t>
            </a:r>
            <a:r>
              <a:rPr sz="650" spc="60" dirty="0">
                <a:latin typeface="Arial"/>
                <a:cs typeface="Arial"/>
              </a:rPr>
              <a:t>g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20" dirty="0">
                <a:latin typeface="Arial"/>
                <a:cs typeface="Arial"/>
              </a:rPr>
              <a:t>-</a:t>
            </a:r>
            <a:r>
              <a:rPr sz="650" spc="30" dirty="0">
                <a:latin typeface="Arial"/>
                <a:cs typeface="Arial"/>
              </a:rPr>
              <a:t> </a:t>
            </a:r>
            <a:r>
              <a:rPr sz="650" spc="50" dirty="0">
                <a:latin typeface="Arial"/>
                <a:cs typeface="Arial"/>
              </a:rPr>
              <a:t>20%</a:t>
            </a:r>
            <a:endParaRPr sz="650">
              <a:latin typeface="Arial"/>
              <a:cs typeface="Arial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1379245" y="2955244"/>
            <a:ext cx="52705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30" dirty="0">
                <a:latin typeface="Arial"/>
                <a:cs typeface="Arial"/>
              </a:rPr>
              <a:t> </a:t>
            </a:r>
            <a:endParaRPr sz="650">
              <a:latin typeface="Arial"/>
              <a:cs typeface="Arial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1379245" y="3061309"/>
            <a:ext cx="52705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30" dirty="0">
                <a:latin typeface="Arial"/>
                <a:cs typeface="Arial"/>
              </a:rPr>
              <a:t> </a:t>
            </a:r>
            <a:endParaRPr sz="650">
              <a:latin typeface="Arial"/>
              <a:cs typeface="Arial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1379245" y="3167324"/>
            <a:ext cx="52705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30" dirty="0">
                <a:latin typeface="Arial"/>
                <a:cs typeface="Arial"/>
              </a:rPr>
              <a:t> </a:t>
            </a:r>
            <a:endParaRPr sz="650">
              <a:latin typeface="Arial"/>
              <a:cs typeface="Arial"/>
            </a:endParaRPr>
          </a:p>
        </p:txBody>
      </p:sp>
      <p:sp>
        <p:nvSpPr>
          <p:cNvPr id="158" name="object 158"/>
          <p:cNvSpPr/>
          <p:nvPr/>
        </p:nvSpPr>
        <p:spPr>
          <a:xfrm>
            <a:off x="1391945" y="3218154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34" y="0"/>
                </a:lnTo>
              </a:path>
            </a:pathLst>
          </a:custGeom>
          <a:ln w="6350">
            <a:solidFill>
              <a:srgbClr val="B22222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612127" y="4818354"/>
            <a:ext cx="4337050" cy="666750"/>
          </a:xfrm>
          <a:custGeom>
            <a:avLst/>
            <a:gdLst/>
            <a:ahLst/>
            <a:cxnLst/>
            <a:rect l="l" t="t" r="r" b="b"/>
            <a:pathLst>
              <a:path w="4337050" h="666750">
                <a:moveTo>
                  <a:pt x="0" y="666165"/>
                </a:moveTo>
                <a:lnTo>
                  <a:pt x="394347" y="297865"/>
                </a:lnTo>
                <a:lnTo>
                  <a:pt x="1708797" y="0"/>
                </a:lnTo>
                <a:lnTo>
                  <a:pt x="4337050" y="78790"/>
                </a:lnTo>
              </a:path>
            </a:pathLst>
          </a:custGeom>
          <a:ln w="6350">
            <a:solidFill>
              <a:srgbClr val="B22222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605777" y="547603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585495" y="5484488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1000124" y="510773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979779" y="5116188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78" y="0"/>
                </a:lnTo>
              </a:path>
            </a:pathLst>
          </a:custGeom>
          <a:ln w="54597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2314575" y="480992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2294229" y="4818386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78" y="0"/>
                </a:lnTo>
              </a:path>
            </a:pathLst>
          </a:custGeom>
          <a:ln w="54597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4942827" y="488866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4922545" y="4897113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1522704" y="320972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1502422" y="3218186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568325" y="3402304"/>
            <a:ext cx="4424680" cy="2551430"/>
          </a:xfrm>
          <a:custGeom>
            <a:avLst/>
            <a:gdLst/>
            <a:ahLst/>
            <a:cxnLst/>
            <a:rect l="l" t="t" r="r" b="b"/>
            <a:pathLst>
              <a:path w="4424680" h="2551429">
                <a:moveTo>
                  <a:pt x="0" y="0"/>
                </a:moveTo>
                <a:lnTo>
                  <a:pt x="4424654" y="0"/>
                </a:lnTo>
                <a:lnTo>
                  <a:pt x="4424654" y="2550820"/>
                </a:lnTo>
                <a:lnTo>
                  <a:pt x="0" y="255082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4007990" y="2044494"/>
            <a:ext cx="311150" cy="213360"/>
          </a:xfrm>
          <a:custGeom>
            <a:avLst/>
            <a:gdLst/>
            <a:ahLst/>
            <a:cxnLst/>
            <a:rect l="l" t="t" r="r" b="b"/>
            <a:pathLst>
              <a:path w="311150" h="213360">
                <a:moveTo>
                  <a:pt x="0" y="0"/>
                </a:moveTo>
                <a:lnTo>
                  <a:pt x="310540" y="0"/>
                </a:lnTo>
                <a:lnTo>
                  <a:pt x="310540" y="212942"/>
                </a:lnTo>
                <a:lnTo>
                  <a:pt x="0" y="21294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 txBox="1"/>
          <p:nvPr/>
        </p:nvSpPr>
        <p:spPr>
          <a:xfrm>
            <a:off x="4041152" y="2091771"/>
            <a:ext cx="244475" cy="132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15" dirty="0">
                <a:latin typeface="Arial"/>
                <a:cs typeface="Arial"/>
              </a:rPr>
              <a:t>miss</a:t>
            </a:r>
            <a:endParaRPr sz="800">
              <a:latin typeface="Arial"/>
              <a:cs typeface="Arial"/>
            </a:endParaRPr>
          </a:p>
        </p:txBody>
      </p:sp>
      <p:sp>
        <p:nvSpPr>
          <p:cNvPr id="173" name="object 173"/>
          <p:cNvSpPr/>
          <p:nvPr/>
        </p:nvSpPr>
        <p:spPr>
          <a:xfrm>
            <a:off x="4007990" y="1691363"/>
            <a:ext cx="204470" cy="213360"/>
          </a:xfrm>
          <a:custGeom>
            <a:avLst/>
            <a:gdLst/>
            <a:ahLst/>
            <a:cxnLst/>
            <a:rect l="l" t="t" r="r" b="b"/>
            <a:pathLst>
              <a:path w="204470" h="213360">
                <a:moveTo>
                  <a:pt x="0" y="0"/>
                </a:moveTo>
                <a:lnTo>
                  <a:pt x="204069" y="0"/>
                </a:lnTo>
                <a:lnTo>
                  <a:pt x="204069" y="212942"/>
                </a:lnTo>
                <a:lnTo>
                  <a:pt x="0" y="21294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 txBox="1"/>
          <p:nvPr/>
        </p:nvSpPr>
        <p:spPr>
          <a:xfrm>
            <a:off x="4041099" y="1738639"/>
            <a:ext cx="138430" cy="132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10" dirty="0">
                <a:latin typeface="Arial"/>
                <a:cs typeface="Arial"/>
              </a:rPr>
              <a:t>hit</a:t>
            </a:r>
            <a:endParaRPr sz="800">
              <a:latin typeface="Arial"/>
              <a:cs typeface="Arial"/>
            </a:endParaRPr>
          </a:p>
        </p:txBody>
      </p:sp>
      <p:sp>
        <p:nvSpPr>
          <p:cNvPr id="175" name="object 175"/>
          <p:cNvSpPr/>
          <p:nvPr/>
        </p:nvSpPr>
        <p:spPr>
          <a:xfrm>
            <a:off x="2314410" y="2069311"/>
            <a:ext cx="130810" cy="4445"/>
          </a:xfrm>
          <a:custGeom>
            <a:avLst/>
            <a:gdLst/>
            <a:ahLst/>
            <a:cxnLst/>
            <a:rect l="l" t="t" r="r" b="b"/>
            <a:pathLst>
              <a:path w="130810" h="4444">
                <a:moveTo>
                  <a:pt x="0" y="0"/>
                </a:moveTo>
                <a:lnTo>
                  <a:pt x="130459" y="4244"/>
                </a:lnTo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2417400" y="2046088"/>
            <a:ext cx="72390" cy="53340"/>
          </a:xfrm>
          <a:custGeom>
            <a:avLst/>
            <a:gdLst/>
            <a:ahLst/>
            <a:cxnLst/>
            <a:rect l="l" t="t" r="r" b="b"/>
            <a:pathLst>
              <a:path w="72389" h="53339">
                <a:moveTo>
                  <a:pt x="1731" y="0"/>
                </a:moveTo>
                <a:lnTo>
                  <a:pt x="27468" y="27468"/>
                </a:lnTo>
                <a:lnTo>
                  <a:pt x="0" y="53206"/>
                </a:lnTo>
                <a:lnTo>
                  <a:pt x="71808" y="28912"/>
                </a:lnTo>
                <a:lnTo>
                  <a:pt x="17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2417399" y="2046087"/>
            <a:ext cx="72390" cy="53340"/>
          </a:xfrm>
          <a:custGeom>
            <a:avLst/>
            <a:gdLst/>
            <a:ahLst/>
            <a:cxnLst/>
            <a:rect l="l" t="t" r="r" b="b"/>
            <a:pathLst>
              <a:path w="72389" h="53339">
                <a:moveTo>
                  <a:pt x="71809" y="28913"/>
                </a:moveTo>
                <a:lnTo>
                  <a:pt x="1731" y="0"/>
                </a:lnTo>
                <a:lnTo>
                  <a:pt x="27469" y="27468"/>
                </a:lnTo>
                <a:lnTo>
                  <a:pt x="0" y="53207"/>
                </a:lnTo>
                <a:lnTo>
                  <a:pt x="71809" y="28913"/>
                </a:lnTo>
                <a:close/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 txBox="1"/>
          <p:nvPr/>
        </p:nvSpPr>
        <p:spPr>
          <a:xfrm>
            <a:off x="1980719" y="2000482"/>
            <a:ext cx="339725" cy="132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15" dirty="0">
                <a:latin typeface="Arial"/>
                <a:cs typeface="Arial"/>
              </a:rPr>
              <a:t>packet</a:t>
            </a:r>
            <a:endParaRPr sz="800">
              <a:latin typeface="Arial"/>
              <a:cs typeface="Arial"/>
            </a:endParaRPr>
          </a:p>
        </p:txBody>
      </p:sp>
      <p:sp>
        <p:nvSpPr>
          <p:cNvPr id="179" name="object 179"/>
          <p:cNvSpPr/>
          <p:nvPr/>
        </p:nvSpPr>
        <p:spPr>
          <a:xfrm>
            <a:off x="2506057" y="1915841"/>
            <a:ext cx="639445" cy="319405"/>
          </a:xfrm>
          <a:custGeom>
            <a:avLst/>
            <a:gdLst/>
            <a:ahLst/>
            <a:cxnLst/>
            <a:rect l="l" t="t" r="r" b="b"/>
            <a:pathLst>
              <a:path w="639444" h="319405">
                <a:moveTo>
                  <a:pt x="630882" y="0"/>
                </a:moveTo>
                <a:lnTo>
                  <a:pt x="7945" y="0"/>
                </a:lnTo>
                <a:lnTo>
                  <a:pt x="0" y="7943"/>
                </a:lnTo>
                <a:lnTo>
                  <a:pt x="0" y="311468"/>
                </a:lnTo>
                <a:lnTo>
                  <a:pt x="7945" y="319413"/>
                </a:lnTo>
                <a:lnTo>
                  <a:pt x="630882" y="319413"/>
                </a:lnTo>
                <a:lnTo>
                  <a:pt x="638827" y="311468"/>
                </a:lnTo>
                <a:lnTo>
                  <a:pt x="638827" y="7943"/>
                </a:lnTo>
                <a:lnTo>
                  <a:pt x="63088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2506058" y="1915841"/>
            <a:ext cx="639445" cy="319405"/>
          </a:xfrm>
          <a:custGeom>
            <a:avLst/>
            <a:gdLst/>
            <a:ahLst/>
            <a:cxnLst/>
            <a:rect l="l" t="t" r="r" b="b"/>
            <a:pathLst>
              <a:path w="639444" h="319405">
                <a:moveTo>
                  <a:pt x="17745" y="0"/>
                </a:moveTo>
                <a:lnTo>
                  <a:pt x="621082" y="0"/>
                </a:lnTo>
                <a:lnTo>
                  <a:pt x="630881" y="0"/>
                </a:lnTo>
                <a:lnTo>
                  <a:pt x="638827" y="7945"/>
                </a:lnTo>
                <a:lnTo>
                  <a:pt x="638827" y="17746"/>
                </a:lnTo>
                <a:lnTo>
                  <a:pt x="638827" y="301669"/>
                </a:lnTo>
                <a:lnTo>
                  <a:pt x="638827" y="311468"/>
                </a:lnTo>
                <a:lnTo>
                  <a:pt x="630881" y="319414"/>
                </a:lnTo>
                <a:lnTo>
                  <a:pt x="621082" y="319414"/>
                </a:lnTo>
                <a:lnTo>
                  <a:pt x="17745" y="319414"/>
                </a:lnTo>
                <a:lnTo>
                  <a:pt x="7944" y="319414"/>
                </a:lnTo>
                <a:lnTo>
                  <a:pt x="0" y="311468"/>
                </a:lnTo>
                <a:lnTo>
                  <a:pt x="0" y="301669"/>
                </a:lnTo>
                <a:lnTo>
                  <a:pt x="0" y="17746"/>
                </a:lnTo>
                <a:lnTo>
                  <a:pt x="0" y="7945"/>
                </a:lnTo>
                <a:lnTo>
                  <a:pt x="7944" y="0"/>
                </a:lnTo>
                <a:lnTo>
                  <a:pt x="17745" y="0"/>
                </a:lnTo>
                <a:close/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 txBox="1"/>
          <p:nvPr/>
        </p:nvSpPr>
        <p:spPr>
          <a:xfrm>
            <a:off x="2571634" y="1949809"/>
            <a:ext cx="499109" cy="256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44780">
              <a:lnSpc>
                <a:spcPct val="101899"/>
              </a:lnSpc>
            </a:pPr>
            <a:r>
              <a:rPr sz="800" spc="10" dirty="0">
                <a:latin typeface="Arial"/>
                <a:cs typeface="Arial"/>
              </a:rPr>
              <a:t>Key Extraction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182" name="object 182"/>
          <p:cNvSpPr/>
          <p:nvPr/>
        </p:nvSpPr>
        <p:spPr>
          <a:xfrm>
            <a:off x="3350610" y="1915841"/>
            <a:ext cx="639445" cy="319405"/>
          </a:xfrm>
          <a:custGeom>
            <a:avLst/>
            <a:gdLst/>
            <a:ahLst/>
            <a:cxnLst/>
            <a:rect l="l" t="t" r="r" b="b"/>
            <a:pathLst>
              <a:path w="639445" h="319405">
                <a:moveTo>
                  <a:pt x="630882" y="0"/>
                </a:moveTo>
                <a:lnTo>
                  <a:pt x="7946" y="0"/>
                </a:lnTo>
                <a:lnTo>
                  <a:pt x="0" y="7943"/>
                </a:lnTo>
                <a:lnTo>
                  <a:pt x="0" y="311468"/>
                </a:lnTo>
                <a:lnTo>
                  <a:pt x="7946" y="319413"/>
                </a:lnTo>
                <a:lnTo>
                  <a:pt x="630882" y="319413"/>
                </a:lnTo>
                <a:lnTo>
                  <a:pt x="638827" y="311468"/>
                </a:lnTo>
                <a:lnTo>
                  <a:pt x="638827" y="7943"/>
                </a:lnTo>
                <a:lnTo>
                  <a:pt x="63088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3350610" y="1915841"/>
            <a:ext cx="639445" cy="319405"/>
          </a:xfrm>
          <a:custGeom>
            <a:avLst/>
            <a:gdLst/>
            <a:ahLst/>
            <a:cxnLst/>
            <a:rect l="l" t="t" r="r" b="b"/>
            <a:pathLst>
              <a:path w="639445" h="319405">
                <a:moveTo>
                  <a:pt x="17745" y="0"/>
                </a:moveTo>
                <a:lnTo>
                  <a:pt x="621082" y="0"/>
                </a:lnTo>
                <a:lnTo>
                  <a:pt x="630882" y="0"/>
                </a:lnTo>
                <a:lnTo>
                  <a:pt x="638827" y="7945"/>
                </a:lnTo>
                <a:lnTo>
                  <a:pt x="638827" y="17746"/>
                </a:lnTo>
                <a:lnTo>
                  <a:pt x="638827" y="301669"/>
                </a:lnTo>
                <a:lnTo>
                  <a:pt x="638827" y="311468"/>
                </a:lnTo>
                <a:lnTo>
                  <a:pt x="630882" y="319414"/>
                </a:lnTo>
                <a:lnTo>
                  <a:pt x="621082" y="319414"/>
                </a:lnTo>
                <a:lnTo>
                  <a:pt x="17745" y="319414"/>
                </a:lnTo>
                <a:lnTo>
                  <a:pt x="7945" y="319414"/>
                </a:lnTo>
                <a:lnTo>
                  <a:pt x="0" y="311468"/>
                </a:lnTo>
                <a:lnTo>
                  <a:pt x="0" y="301669"/>
                </a:lnTo>
                <a:lnTo>
                  <a:pt x="0" y="17746"/>
                </a:lnTo>
                <a:lnTo>
                  <a:pt x="0" y="7945"/>
                </a:lnTo>
                <a:lnTo>
                  <a:pt x="7945" y="0"/>
                </a:lnTo>
                <a:lnTo>
                  <a:pt x="17745" y="0"/>
                </a:lnTo>
                <a:close/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 txBox="1"/>
          <p:nvPr/>
        </p:nvSpPr>
        <p:spPr>
          <a:xfrm>
            <a:off x="3499004" y="1949809"/>
            <a:ext cx="333375" cy="256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41275">
              <a:lnSpc>
                <a:spcPct val="101899"/>
              </a:lnSpc>
            </a:pPr>
            <a:r>
              <a:rPr sz="800" spc="15" dirty="0">
                <a:latin typeface="Arial"/>
                <a:cs typeface="Arial"/>
              </a:rPr>
              <a:t>Flow Cache</a:t>
            </a:r>
            <a:endParaRPr sz="800">
              <a:latin typeface="Arial"/>
              <a:cs typeface="Arial"/>
            </a:endParaRPr>
          </a:p>
        </p:txBody>
      </p:sp>
      <p:sp>
        <p:nvSpPr>
          <p:cNvPr id="185" name="object 185"/>
          <p:cNvSpPr/>
          <p:nvPr/>
        </p:nvSpPr>
        <p:spPr>
          <a:xfrm>
            <a:off x="3144885" y="2075549"/>
            <a:ext cx="144780" cy="0"/>
          </a:xfrm>
          <a:custGeom>
            <a:avLst/>
            <a:gdLst/>
            <a:ahLst/>
            <a:cxnLst/>
            <a:rect l="l" t="t" r="r" b="b"/>
            <a:pathLst>
              <a:path w="144779">
                <a:moveTo>
                  <a:pt x="0" y="0"/>
                </a:moveTo>
                <a:lnTo>
                  <a:pt x="144504" y="0"/>
                </a:lnTo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3262772" y="2048930"/>
            <a:ext cx="71120" cy="53340"/>
          </a:xfrm>
          <a:custGeom>
            <a:avLst/>
            <a:gdLst/>
            <a:ahLst/>
            <a:cxnLst/>
            <a:rect l="l" t="t" r="r" b="b"/>
            <a:pathLst>
              <a:path w="71120" h="53339">
                <a:moveTo>
                  <a:pt x="0" y="0"/>
                </a:moveTo>
                <a:lnTo>
                  <a:pt x="26617" y="26617"/>
                </a:lnTo>
                <a:lnTo>
                  <a:pt x="0" y="53235"/>
                </a:lnTo>
                <a:lnTo>
                  <a:pt x="70980" y="2661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3262772" y="2048931"/>
            <a:ext cx="71120" cy="53340"/>
          </a:xfrm>
          <a:custGeom>
            <a:avLst/>
            <a:gdLst/>
            <a:ahLst/>
            <a:cxnLst/>
            <a:rect l="l" t="t" r="r" b="b"/>
            <a:pathLst>
              <a:path w="71120" h="53339">
                <a:moveTo>
                  <a:pt x="70980" y="26617"/>
                </a:moveTo>
                <a:lnTo>
                  <a:pt x="0" y="0"/>
                </a:lnTo>
                <a:lnTo>
                  <a:pt x="26617" y="26617"/>
                </a:lnTo>
                <a:lnTo>
                  <a:pt x="0" y="53235"/>
                </a:lnTo>
                <a:lnTo>
                  <a:pt x="70980" y="26617"/>
                </a:lnTo>
                <a:close/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6632975" y="2075549"/>
            <a:ext cx="178435" cy="0"/>
          </a:xfrm>
          <a:custGeom>
            <a:avLst/>
            <a:gdLst/>
            <a:ahLst/>
            <a:cxnLst/>
            <a:rect l="l" t="t" r="r" b="b"/>
            <a:pathLst>
              <a:path w="178434">
                <a:moveTo>
                  <a:pt x="0" y="0"/>
                </a:moveTo>
                <a:lnTo>
                  <a:pt x="178188" y="0"/>
                </a:lnTo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6784547" y="2048930"/>
            <a:ext cx="71120" cy="53340"/>
          </a:xfrm>
          <a:custGeom>
            <a:avLst/>
            <a:gdLst/>
            <a:ahLst/>
            <a:cxnLst/>
            <a:rect l="l" t="t" r="r" b="b"/>
            <a:pathLst>
              <a:path w="71120" h="53339">
                <a:moveTo>
                  <a:pt x="0" y="0"/>
                </a:moveTo>
                <a:lnTo>
                  <a:pt x="26617" y="26617"/>
                </a:lnTo>
                <a:lnTo>
                  <a:pt x="0" y="53235"/>
                </a:lnTo>
                <a:lnTo>
                  <a:pt x="70981" y="2661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6784546" y="2048931"/>
            <a:ext cx="71120" cy="53340"/>
          </a:xfrm>
          <a:custGeom>
            <a:avLst/>
            <a:gdLst/>
            <a:ahLst/>
            <a:cxnLst/>
            <a:rect l="l" t="t" r="r" b="b"/>
            <a:pathLst>
              <a:path w="71120" h="53339">
                <a:moveTo>
                  <a:pt x="70981" y="26617"/>
                </a:moveTo>
                <a:lnTo>
                  <a:pt x="0" y="0"/>
                </a:lnTo>
                <a:lnTo>
                  <a:pt x="26617" y="26617"/>
                </a:lnTo>
                <a:lnTo>
                  <a:pt x="0" y="53235"/>
                </a:lnTo>
                <a:lnTo>
                  <a:pt x="70981" y="26617"/>
                </a:lnTo>
                <a:close/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 txBox="1"/>
          <p:nvPr/>
        </p:nvSpPr>
        <p:spPr>
          <a:xfrm>
            <a:off x="6858109" y="2011917"/>
            <a:ext cx="339725" cy="132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15" dirty="0">
                <a:latin typeface="Arial"/>
                <a:cs typeface="Arial"/>
              </a:rPr>
              <a:t>packet</a:t>
            </a:r>
            <a:endParaRPr sz="800">
              <a:latin typeface="Arial"/>
              <a:cs typeface="Arial"/>
            </a:endParaRPr>
          </a:p>
        </p:txBody>
      </p:sp>
      <p:sp>
        <p:nvSpPr>
          <p:cNvPr id="192" name="object 192"/>
          <p:cNvSpPr/>
          <p:nvPr/>
        </p:nvSpPr>
        <p:spPr>
          <a:xfrm>
            <a:off x="4345954" y="1915841"/>
            <a:ext cx="639445" cy="319405"/>
          </a:xfrm>
          <a:custGeom>
            <a:avLst/>
            <a:gdLst/>
            <a:ahLst/>
            <a:cxnLst/>
            <a:rect l="l" t="t" r="r" b="b"/>
            <a:pathLst>
              <a:path w="639445" h="319405">
                <a:moveTo>
                  <a:pt x="630883" y="0"/>
                </a:moveTo>
                <a:lnTo>
                  <a:pt x="7945" y="0"/>
                </a:lnTo>
                <a:lnTo>
                  <a:pt x="0" y="7943"/>
                </a:lnTo>
                <a:lnTo>
                  <a:pt x="0" y="311468"/>
                </a:lnTo>
                <a:lnTo>
                  <a:pt x="7945" y="319413"/>
                </a:lnTo>
                <a:lnTo>
                  <a:pt x="630883" y="319413"/>
                </a:lnTo>
                <a:lnTo>
                  <a:pt x="638827" y="311468"/>
                </a:lnTo>
                <a:lnTo>
                  <a:pt x="638827" y="7943"/>
                </a:lnTo>
                <a:lnTo>
                  <a:pt x="63088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4345954" y="1915841"/>
            <a:ext cx="639445" cy="319405"/>
          </a:xfrm>
          <a:custGeom>
            <a:avLst/>
            <a:gdLst/>
            <a:ahLst/>
            <a:cxnLst/>
            <a:rect l="l" t="t" r="r" b="b"/>
            <a:pathLst>
              <a:path w="639445" h="319405">
                <a:moveTo>
                  <a:pt x="17745" y="0"/>
                </a:moveTo>
                <a:lnTo>
                  <a:pt x="621082" y="0"/>
                </a:lnTo>
                <a:lnTo>
                  <a:pt x="630882" y="0"/>
                </a:lnTo>
                <a:lnTo>
                  <a:pt x="638827" y="7945"/>
                </a:lnTo>
                <a:lnTo>
                  <a:pt x="638827" y="17746"/>
                </a:lnTo>
                <a:lnTo>
                  <a:pt x="638827" y="301669"/>
                </a:lnTo>
                <a:lnTo>
                  <a:pt x="638827" y="311468"/>
                </a:lnTo>
                <a:lnTo>
                  <a:pt x="630882" y="319414"/>
                </a:lnTo>
                <a:lnTo>
                  <a:pt x="621082" y="319414"/>
                </a:lnTo>
                <a:lnTo>
                  <a:pt x="17745" y="319414"/>
                </a:lnTo>
                <a:lnTo>
                  <a:pt x="7944" y="319414"/>
                </a:lnTo>
                <a:lnTo>
                  <a:pt x="0" y="311468"/>
                </a:lnTo>
                <a:lnTo>
                  <a:pt x="0" y="301669"/>
                </a:lnTo>
                <a:lnTo>
                  <a:pt x="0" y="17746"/>
                </a:lnTo>
                <a:lnTo>
                  <a:pt x="0" y="7945"/>
                </a:lnTo>
                <a:lnTo>
                  <a:pt x="7944" y="0"/>
                </a:lnTo>
                <a:lnTo>
                  <a:pt x="17745" y="0"/>
                </a:lnTo>
                <a:close/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 txBox="1"/>
          <p:nvPr/>
        </p:nvSpPr>
        <p:spPr>
          <a:xfrm>
            <a:off x="4429232" y="1949809"/>
            <a:ext cx="463550" cy="256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91440">
              <a:lnSpc>
                <a:spcPct val="101899"/>
              </a:lnSpc>
            </a:pPr>
            <a:r>
              <a:rPr sz="800" spc="-80" dirty="0">
                <a:latin typeface="Arial"/>
                <a:cs typeface="Arial"/>
              </a:rPr>
              <a:t>T</a:t>
            </a:r>
            <a:r>
              <a:rPr sz="800" spc="10" dirty="0">
                <a:latin typeface="Arial"/>
                <a:cs typeface="Arial"/>
              </a:rPr>
              <a:t>able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10" dirty="0">
                <a:latin typeface="Arial"/>
                <a:cs typeface="Arial"/>
              </a:rPr>
              <a:t>Selection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195" name="object 195"/>
          <p:cNvSpPr/>
          <p:nvPr/>
        </p:nvSpPr>
        <p:spPr>
          <a:xfrm>
            <a:off x="5170051" y="1915841"/>
            <a:ext cx="639445" cy="319405"/>
          </a:xfrm>
          <a:custGeom>
            <a:avLst/>
            <a:gdLst/>
            <a:ahLst/>
            <a:cxnLst/>
            <a:rect l="l" t="t" r="r" b="b"/>
            <a:pathLst>
              <a:path w="639445" h="319405">
                <a:moveTo>
                  <a:pt x="630881" y="0"/>
                </a:moveTo>
                <a:lnTo>
                  <a:pt x="7943" y="0"/>
                </a:lnTo>
                <a:lnTo>
                  <a:pt x="0" y="7943"/>
                </a:lnTo>
                <a:lnTo>
                  <a:pt x="0" y="311468"/>
                </a:lnTo>
                <a:lnTo>
                  <a:pt x="7943" y="319413"/>
                </a:lnTo>
                <a:lnTo>
                  <a:pt x="630881" y="319413"/>
                </a:lnTo>
                <a:lnTo>
                  <a:pt x="638826" y="311468"/>
                </a:lnTo>
                <a:lnTo>
                  <a:pt x="638826" y="7943"/>
                </a:lnTo>
                <a:lnTo>
                  <a:pt x="63088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5170051" y="1915841"/>
            <a:ext cx="639445" cy="319405"/>
          </a:xfrm>
          <a:custGeom>
            <a:avLst/>
            <a:gdLst/>
            <a:ahLst/>
            <a:cxnLst/>
            <a:rect l="l" t="t" r="r" b="b"/>
            <a:pathLst>
              <a:path w="639445" h="319405">
                <a:moveTo>
                  <a:pt x="17745" y="0"/>
                </a:moveTo>
                <a:lnTo>
                  <a:pt x="621082" y="0"/>
                </a:lnTo>
                <a:lnTo>
                  <a:pt x="630881" y="0"/>
                </a:lnTo>
                <a:lnTo>
                  <a:pt x="638827" y="7945"/>
                </a:lnTo>
                <a:lnTo>
                  <a:pt x="638827" y="17746"/>
                </a:lnTo>
                <a:lnTo>
                  <a:pt x="638827" y="301669"/>
                </a:lnTo>
                <a:lnTo>
                  <a:pt x="638827" y="311468"/>
                </a:lnTo>
                <a:lnTo>
                  <a:pt x="630881" y="319414"/>
                </a:lnTo>
                <a:lnTo>
                  <a:pt x="621082" y="319414"/>
                </a:lnTo>
                <a:lnTo>
                  <a:pt x="17745" y="319414"/>
                </a:lnTo>
                <a:lnTo>
                  <a:pt x="7944" y="319414"/>
                </a:lnTo>
                <a:lnTo>
                  <a:pt x="0" y="311468"/>
                </a:lnTo>
                <a:lnTo>
                  <a:pt x="0" y="301669"/>
                </a:lnTo>
                <a:lnTo>
                  <a:pt x="0" y="17746"/>
                </a:lnTo>
                <a:lnTo>
                  <a:pt x="0" y="7945"/>
                </a:lnTo>
                <a:lnTo>
                  <a:pt x="7944" y="0"/>
                </a:lnTo>
                <a:lnTo>
                  <a:pt x="17745" y="0"/>
                </a:lnTo>
                <a:close/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 txBox="1"/>
          <p:nvPr/>
        </p:nvSpPr>
        <p:spPr>
          <a:xfrm>
            <a:off x="5253329" y="1949809"/>
            <a:ext cx="463550" cy="256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06045">
              <a:lnSpc>
                <a:spcPct val="101899"/>
              </a:lnSpc>
            </a:pPr>
            <a:r>
              <a:rPr sz="800" spc="10" dirty="0">
                <a:latin typeface="Arial"/>
                <a:cs typeface="Arial"/>
              </a:rPr>
              <a:t>Flow Selection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198" name="object 198"/>
          <p:cNvSpPr/>
          <p:nvPr/>
        </p:nvSpPr>
        <p:spPr>
          <a:xfrm>
            <a:off x="5994148" y="1915841"/>
            <a:ext cx="639445" cy="319405"/>
          </a:xfrm>
          <a:custGeom>
            <a:avLst/>
            <a:gdLst/>
            <a:ahLst/>
            <a:cxnLst/>
            <a:rect l="l" t="t" r="r" b="b"/>
            <a:pathLst>
              <a:path w="639445" h="319405">
                <a:moveTo>
                  <a:pt x="630881" y="0"/>
                </a:moveTo>
                <a:lnTo>
                  <a:pt x="7943" y="0"/>
                </a:lnTo>
                <a:lnTo>
                  <a:pt x="0" y="7943"/>
                </a:lnTo>
                <a:lnTo>
                  <a:pt x="0" y="311468"/>
                </a:lnTo>
                <a:lnTo>
                  <a:pt x="7943" y="319413"/>
                </a:lnTo>
                <a:lnTo>
                  <a:pt x="630881" y="319413"/>
                </a:lnTo>
                <a:lnTo>
                  <a:pt x="638827" y="311468"/>
                </a:lnTo>
                <a:lnTo>
                  <a:pt x="638827" y="7943"/>
                </a:lnTo>
                <a:lnTo>
                  <a:pt x="63088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5994148" y="1915841"/>
            <a:ext cx="639445" cy="319405"/>
          </a:xfrm>
          <a:custGeom>
            <a:avLst/>
            <a:gdLst/>
            <a:ahLst/>
            <a:cxnLst/>
            <a:rect l="l" t="t" r="r" b="b"/>
            <a:pathLst>
              <a:path w="639445" h="319405">
                <a:moveTo>
                  <a:pt x="17745" y="0"/>
                </a:moveTo>
                <a:lnTo>
                  <a:pt x="621082" y="0"/>
                </a:lnTo>
                <a:lnTo>
                  <a:pt x="630881" y="0"/>
                </a:lnTo>
                <a:lnTo>
                  <a:pt x="638827" y="7945"/>
                </a:lnTo>
                <a:lnTo>
                  <a:pt x="638827" y="17746"/>
                </a:lnTo>
                <a:lnTo>
                  <a:pt x="638827" y="301669"/>
                </a:lnTo>
                <a:lnTo>
                  <a:pt x="638827" y="311468"/>
                </a:lnTo>
                <a:lnTo>
                  <a:pt x="630881" y="319414"/>
                </a:lnTo>
                <a:lnTo>
                  <a:pt x="621082" y="319414"/>
                </a:lnTo>
                <a:lnTo>
                  <a:pt x="17745" y="319414"/>
                </a:lnTo>
                <a:lnTo>
                  <a:pt x="7944" y="319414"/>
                </a:lnTo>
                <a:lnTo>
                  <a:pt x="0" y="311468"/>
                </a:lnTo>
                <a:lnTo>
                  <a:pt x="0" y="301669"/>
                </a:lnTo>
                <a:lnTo>
                  <a:pt x="0" y="17746"/>
                </a:lnTo>
                <a:lnTo>
                  <a:pt x="0" y="7945"/>
                </a:lnTo>
                <a:lnTo>
                  <a:pt x="7944" y="0"/>
                </a:lnTo>
                <a:lnTo>
                  <a:pt x="17745" y="0"/>
                </a:lnTo>
                <a:close/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 txBox="1"/>
          <p:nvPr/>
        </p:nvSpPr>
        <p:spPr>
          <a:xfrm>
            <a:off x="6035992" y="1949809"/>
            <a:ext cx="546735" cy="256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12395">
              <a:lnSpc>
                <a:spcPct val="101899"/>
              </a:lnSpc>
            </a:pPr>
            <a:r>
              <a:rPr sz="800" spc="10" dirty="0">
                <a:latin typeface="Arial"/>
                <a:cs typeface="Arial"/>
              </a:rPr>
              <a:t>Action Application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201" name="object 201"/>
          <p:cNvSpPr/>
          <p:nvPr/>
        </p:nvSpPr>
        <p:spPr>
          <a:xfrm>
            <a:off x="4984781" y="2075549"/>
            <a:ext cx="124460" cy="0"/>
          </a:xfrm>
          <a:custGeom>
            <a:avLst/>
            <a:gdLst/>
            <a:ahLst/>
            <a:cxnLst/>
            <a:rect l="l" t="t" r="r" b="b"/>
            <a:pathLst>
              <a:path w="124460">
                <a:moveTo>
                  <a:pt x="0" y="0"/>
                </a:moveTo>
                <a:lnTo>
                  <a:pt x="124048" y="0"/>
                </a:lnTo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5082212" y="2048930"/>
            <a:ext cx="71120" cy="53340"/>
          </a:xfrm>
          <a:custGeom>
            <a:avLst/>
            <a:gdLst/>
            <a:ahLst/>
            <a:cxnLst/>
            <a:rect l="l" t="t" r="r" b="b"/>
            <a:pathLst>
              <a:path w="71120" h="53339">
                <a:moveTo>
                  <a:pt x="0" y="0"/>
                </a:moveTo>
                <a:lnTo>
                  <a:pt x="26617" y="26617"/>
                </a:lnTo>
                <a:lnTo>
                  <a:pt x="0" y="53235"/>
                </a:lnTo>
                <a:lnTo>
                  <a:pt x="70981" y="2661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5082212" y="2048931"/>
            <a:ext cx="71120" cy="53340"/>
          </a:xfrm>
          <a:custGeom>
            <a:avLst/>
            <a:gdLst/>
            <a:ahLst/>
            <a:cxnLst/>
            <a:rect l="l" t="t" r="r" b="b"/>
            <a:pathLst>
              <a:path w="71120" h="53339">
                <a:moveTo>
                  <a:pt x="70980" y="26617"/>
                </a:moveTo>
                <a:lnTo>
                  <a:pt x="0" y="0"/>
                </a:lnTo>
                <a:lnTo>
                  <a:pt x="26617" y="26617"/>
                </a:lnTo>
                <a:lnTo>
                  <a:pt x="0" y="53235"/>
                </a:lnTo>
                <a:lnTo>
                  <a:pt x="70980" y="26617"/>
                </a:lnTo>
                <a:close/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5808878" y="2075549"/>
            <a:ext cx="124460" cy="0"/>
          </a:xfrm>
          <a:custGeom>
            <a:avLst/>
            <a:gdLst/>
            <a:ahLst/>
            <a:cxnLst/>
            <a:rect l="l" t="t" r="r" b="b"/>
            <a:pathLst>
              <a:path w="124460">
                <a:moveTo>
                  <a:pt x="0" y="0"/>
                </a:moveTo>
                <a:lnTo>
                  <a:pt x="124048" y="0"/>
                </a:lnTo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5906310" y="2048930"/>
            <a:ext cx="71120" cy="53340"/>
          </a:xfrm>
          <a:custGeom>
            <a:avLst/>
            <a:gdLst/>
            <a:ahLst/>
            <a:cxnLst/>
            <a:rect l="l" t="t" r="r" b="b"/>
            <a:pathLst>
              <a:path w="71120" h="53339">
                <a:moveTo>
                  <a:pt x="0" y="0"/>
                </a:moveTo>
                <a:lnTo>
                  <a:pt x="26617" y="26617"/>
                </a:lnTo>
                <a:lnTo>
                  <a:pt x="0" y="53235"/>
                </a:lnTo>
                <a:lnTo>
                  <a:pt x="70980" y="2661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5906309" y="2048931"/>
            <a:ext cx="71120" cy="53340"/>
          </a:xfrm>
          <a:custGeom>
            <a:avLst/>
            <a:gdLst/>
            <a:ahLst/>
            <a:cxnLst/>
            <a:rect l="l" t="t" r="r" b="b"/>
            <a:pathLst>
              <a:path w="71120" h="53339">
                <a:moveTo>
                  <a:pt x="70980" y="26617"/>
                </a:moveTo>
                <a:lnTo>
                  <a:pt x="0" y="0"/>
                </a:lnTo>
                <a:lnTo>
                  <a:pt x="26617" y="26617"/>
                </a:lnTo>
                <a:lnTo>
                  <a:pt x="0" y="53235"/>
                </a:lnTo>
                <a:lnTo>
                  <a:pt x="70980" y="26617"/>
                </a:lnTo>
                <a:close/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4665368" y="2235256"/>
            <a:ext cx="1541780" cy="193040"/>
          </a:xfrm>
          <a:custGeom>
            <a:avLst/>
            <a:gdLst/>
            <a:ahLst/>
            <a:cxnLst/>
            <a:rect l="l" t="t" r="r" b="b"/>
            <a:pathLst>
              <a:path w="1541779" h="193039">
                <a:moveTo>
                  <a:pt x="1541721" y="0"/>
                </a:moveTo>
                <a:lnTo>
                  <a:pt x="1541721" y="78966"/>
                </a:lnTo>
                <a:lnTo>
                  <a:pt x="1537414" y="192633"/>
                </a:lnTo>
                <a:lnTo>
                  <a:pt x="0" y="192633"/>
                </a:lnTo>
                <a:lnTo>
                  <a:pt x="0" y="78966"/>
                </a:lnTo>
                <a:lnTo>
                  <a:pt x="0" y="61220"/>
                </a:lnTo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4638749" y="2252113"/>
            <a:ext cx="53340" cy="71120"/>
          </a:xfrm>
          <a:custGeom>
            <a:avLst/>
            <a:gdLst/>
            <a:ahLst/>
            <a:cxnLst/>
            <a:rect l="l" t="t" r="r" b="b"/>
            <a:pathLst>
              <a:path w="53339" h="71119">
                <a:moveTo>
                  <a:pt x="26617" y="0"/>
                </a:moveTo>
                <a:lnTo>
                  <a:pt x="0" y="70980"/>
                </a:lnTo>
                <a:lnTo>
                  <a:pt x="26617" y="44362"/>
                </a:lnTo>
                <a:lnTo>
                  <a:pt x="43254" y="44362"/>
                </a:lnTo>
                <a:lnTo>
                  <a:pt x="26617" y="0"/>
                </a:lnTo>
                <a:close/>
              </a:path>
              <a:path w="53339" h="71119">
                <a:moveTo>
                  <a:pt x="43254" y="44362"/>
                </a:moveTo>
                <a:lnTo>
                  <a:pt x="26617" y="44362"/>
                </a:lnTo>
                <a:lnTo>
                  <a:pt x="53235" y="70980"/>
                </a:lnTo>
                <a:lnTo>
                  <a:pt x="43254" y="443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4638750" y="2252114"/>
            <a:ext cx="53340" cy="71120"/>
          </a:xfrm>
          <a:custGeom>
            <a:avLst/>
            <a:gdLst/>
            <a:ahLst/>
            <a:cxnLst/>
            <a:rect l="l" t="t" r="r" b="b"/>
            <a:pathLst>
              <a:path w="53339" h="71119">
                <a:moveTo>
                  <a:pt x="26617" y="0"/>
                </a:moveTo>
                <a:lnTo>
                  <a:pt x="0" y="70980"/>
                </a:lnTo>
                <a:lnTo>
                  <a:pt x="26617" y="44363"/>
                </a:lnTo>
                <a:lnTo>
                  <a:pt x="53235" y="70980"/>
                </a:lnTo>
                <a:lnTo>
                  <a:pt x="26617" y="0"/>
                </a:lnTo>
                <a:close/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5178395" y="2316982"/>
            <a:ext cx="408305" cy="213360"/>
          </a:xfrm>
          <a:custGeom>
            <a:avLst/>
            <a:gdLst/>
            <a:ahLst/>
            <a:cxnLst/>
            <a:rect l="l" t="t" r="r" b="b"/>
            <a:pathLst>
              <a:path w="408304" h="213360">
                <a:moveTo>
                  <a:pt x="0" y="0"/>
                </a:moveTo>
                <a:lnTo>
                  <a:pt x="408139" y="0"/>
                </a:lnTo>
                <a:lnTo>
                  <a:pt x="408139" y="212942"/>
                </a:lnTo>
                <a:lnTo>
                  <a:pt x="0" y="21294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 txBox="1"/>
          <p:nvPr/>
        </p:nvSpPr>
        <p:spPr>
          <a:xfrm>
            <a:off x="5212918" y="2364260"/>
            <a:ext cx="339725" cy="132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15" dirty="0">
                <a:latin typeface="Arial"/>
                <a:cs typeface="Arial"/>
              </a:rPr>
              <a:t>packet</a:t>
            </a:r>
            <a:endParaRPr sz="800">
              <a:latin typeface="Arial"/>
              <a:cs typeface="Arial"/>
            </a:endParaRPr>
          </a:p>
        </p:txBody>
      </p:sp>
      <p:sp>
        <p:nvSpPr>
          <p:cNvPr id="212" name="object 212"/>
          <p:cNvSpPr/>
          <p:nvPr/>
        </p:nvSpPr>
        <p:spPr>
          <a:xfrm>
            <a:off x="3989438" y="2075549"/>
            <a:ext cx="295910" cy="0"/>
          </a:xfrm>
          <a:custGeom>
            <a:avLst/>
            <a:gdLst/>
            <a:ahLst/>
            <a:cxnLst/>
            <a:rect l="l" t="t" r="r" b="b"/>
            <a:pathLst>
              <a:path w="295910">
                <a:moveTo>
                  <a:pt x="0" y="0"/>
                </a:moveTo>
                <a:lnTo>
                  <a:pt x="295295" y="0"/>
                </a:lnTo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4258115" y="2048930"/>
            <a:ext cx="71120" cy="53340"/>
          </a:xfrm>
          <a:custGeom>
            <a:avLst/>
            <a:gdLst/>
            <a:ahLst/>
            <a:cxnLst/>
            <a:rect l="l" t="t" r="r" b="b"/>
            <a:pathLst>
              <a:path w="71120" h="53339">
                <a:moveTo>
                  <a:pt x="0" y="0"/>
                </a:moveTo>
                <a:lnTo>
                  <a:pt x="26617" y="26617"/>
                </a:lnTo>
                <a:lnTo>
                  <a:pt x="0" y="53235"/>
                </a:lnTo>
                <a:lnTo>
                  <a:pt x="70980" y="2661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4258115" y="2048931"/>
            <a:ext cx="71120" cy="53340"/>
          </a:xfrm>
          <a:custGeom>
            <a:avLst/>
            <a:gdLst/>
            <a:ahLst/>
            <a:cxnLst/>
            <a:rect l="l" t="t" r="r" b="b"/>
            <a:pathLst>
              <a:path w="71120" h="53339">
                <a:moveTo>
                  <a:pt x="70980" y="26617"/>
                </a:moveTo>
                <a:lnTo>
                  <a:pt x="0" y="0"/>
                </a:lnTo>
                <a:lnTo>
                  <a:pt x="26617" y="26617"/>
                </a:lnTo>
                <a:lnTo>
                  <a:pt x="0" y="53235"/>
                </a:lnTo>
                <a:lnTo>
                  <a:pt x="70980" y="26617"/>
                </a:lnTo>
                <a:close/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3989438" y="1735826"/>
            <a:ext cx="2218055" cy="260350"/>
          </a:xfrm>
          <a:custGeom>
            <a:avLst/>
            <a:gdLst/>
            <a:ahLst/>
            <a:cxnLst/>
            <a:rect l="l" t="t" r="r" b="b"/>
            <a:pathLst>
              <a:path w="2218054" h="260350">
                <a:moveTo>
                  <a:pt x="0" y="259868"/>
                </a:moveTo>
                <a:lnTo>
                  <a:pt x="78966" y="259868"/>
                </a:lnTo>
                <a:lnTo>
                  <a:pt x="205046" y="259868"/>
                </a:lnTo>
                <a:lnTo>
                  <a:pt x="205046" y="0"/>
                </a:lnTo>
                <a:lnTo>
                  <a:pt x="2217652" y="0"/>
                </a:lnTo>
                <a:lnTo>
                  <a:pt x="2217652" y="101048"/>
                </a:lnTo>
                <a:lnTo>
                  <a:pt x="2217652" y="118794"/>
                </a:lnTo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6180472" y="1828003"/>
            <a:ext cx="53340" cy="71120"/>
          </a:xfrm>
          <a:custGeom>
            <a:avLst/>
            <a:gdLst/>
            <a:ahLst/>
            <a:cxnLst/>
            <a:rect l="l" t="t" r="r" b="b"/>
            <a:pathLst>
              <a:path w="53339" h="71119">
                <a:moveTo>
                  <a:pt x="0" y="0"/>
                </a:moveTo>
                <a:lnTo>
                  <a:pt x="26617" y="70980"/>
                </a:lnTo>
                <a:lnTo>
                  <a:pt x="43254" y="26616"/>
                </a:lnTo>
                <a:lnTo>
                  <a:pt x="26617" y="26616"/>
                </a:lnTo>
                <a:lnTo>
                  <a:pt x="0" y="0"/>
                </a:lnTo>
                <a:close/>
              </a:path>
              <a:path w="53339" h="71119">
                <a:moveTo>
                  <a:pt x="53235" y="0"/>
                </a:moveTo>
                <a:lnTo>
                  <a:pt x="26617" y="26616"/>
                </a:lnTo>
                <a:lnTo>
                  <a:pt x="43254" y="26616"/>
                </a:lnTo>
                <a:lnTo>
                  <a:pt x="5323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6180473" y="1828003"/>
            <a:ext cx="53340" cy="71120"/>
          </a:xfrm>
          <a:custGeom>
            <a:avLst/>
            <a:gdLst/>
            <a:ahLst/>
            <a:cxnLst/>
            <a:rect l="l" t="t" r="r" b="b"/>
            <a:pathLst>
              <a:path w="53339" h="71119">
                <a:moveTo>
                  <a:pt x="26617" y="70979"/>
                </a:moveTo>
                <a:lnTo>
                  <a:pt x="53235" y="0"/>
                </a:lnTo>
                <a:lnTo>
                  <a:pt x="26617" y="26617"/>
                </a:lnTo>
                <a:lnTo>
                  <a:pt x="0" y="0"/>
                </a:lnTo>
                <a:lnTo>
                  <a:pt x="26617" y="70979"/>
                </a:lnTo>
                <a:close/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5055991" y="1624920"/>
            <a:ext cx="408305" cy="213360"/>
          </a:xfrm>
          <a:custGeom>
            <a:avLst/>
            <a:gdLst/>
            <a:ahLst/>
            <a:cxnLst/>
            <a:rect l="l" t="t" r="r" b="b"/>
            <a:pathLst>
              <a:path w="408304" h="213360">
                <a:moveTo>
                  <a:pt x="0" y="0"/>
                </a:moveTo>
                <a:lnTo>
                  <a:pt x="408139" y="0"/>
                </a:lnTo>
                <a:lnTo>
                  <a:pt x="408139" y="212942"/>
                </a:lnTo>
                <a:lnTo>
                  <a:pt x="0" y="21294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 txBox="1"/>
          <p:nvPr/>
        </p:nvSpPr>
        <p:spPr>
          <a:xfrm>
            <a:off x="5090514" y="1672196"/>
            <a:ext cx="339725" cy="132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15" dirty="0">
                <a:latin typeface="Arial"/>
                <a:cs typeface="Arial"/>
              </a:rPr>
              <a:t>packet</a:t>
            </a:r>
            <a:endParaRPr sz="800">
              <a:latin typeface="Arial"/>
              <a:cs typeface="Arial"/>
            </a:endParaRPr>
          </a:p>
        </p:txBody>
      </p:sp>
      <p:sp>
        <p:nvSpPr>
          <p:cNvPr id="220" name="object 220"/>
          <p:cNvSpPr/>
          <p:nvPr/>
        </p:nvSpPr>
        <p:spPr>
          <a:xfrm>
            <a:off x="3677763" y="1517658"/>
            <a:ext cx="2742565" cy="398780"/>
          </a:xfrm>
          <a:custGeom>
            <a:avLst/>
            <a:gdLst/>
            <a:ahLst/>
            <a:cxnLst/>
            <a:rect l="l" t="t" r="r" b="b"/>
            <a:pathLst>
              <a:path w="2742565" h="398780">
                <a:moveTo>
                  <a:pt x="2742269" y="398182"/>
                </a:moveTo>
                <a:lnTo>
                  <a:pt x="2742269" y="292599"/>
                </a:lnTo>
                <a:lnTo>
                  <a:pt x="2742269" y="0"/>
                </a:lnTo>
                <a:lnTo>
                  <a:pt x="307046" y="0"/>
                </a:lnTo>
                <a:lnTo>
                  <a:pt x="0" y="0"/>
                </a:lnTo>
                <a:lnTo>
                  <a:pt x="0" y="303243"/>
                </a:lnTo>
              </a:path>
            </a:pathLst>
          </a:custGeom>
          <a:ln w="8872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3677763" y="1820902"/>
            <a:ext cx="0" cy="71120"/>
          </a:xfrm>
          <a:custGeom>
            <a:avLst/>
            <a:gdLst/>
            <a:ahLst/>
            <a:cxnLst/>
            <a:rect l="l" t="t" r="r" b="b"/>
            <a:pathLst>
              <a:path h="71119">
                <a:moveTo>
                  <a:pt x="0" y="70980"/>
                </a:moveTo>
                <a:lnTo>
                  <a:pt x="0" y="0"/>
                </a:lnTo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3651145" y="1820902"/>
            <a:ext cx="53340" cy="71120"/>
          </a:xfrm>
          <a:custGeom>
            <a:avLst/>
            <a:gdLst/>
            <a:ahLst/>
            <a:cxnLst/>
            <a:rect l="l" t="t" r="r" b="b"/>
            <a:pathLst>
              <a:path w="53339" h="71119">
                <a:moveTo>
                  <a:pt x="53235" y="0"/>
                </a:moveTo>
                <a:lnTo>
                  <a:pt x="26617" y="70980"/>
                </a:lnTo>
                <a:lnTo>
                  <a:pt x="0" y="0"/>
                </a:lnTo>
              </a:path>
            </a:pathLst>
          </a:custGeom>
          <a:ln w="88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4753090" y="1406751"/>
            <a:ext cx="417195" cy="213360"/>
          </a:xfrm>
          <a:custGeom>
            <a:avLst/>
            <a:gdLst/>
            <a:ahLst/>
            <a:cxnLst/>
            <a:rect l="l" t="t" r="r" b="b"/>
            <a:pathLst>
              <a:path w="417195" h="213359">
                <a:moveTo>
                  <a:pt x="0" y="0"/>
                </a:moveTo>
                <a:lnTo>
                  <a:pt x="417012" y="0"/>
                </a:lnTo>
                <a:lnTo>
                  <a:pt x="417012" y="212942"/>
                </a:lnTo>
                <a:lnTo>
                  <a:pt x="0" y="21294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 txBox="1"/>
          <p:nvPr/>
        </p:nvSpPr>
        <p:spPr>
          <a:xfrm>
            <a:off x="4786070" y="1454027"/>
            <a:ext cx="351155" cy="132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15" dirty="0">
                <a:latin typeface="Arial"/>
                <a:cs typeface="Arial"/>
              </a:rPr>
              <a:t>update</a:t>
            </a:r>
            <a:endParaRPr sz="800">
              <a:latin typeface="Arial"/>
              <a:cs typeface="Arial"/>
            </a:endParaRPr>
          </a:p>
        </p:txBody>
      </p:sp>
      <p:sp>
        <p:nvSpPr>
          <p:cNvPr id="226" name="object 226"/>
          <p:cNvSpPr txBox="1"/>
          <p:nvPr/>
        </p:nvSpPr>
        <p:spPr>
          <a:xfrm>
            <a:off x="566787" y="6012453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1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227" name="object 227"/>
          <p:cNvSpPr txBox="1"/>
          <p:nvPr/>
        </p:nvSpPr>
        <p:spPr>
          <a:xfrm>
            <a:off x="928836" y="6012453"/>
            <a:ext cx="15494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10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228" name="object 228"/>
          <p:cNvSpPr txBox="1"/>
          <p:nvPr/>
        </p:nvSpPr>
        <p:spPr>
          <a:xfrm>
            <a:off x="2178695" y="6012453"/>
            <a:ext cx="1202055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6835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40</a:t>
            </a:r>
            <a:endParaRPr sz="80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800" dirty="0">
                <a:latin typeface="Lucida Sans"/>
                <a:cs typeface="Lucida Sans"/>
              </a:rPr>
              <a:t>In</a:t>
            </a:r>
            <a:r>
              <a:rPr sz="800" spc="15" dirty="0">
                <a:latin typeface="Lucida Sans"/>
                <a:cs typeface="Lucida Sans"/>
              </a:rPr>
              <a:t>terfa</a:t>
            </a:r>
            <a:r>
              <a:rPr sz="800" spc="20" dirty="0">
                <a:latin typeface="Lucida Sans"/>
                <a:cs typeface="Lucida Sans"/>
              </a:rPr>
              <a:t>c</a:t>
            </a:r>
            <a:r>
              <a:rPr sz="800" spc="40" dirty="0">
                <a:latin typeface="Lucida Sans"/>
                <a:cs typeface="Lucida Sans"/>
              </a:rPr>
              <a:t>e</a:t>
            </a:r>
            <a:r>
              <a:rPr sz="800" dirty="0">
                <a:latin typeface="Lucida Sans"/>
                <a:cs typeface="Lucida Sans"/>
              </a:rPr>
              <a:t> </a:t>
            </a:r>
            <a:r>
              <a:rPr sz="800" spc="65" dirty="0">
                <a:latin typeface="Lucida Sans"/>
                <a:cs typeface="Lucida Sans"/>
              </a:rPr>
              <a:t>S</a:t>
            </a:r>
            <a:r>
              <a:rPr sz="800" spc="-5" dirty="0">
                <a:latin typeface="Lucida Sans"/>
                <a:cs typeface="Lucida Sans"/>
              </a:rPr>
              <a:t>p</a:t>
            </a:r>
            <a:r>
              <a:rPr sz="800" spc="25" dirty="0">
                <a:latin typeface="Lucida Sans"/>
                <a:cs typeface="Lucida Sans"/>
              </a:rPr>
              <a:t>ee</a:t>
            </a:r>
            <a:r>
              <a:rPr sz="800" spc="35" dirty="0">
                <a:latin typeface="Lucida Sans"/>
                <a:cs typeface="Lucida Sans"/>
              </a:rPr>
              <a:t>d</a:t>
            </a:r>
            <a:r>
              <a:rPr sz="800" dirty="0">
                <a:latin typeface="Lucida Sans"/>
                <a:cs typeface="Lucida Sans"/>
              </a:rPr>
              <a:t> </a:t>
            </a:r>
            <a:r>
              <a:rPr sz="800" spc="40" dirty="0">
                <a:latin typeface="Lucida Sans"/>
                <a:cs typeface="Lucida Sans"/>
              </a:rPr>
              <a:t>(G</a:t>
            </a:r>
            <a:r>
              <a:rPr sz="800" spc="-5" dirty="0">
                <a:latin typeface="Lucida Sans"/>
                <a:cs typeface="Lucida Sans"/>
              </a:rPr>
              <a:t>bp</a:t>
            </a:r>
            <a:r>
              <a:rPr sz="800" dirty="0">
                <a:latin typeface="Lucida Sans"/>
                <a:cs typeface="Lucida Sans"/>
              </a:rPr>
              <a:t>s</a:t>
            </a:r>
            <a:r>
              <a:rPr sz="800" spc="50" dirty="0">
                <a:latin typeface="Lucida Sans"/>
                <a:cs typeface="Lucida Sans"/>
              </a:rPr>
              <a:t>)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229" name="object 229"/>
          <p:cNvSpPr txBox="1"/>
          <p:nvPr/>
        </p:nvSpPr>
        <p:spPr>
          <a:xfrm>
            <a:off x="4839196" y="6012453"/>
            <a:ext cx="21971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100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230" name="object 23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  <a:endParaRPr dirty="0"/>
          </a:p>
        </p:txBody>
      </p:sp>
      <p:sp>
        <p:nvSpPr>
          <p:cNvPr id="225" name="object 225"/>
          <p:cNvSpPr txBox="1"/>
          <p:nvPr/>
        </p:nvSpPr>
        <p:spPr>
          <a:xfrm>
            <a:off x="5260338" y="3357800"/>
            <a:ext cx="3243580" cy="939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93065" algn="l"/>
              </a:tabLst>
            </a:pPr>
            <a:r>
              <a:rPr sz="1400" dirty="0">
                <a:latin typeface="MS PGothic"/>
                <a:cs typeface="MS PGothic"/>
              </a:rPr>
              <a:t>❇	</a:t>
            </a:r>
            <a:r>
              <a:rPr sz="2000" dirty="0">
                <a:latin typeface="Arial"/>
                <a:cs typeface="Arial"/>
              </a:rPr>
              <a:t>Peaks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sa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ura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ion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poin</a:t>
            </a:r>
            <a:r>
              <a:rPr sz="2000" spc="-10" dirty="0">
                <a:latin typeface="Arial"/>
                <a:cs typeface="Arial"/>
              </a:rPr>
              <a:t>t</a:t>
            </a:r>
            <a:endParaRPr sz="2000">
              <a:latin typeface="Arial"/>
              <a:cs typeface="Arial"/>
            </a:endParaRPr>
          </a:p>
          <a:p>
            <a:pPr marL="355600" marR="5080" indent="-342900">
              <a:lnSpc>
                <a:spcPts val="2320"/>
              </a:lnSpc>
              <a:spcBef>
                <a:spcPts val="620"/>
              </a:spcBef>
              <a:buSzPct val="70000"/>
              <a:buFont typeface="Arial Unicode MS"/>
              <a:buChar char="□"/>
              <a:tabLst>
                <a:tab pos="355600" algn="l"/>
              </a:tabLst>
            </a:pPr>
            <a:r>
              <a:rPr sz="2000" dirty="0">
                <a:latin typeface="Arial"/>
                <a:cs typeface="Arial"/>
              </a:rPr>
              <a:t>Di</a:t>
            </a:r>
            <a:r>
              <a:rPr sz="2000" spc="-50" dirty="0">
                <a:latin typeface="Arial"/>
                <a:cs typeface="Arial"/>
              </a:rPr>
              <a:t>f</a:t>
            </a:r>
            <a:r>
              <a:rPr sz="2000" spc="-10" dirty="0">
                <a:latin typeface="Arial"/>
                <a:cs typeface="Arial"/>
              </a:rPr>
              <a:t>f</a:t>
            </a:r>
            <a:r>
              <a:rPr sz="2000" dirty="0">
                <a:latin typeface="Arial"/>
                <a:cs typeface="Arial"/>
              </a:rPr>
              <a:t>erence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f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10" dirty="0">
                <a:latin typeface="Arial"/>
                <a:cs typeface="Arial"/>
              </a:rPr>
              <a:t>st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vs.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slow pa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h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increases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variance</a:t>
            </a:r>
            <a:endParaRPr sz="2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322516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80235">
              <a:lnSpc>
                <a:spcPct val="100000"/>
              </a:lnSpc>
            </a:pPr>
            <a:r>
              <a:rPr dirty="0"/>
              <a:t>Res</a:t>
            </a:r>
            <a:r>
              <a:rPr spc="-20" dirty="0"/>
              <a:t>ul</a:t>
            </a:r>
            <a:r>
              <a:rPr dirty="0"/>
              <a:t>ts:</a:t>
            </a:r>
            <a:r>
              <a:rPr spc="-5" dirty="0"/>
              <a:t> </a:t>
            </a:r>
            <a:r>
              <a:rPr dirty="0"/>
              <a:t>J</a:t>
            </a:r>
            <a:r>
              <a:rPr spc="-15" dirty="0"/>
              <a:t>i</a:t>
            </a:r>
            <a:r>
              <a:rPr dirty="0"/>
              <a:t>tter</a:t>
            </a:r>
          </a:p>
        </p:txBody>
      </p:sp>
      <p:sp>
        <p:nvSpPr>
          <p:cNvPr id="3" name="object 3"/>
          <p:cNvSpPr/>
          <p:nvPr/>
        </p:nvSpPr>
        <p:spPr>
          <a:xfrm>
            <a:off x="152400" y="2946399"/>
            <a:ext cx="5029200" cy="3378200"/>
          </a:xfrm>
          <a:custGeom>
            <a:avLst/>
            <a:gdLst/>
            <a:ahLst/>
            <a:cxnLst/>
            <a:rect l="l" t="t" r="r" b="b"/>
            <a:pathLst>
              <a:path w="5029200" h="3378200">
                <a:moveTo>
                  <a:pt x="0" y="3378200"/>
                </a:moveTo>
                <a:lnTo>
                  <a:pt x="5029200" y="3378200"/>
                </a:lnTo>
                <a:lnTo>
                  <a:pt x="5029200" y="0"/>
                </a:lnTo>
                <a:lnTo>
                  <a:pt x="0" y="0"/>
                </a:lnTo>
                <a:lnTo>
                  <a:pt x="0" y="33782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33120" y="5953125"/>
            <a:ext cx="4359910" cy="0"/>
          </a:xfrm>
          <a:custGeom>
            <a:avLst/>
            <a:gdLst/>
            <a:ahLst/>
            <a:cxnLst/>
            <a:rect l="l" t="t" r="r" b="b"/>
            <a:pathLst>
              <a:path w="4359910">
                <a:moveTo>
                  <a:pt x="0" y="0"/>
                </a:moveTo>
                <a:lnTo>
                  <a:pt x="4359859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33120" y="595312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90597" y="5894334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0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33120" y="5588647"/>
            <a:ext cx="4359910" cy="0"/>
          </a:xfrm>
          <a:custGeom>
            <a:avLst/>
            <a:gdLst/>
            <a:ahLst/>
            <a:cxnLst/>
            <a:rect l="l" t="t" r="r" b="b"/>
            <a:pathLst>
              <a:path w="4359910">
                <a:moveTo>
                  <a:pt x="0" y="0"/>
                </a:moveTo>
                <a:lnTo>
                  <a:pt x="4359859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33120" y="5588647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90597" y="5529853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5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33120" y="5224170"/>
            <a:ext cx="4359910" cy="0"/>
          </a:xfrm>
          <a:custGeom>
            <a:avLst/>
            <a:gdLst/>
            <a:ahLst/>
            <a:cxnLst/>
            <a:rect l="l" t="t" r="r" b="b"/>
            <a:pathLst>
              <a:path w="4359910">
                <a:moveTo>
                  <a:pt x="0" y="0"/>
                </a:moveTo>
                <a:lnTo>
                  <a:pt x="4359859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33120" y="5224170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25956" y="5165373"/>
            <a:ext cx="15494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10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33120" y="4859629"/>
            <a:ext cx="4359910" cy="0"/>
          </a:xfrm>
          <a:custGeom>
            <a:avLst/>
            <a:gdLst/>
            <a:ahLst/>
            <a:cxnLst/>
            <a:rect l="l" t="t" r="r" b="b"/>
            <a:pathLst>
              <a:path w="4359910">
                <a:moveTo>
                  <a:pt x="0" y="0"/>
                </a:moveTo>
                <a:lnTo>
                  <a:pt x="4359859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33120" y="4859629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25956" y="4800893"/>
            <a:ext cx="15494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15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33120" y="4495800"/>
            <a:ext cx="4359910" cy="0"/>
          </a:xfrm>
          <a:custGeom>
            <a:avLst/>
            <a:gdLst/>
            <a:ahLst/>
            <a:cxnLst/>
            <a:rect l="l" t="t" r="r" b="b"/>
            <a:pathLst>
              <a:path w="4359910">
                <a:moveTo>
                  <a:pt x="0" y="0"/>
                </a:moveTo>
                <a:lnTo>
                  <a:pt x="4359859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33120" y="4495800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425956" y="4437009"/>
            <a:ext cx="15494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20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633120" y="4131322"/>
            <a:ext cx="4359910" cy="0"/>
          </a:xfrm>
          <a:custGeom>
            <a:avLst/>
            <a:gdLst/>
            <a:ahLst/>
            <a:cxnLst/>
            <a:rect l="l" t="t" r="r" b="b"/>
            <a:pathLst>
              <a:path w="4359910">
                <a:moveTo>
                  <a:pt x="0" y="0"/>
                </a:moveTo>
                <a:lnTo>
                  <a:pt x="4359859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33120" y="4131322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425956" y="4072529"/>
            <a:ext cx="15494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25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633120" y="3766845"/>
            <a:ext cx="4359910" cy="0"/>
          </a:xfrm>
          <a:custGeom>
            <a:avLst/>
            <a:gdLst/>
            <a:ahLst/>
            <a:cxnLst/>
            <a:rect l="l" t="t" r="r" b="b"/>
            <a:pathLst>
              <a:path w="4359910">
                <a:moveTo>
                  <a:pt x="0" y="0"/>
                </a:moveTo>
                <a:lnTo>
                  <a:pt x="4359859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33120" y="376684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425956" y="3708049"/>
            <a:ext cx="15494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30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633120" y="3402304"/>
            <a:ext cx="4359910" cy="0"/>
          </a:xfrm>
          <a:custGeom>
            <a:avLst/>
            <a:gdLst/>
            <a:ahLst/>
            <a:cxnLst/>
            <a:rect l="l" t="t" r="r" b="b"/>
            <a:pathLst>
              <a:path w="4359910">
                <a:moveTo>
                  <a:pt x="0" y="0"/>
                </a:moveTo>
                <a:lnTo>
                  <a:pt x="4359859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33120" y="3402304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6275" y="3402304"/>
            <a:ext cx="0" cy="2551430"/>
          </a:xfrm>
          <a:custGeom>
            <a:avLst/>
            <a:gdLst/>
            <a:ahLst/>
            <a:cxnLst/>
            <a:rect l="l" t="t" r="r" b="b"/>
            <a:pathLst>
              <a:path h="2551429">
                <a:moveTo>
                  <a:pt x="0" y="2550820"/>
                </a:moveTo>
                <a:lnTo>
                  <a:pt x="0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76275" y="5906147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97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76275" y="3402304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0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064920" y="3402304"/>
            <a:ext cx="0" cy="2551430"/>
          </a:xfrm>
          <a:custGeom>
            <a:avLst/>
            <a:gdLst/>
            <a:ahLst/>
            <a:cxnLst/>
            <a:rect l="l" t="t" r="r" b="b"/>
            <a:pathLst>
              <a:path h="2551429">
                <a:moveTo>
                  <a:pt x="0" y="2550820"/>
                </a:moveTo>
                <a:lnTo>
                  <a:pt x="0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064920" y="5906147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97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064920" y="3402304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0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359672" y="3402304"/>
            <a:ext cx="0" cy="2551430"/>
          </a:xfrm>
          <a:custGeom>
            <a:avLst/>
            <a:gdLst/>
            <a:ahLst/>
            <a:cxnLst/>
            <a:rect l="l" t="t" r="r" b="b"/>
            <a:pathLst>
              <a:path h="2551429">
                <a:moveTo>
                  <a:pt x="0" y="2550820"/>
                </a:moveTo>
                <a:lnTo>
                  <a:pt x="0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359672" y="5906147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97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359672" y="3402304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0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949825" y="3402304"/>
            <a:ext cx="0" cy="2551430"/>
          </a:xfrm>
          <a:custGeom>
            <a:avLst/>
            <a:gdLst/>
            <a:ahLst/>
            <a:cxnLst/>
            <a:rect l="l" t="t" r="r" b="b"/>
            <a:pathLst>
              <a:path h="2551429">
                <a:moveTo>
                  <a:pt x="0" y="2550820"/>
                </a:moveTo>
                <a:lnTo>
                  <a:pt x="0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949825" y="5906147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97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949825" y="3402304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0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33120" y="3402304"/>
            <a:ext cx="4359910" cy="2551430"/>
          </a:xfrm>
          <a:custGeom>
            <a:avLst/>
            <a:gdLst/>
            <a:ahLst/>
            <a:cxnLst/>
            <a:rect l="l" t="t" r="r" b="b"/>
            <a:pathLst>
              <a:path w="4359910" h="2551429">
                <a:moveTo>
                  <a:pt x="0" y="0"/>
                </a:moveTo>
                <a:lnTo>
                  <a:pt x="4359871" y="0"/>
                </a:lnTo>
                <a:lnTo>
                  <a:pt x="4359871" y="2550820"/>
                </a:lnTo>
                <a:lnTo>
                  <a:pt x="0" y="255082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43827" y="300607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4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55CC55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76275" y="5795670"/>
            <a:ext cx="4273550" cy="64769"/>
          </a:xfrm>
          <a:custGeom>
            <a:avLst/>
            <a:gdLst/>
            <a:ahLst/>
            <a:cxnLst/>
            <a:rect l="l" t="t" r="r" b="b"/>
            <a:pathLst>
              <a:path w="4273550" h="64770">
                <a:moveTo>
                  <a:pt x="0" y="64731"/>
                </a:moveTo>
                <a:lnTo>
                  <a:pt x="388645" y="8877"/>
                </a:lnTo>
                <a:lnTo>
                  <a:pt x="1683397" y="0"/>
                </a:lnTo>
                <a:lnTo>
                  <a:pt x="4273550" y="1879"/>
                </a:lnTo>
              </a:path>
            </a:pathLst>
          </a:custGeom>
          <a:ln w="6349">
            <a:solidFill>
              <a:srgbClr val="55CC55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69925" y="5863602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700" y="0"/>
                </a:lnTo>
              </a:path>
            </a:pathLst>
          </a:custGeom>
          <a:ln w="2453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49579" y="5860402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76275" y="5833770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49579" y="5833770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49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49579" y="5833770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49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058570" y="5795428"/>
            <a:ext cx="12700" cy="18415"/>
          </a:xfrm>
          <a:custGeom>
            <a:avLst/>
            <a:gdLst/>
            <a:ahLst/>
            <a:cxnLst/>
            <a:rect l="l" t="t" r="r" b="b"/>
            <a:pathLst>
              <a:path w="12700" h="18414">
                <a:moveTo>
                  <a:pt x="0" y="18186"/>
                </a:moveTo>
                <a:lnTo>
                  <a:pt x="12700" y="18186"/>
                </a:lnTo>
                <a:lnTo>
                  <a:pt x="12700" y="0"/>
                </a:lnTo>
                <a:lnTo>
                  <a:pt x="0" y="0"/>
                </a:lnTo>
                <a:lnTo>
                  <a:pt x="0" y="18186"/>
                </a:lnTo>
                <a:close/>
              </a:path>
            </a:pathLst>
          </a:custGeom>
          <a:solidFill>
            <a:srgbClr val="55CC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038225" y="5801372"/>
            <a:ext cx="53340" cy="6350"/>
          </a:xfrm>
          <a:custGeom>
            <a:avLst/>
            <a:gdLst/>
            <a:ahLst/>
            <a:cxnLst/>
            <a:rect l="l" t="t" r="r" b="b"/>
            <a:pathLst>
              <a:path w="53340" h="6350">
                <a:moveTo>
                  <a:pt x="0" y="0"/>
                </a:moveTo>
                <a:lnTo>
                  <a:pt x="53327" y="0"/>
                </a:lnTo>
                <a:lnTo>
                  <a:pt x="53327" y="6350"/>
                </a:lnTo>
                <a:lnTo>
                  <a:pt x="0" y="6350"/>
                </a:lnTo>
                <a:lnTo>
                  <a:pt x="0" y="0"/>
                </a:lnTo>
                <a:close/>
              </a:path>
            </a:pathLst>
          </a:custGeom>
          <a:solidFill>
            <a:srgbClr val="55CC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064920" y="5777852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038225" y="5777852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038225" y="5777852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353322" y="5775731"/>
            <a:ext cx="12700" cy="29209"/>
          </a:xfrm>
          <a:custGeom>
            <a:avLst/>
            <a:gdLst/>
            <a:ahLst/>
            <a:cxnLst/>
            <a:rect l="l" t="t" r="r" b="b"/>
            <a:pathLst>
              <a:path w="12700" h="29210">
                <a:moveTo>
                  <a:pt x="0" y="29006"/>
                </a:moveTo>
                <a:lnTo>
                  <a:pt x="12700" y="29006"/>
                </a:lnTo>
                <a:lnTo>
                  <a:pt x="12700" y="0"/>
                </a:lnTo>
                <a:lnTo>
                  <a:pt x="0" y="0"/>
                </a:lnTo>
                <a:lnTo>
                  <a:pt x="0" y="29006"/>
                </a:lnTo>
                <a:close/>
              </a:path>
            </a:pathLst>
          </a:custGeom>
          <a:solidFill>
            <a:srgbClr val="55CC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332977" y="5792495"/>
            <a:ext cx="53340" cy="6350"/>
          </a:xfrm>
          <a:custGeom>
            <a:avLst/>
            <a:gdLst/>
            <a:ahLst/>
            <a:cxnLst/>
            <a:rect l="l" t="t" r="r" b="b"/>
            <a:pathLst>
              <a:path w="53339" h="6350">
                <a:moveTo>
                  <a:pt x="0" y="0"/>
                </a:moveTo>
                <a:lnTo>
                  <a:pt x="53327" y="0"/>
                </a:lnTo>
                <a:lnTo>
                  <a:pt x="53327" y="6350"/>
                </a:lnTo>
                <a:lnTo>
                  <a:pt x="0" y="6350"/>
                </a:lnTo>
                <a:lnTo>
                  <a:pt x="0" y="0"/>
                </a:lnTo>
                <a:close/>
              </a:path>
            </a:pathLst>
          </a:custGeom>
          <a:solidFill>
            <a:srgbClr val="55CC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359672" y="5768975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332977" y="5768975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332977" y="5768975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943475" y="5777026"/>
            <a:ext cx="12700" cy="29845"/>
          </a:xfrm>
          <a:custGeom>
            <a:avLst/>
            <a:gdLst/>
            <a:ahLst/>
            <a:cxnLst/>
            <a:rect l="l" t="t" r="r" b="b"/>
            <a:pathLst>
              <a:path w="12700" h="29845">
                <a:moveTo>
                  <a:pt x="0" y="29641"/>
                </a:moveTo>
                <a:lnTo>
                  <a:pt x="12700" y="29641"/>
                </a:lnTo>
                <a:lnTo>
                  <a:pt x="12700" y="0"/>
                </a:lnTo>
                <a:lnTo>
                  <a:pt x="0" y="0"/>
                </a:lnTo>
                <a:lnTo>
                  <a:pt x="0" y="29641"/>
                </a:lnTo>
                <a:close/>
              </a:path>
            </a:pathLst>
          </a:custGeom>
          <a:solidFill>
            <a:srgbClr val="55CC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923129" y="5797550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949825" y="5770854"/>
            <a:ext cx="0" cy="53975"/>
          </a:xfrm>
          <a:custGeom>
            <a:avLst/>
            <a:gdLst/>
            <a:ahLst/>
            <a:cxnLst/>
            <a:rect l="l" t="t" r="r" b="b"/>
            <a:pathLst>
              <a:path h="53975">
                <a:moveTo>
                  <a:pt x="0" y="0"/>
                </a:moveTo>
                <a:lnTo>
                  <a:pt x="0" y="5339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4923129" y="5770854"/>
            <a:ext cx="53975" cy="53975"/>
          </a:xfrm>
          <a:custGeom>
            <a:avLst/>
            <a:gdLst/>
            <a:ahLst/>
            <a:cxnLst/>
            <a:rect l="l" t="t" r="r" b="b"/>
            <a:pathLst>
              <a:path w="53975" h="53975">
                <a:moveTo>
                  <a:pt x="0" y="0"/>
                </a:moveTo>
                <a:lnTo>
                  <a:pt x="53390" y="5339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923129" y="5770854"/>
            <a:ext cx="53975" cy="53975"/>
          </a:xfrm>
          <a:custGeom>
            <a:avLst/>
            <a:gdLst/>
            <a:ahLst/>
            <a:cxnLst/>
            <a:rect l="l" t="t" r="r" b="b"/>
            <a:pathLst>
              <a:path w="53975" h="53975">
                <a:moveTo>
                  <a:pt x="0" y="53390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374650" y="299764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381000" y="2979445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54304" y="2979445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54304" y="2979445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43827" y="311214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4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99AAFF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676275" y="5764504"/>
            <a:ext cx="4273550" cy="78740"/>
          </a:xfrm>
          <a:custGeom>
            <a:avLst/>
            <a:gdLst/>
            <a:ahLst/>
            <a:cxnLst/>
            <a:rect l="l" t="t" r="r" b="b"/>
            <a:pathLst>
              <a:path w="4273550" h="78739">
                <a:moveTo>
                  <a:pt x="0" y="78143"/>
                </a:moveTo>
                <a:lnTo>
                  <a:pt x="388645" y="0"/>
                </a:lnTo>
                <a:lnTo>
                  <a:pt x="1683397" y="10172"/>
                </a:lnTo>
                <a:lnTo>
                  <a:pt x="4273550" y="13347"/>
                </a:lnTo>
              </a:path>
            </a:pathLst>
          </a:custGeom>
          <a:ln w="6350">
            <a:solidFill>
              <a:srgbClr val="99AAFF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669925" y="5845498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700" y="0"/>
                </a:lnTo>
              </a:path>
            </a:pathLst>
          </a:custGeom>
          <a:ln w="23939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649579" y="5842647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676275" y="5815952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649579" y="581595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49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649579" y="581595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49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058570" y="5755436"/>
            <a:ext cx="12700" cy="37465"/>
          </a:xfrm>
          <a:custGeom>
            <a:avLst/>
            <a:gdLst/>
            <a:ahLst/>
            <a:cxnLst/>
            <a:rect l="l" t="t" r="r" b="b"/>
            <a:pathLst>
              <a:path w="12700" h="37464">
                <a:moveTo>
                  <a:pt x="0" y="37236"/>
                </a:moveTo>
                <a:lnTo>
                  <a:pt x="12700" y="37236"/>
                </a:lnTo>
                <a:lnTo>
                  <a:pt x="12700" y="0"/>
                </a:lnTo>
                <a:lnTo>
                  <a:pt x="0" y="0"/>
                </a:lnTo>
                <a:lnTo>
                  <a:pt x="0" y="37236"/>
                </a:lnTo>
                <a:close/>
              </a:path>
            </a:pathLst>
          </a:custGeom>
          <a:solidFill>
            <a:srgbClr val="99A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038225" y="5761329"/>
            <a:ext cx="53340" cy="6350"/>
          </a:xfrm>
          <a:custGeom>
            <a:avLst/>
            <a:gdLst/>
            <a:ahLst/>
            <a:cxnLst/>
            <a:rect l="l" t="t" r="r" b="b"/>
            <a:pathLst>
              <a:path w="53340" h="6350">
                <a:moveTo>
                  <a:pt x="0" y="0"/>
                </a:moveTo>
                <a:lnTo>
                  <a:pt x="53327" y="0"/>
                </a:lnTo>
                <a:lnTo>
                  <a:pt x="53327" y="6349"/>
                </a:lnTo>
                <a:lnTo>
                  <a:pt x="0" y="6349"/>
                </a:lnTo>
                <a:lnTo>
                  <a:pt x="0" y="0"/>
                </a:lnTo>
                <a:close/>
              </a:path>
            </a:pathLst>
          </a:custGeom>
          <a:solidFill>
            <a:srgbClr val="99A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1064920" y="5737872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1038225" y="5737872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1038225" y="5737872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2353322" y="576624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2332977" y="5774677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2359672" y="5748045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2332977" y="5748045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2332977" y="5748045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943475" y="576941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4923129" y="5777852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4949825" y="5751220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4923129" y="5751220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4923129" y="5751220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374650" y="310366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354304" y="308545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354304" y="308545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243827" y="3218154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4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FF8888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676275" y="5756922"/>
            <a:ext cx="4273550" cy="69215"/>
          </a:xfrm>
          <a:custGeom>
            <a:avLst/>
            <a:gdLst/>
            <a:ahLst/>
            <a:cxnLst/>
            <a:rect l="l" t="t" r="r" b="b"/>
            <a:pathLst>
              <a:path w="4273550" h="69214">
                <a:moveTo>
                  <a:pt x="0" y="69202"/>
                </a:moveTo>
                <a:lnTo>
                  <a:pt x="388645" y="0"/>
                </a:lnTo>
                <a:lnTo>
                  <a:pt x="1683397" y="46329"/>
                </a:lnTo>
                <a:lnTo>
                  <a:pt x="4273550" y="55206"/>
                </a:lnTo>
              </a:path>
            </a:pathLst>
          </a:custGeom>
          <a:ln w="6350">
            <a:solidFill>
              <a:srgbClr val="FF8888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669925" y="581764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649579" y="5826125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676275" y="5799429"/>
            <a:ext cx="0" cy="53975"/>
          </a:xfrm>
          <a:custGeom>
            <a:avLst/>
            <a:gdLst/>
            <a:ahLst/>
            <a:cxnLst/>
            <a:rect l="l" t="t" r="r" b="b"/>
            <a:pathLst>
              <a:path h="53975">
                <a:moveTo>
                  <a:pt x="0" y="0"/>
                </a:moveTo>
                <a:lnTo>
                  <a:pt x="0" y="5339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649579" y="5799429"/>
            <a:ext cx="53975" cy="53975"/>
          </a:xfrm>
          <a:custGeom>
            <a:avLst/>
            <a:gdLst/>
            <a:ahLst/>
            <a:cxnLst/>
            <a:rect l="l" t="t" r="r" b="b"/>
            <a:pathLst>
              <a:path w="53975" h="53975">
                <a:moveTo>
                  <a:pt x="0" y="0"/>
                </a:moveTo>
                <a:lnTo>
                  <a:pt x="53390" y="5339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649579" y="5799429"/>
            <a:ext cx="53975" cy="53975"/>
          </a:xfrm>
          <a:custGeom>
            <a:avLst/>
            <a:gdLst/>
            <a:ahLst/>
            <a:cxnLst/>
            <a:rect l="l" t="t" r="r" b="b"/>
            <a:pathLst>
              <a:path w="53975" h="53975">
                <a:moveTo>
                  <a:pt x="0" y="53390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1058570" y="5748438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1038225" y="5753747"/>
            <a:ext cx="53340" cy="6350"/>
          </a:xfrm>
          <a:custGeom>
            <a:avLst/>
            <a:gdLst/>
            <a:ahLst/>
            <a:cxnLst/>
            <a:rect l="l" t="t" r="r" b="b"/>
            <a:pathLst>
              <a:path w="53340" h="6350">
                <a:moveTo>
                  <a:pt x="0" y="0"/>
                </a:moveTo>
                <a:lnTo>
                  <a:pt x="53327" y="0"/>
                </a:lnTo>
                <a:lnTo>
                  <a:pt x="53327" y="6350"/>
                </a:lnTo>
                <a:lnTo>
                  <a:pt x="0" y="6350"/>
                </a:lnTo>
                <a:lnTo>
                  <a:pt x="0" y="0"/>
                </a:lnTo>
                <a:close/>
              </a:path>
            </a:pathLst>
          </a:custGeom>
          <a:solidFill>
            <a:srgbClr val="FF88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1064920" y="5730227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1038225" y="573022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1038225" y="573022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2353322" y="5794184"/>
            <a:ext cx="12700" cy="18415"/>
          </a:xfrm>
          <a:custGeom>
            <a:avLst/>
            <a:gdLst/>
            <a:ahLst/>
            <a:cxnLst/>
            <a:rect l="l" t="t" r="r" b="b"/>
            <a:pathLst>
              <a:path w="12700" h="18414">
                <a:moveTo>
                  <a:pt x="0" y="18186"/>
                </a:moveTo>
                <a:lnTo>
                  <a:pt x="12700" y="18186"/>
                </a:lnTo>
                <a:lnTo>
                  <a:pt x="12700" y="0"/>
                </a:lnTo>
                <a:lnTo>
                  <a:pt x="0" y="0"/>
                </a:lnTo>
                <a:lnTo>
                  <a:pt x="0" y="18186"/>
                </a:lnTo>
                <a:close/>
              </a:path>
            </a:pathLst>
          </a:custGeom>
          <a:solidFill>
            <a:srgbClr val="FF88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2332977" y="5800077"/>
            <a:ext cx="53340" cy="6350"/>
          </a:xfrm>
          <a:custGeom>
            <a:avLst/>
            <a:gdLst/>
            <a:ahLst/>
            <a:cxnLst/>
            <a:rect l="l" t="t" r="r" b="b"/>
            <a:pathLst>
              <a:path w="53339" h="6350">
                <a:moveTo>
                  <a:pt x="0" y="0"/>
                </a:moveTo>
                <a:lnTo>
                  <a:pt x="53327" y="0"/>
                </a:lnTo>
                <a:lnTo>
                  <a:pt x="53327" y="6350"/>
                </a:lnTo>
                <a:lnTo>
                  <a:pt x="0" y="6350"/>
                </a:lnTo>
                <a:lnTo>
                  <a:pt x="0" y="0"/>
                </a:lnTo>
                <a:close/>
              </a:path>
            </a:pathLst>
          </a:custGeom>
          <a:solidFill>
            <a:srgbClr val="FF88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2359672" y="5776620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2332977" y="57766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2332977" y="57766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4943475" y="5803061"/>
            <a:ext cx="12700" cy="18415"/>
          </a:xfrm>
          <a:custGeom>
            <a:avLst/>
            <a:gdLst/>
            <a:ahLst/>
            <a:cxnLst/>
            <a:rect l="l" t="t" r="r" b="b"/>
            <a:pathLst>
              <a:path w="12700" h="18414">
                <a:moveTo>
                  <a:pt x="0" y="18186"/>
                </a:moveTo>
                <a:lnTo>
                  <a:pt x="12700" y="18186"/>
                </a:lnTo>
                <a:lnTo>
                  <a:pt x="12700" y="0"/>
                </a:lnTo>
                <a:lnTo>
                  <a:pt x="0" y="0"/>
                </a:lnTo>
                <a:lnTo>
                  <a:pt x="0" y="18186"/>
                </a:lnTo>
                <a:close/>
              </a:path>
            </a:pathLst>
          </a:custGeom>
          <a:solidFill>
            <a:srgbClr val="FF88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4923129" y="5812129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4949825" y="5785497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4923129" y="5785497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4923129" y="5785497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374650" y="320972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354304" y="319152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354304" y="319152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1456677" y="300607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55CC55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676275" y="5784850"/>
            <a:ext cx="4273550" cy="81915"/>
          </a:xfrm>
          <a:custGeom>
            <a:avLst/>
            <a:gdLst/>
            <a:ahLst/>
            <a:cxnLst/>
            <a:rect l="l" t="t" r="r" b="b"/>
            <a:pathLst>
              <a:path w="4273550" h="81914">
                <a:moveTo>
                  <a:pt x="0" y="81902"/>
                </a:moveTo>
                <a:lnTo>
                  <a:pt x="388645" y="50152"/>
                </a:lnTo>
                <a:lnTo>
                  <a:pt x="1683397" y="0"/>
                </a:lnTo>
                <a:lnTo>
                  <a:pt x="4273550" y="1295"/>
                </a:lnTo>
              </a:path>
            </a:pathLst>
          </a:custGeom>
          <a:ln w="6350">
            <a:solidFill>
              <a:srgbClr val="55CC55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649579" y="5866784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78" y="0"/>
                </a:lnTo>
              </a:path>
            </a:pathLst>
          </a:custGeom>
          <a:ln w="54597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1058570" y="582656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1038225" y="5807735"/>
            <a:ext cx="53340" cy="54610"/>
          </a:xfrm>
          <a:custGeom>
            <a:avLst/>
            <a:gdLst/>
            <a:ahLst/>
            <a:cxnLst/>
            <a:rect l="l" t="t" r="r" b="b"/>
            <a:pathLst>
              <a:path w="53340" h="54610">
                <a:moveTo>
                  <a:pt x="0" y="54597"/>
                </a:moveTo>
                <a:lnTo>
                  <a:pt x="53327" y="54597"/>
                </a:lnTo>
                <a:lnTo>
                  <a:pt x="53327" y="0"/>
                </a:lnTo>
                <a:lnTo>
                  <a:pt x="0" y="0"/>
                </a:lnTo>
                <a:lnTo>
                  <a:pt x="0" y="54597"/>
                </a:lnTo>
                <a:close/>
              </a:path>
            </a:pathLst>
          </a:custGeom>
          <a:solidFill>
            <a:srgbClr val="55CC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2332977" y="5757519"/>
            <a:ext cx="53340" cy="55244"/>
          </a:xfrm>
          <a:custGeom>
            <a:avLst/>
            <a:gdLst/>
            <a:ahLst/>
            <a:cxnLst/>
            <a:rect l="l" t="t" r="r" b="b"/>
            <a:pathLst>
              <a:path w="53339" h="55245">
                <a:moveTo>
                  <a:pt x="0" y="54648"/>
                </a:moveTo>
                <a:lnTo>
                  <a:pt x="53327" y="54648"/>
                </a:lnTo>
                <a:lnTo>
                  <a:pt x="53327" y="0"/>
                </a:lnTo>
                <a:lnTo>
                  <a:pt x="0" y="0"/>
                </a:lnTo>
                <a:lnTo>
                  <a:pt x="0" y="54648"/>
                </a:lnTo>
                <a:close/>
              </a:path>
            </a:pathLst>
          </a:custGeom>
          <a:solidFill>
            <a:srgbClr val="55CC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4923129" y="5786113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78" y="0"/>
                </a:lnTo>
              </a:path>
            </a:pathLst>
          </a:custGeom>
          <a:ln w="54597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1587500" y="299764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1567154" y="3006108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78" y="0"/>
                </a:lnTo>
              </a:path>
            </a:pathLst>
          </a:custGeom>
          <a:ln w="54597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1456677" y="311214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99AAFF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676275" y="5721997"/>
            <a:ext cx="4273550" cy="126364"/>
          </a:xfrm>
          <a:custGeom>
            <a:avLst/>
            <a:gdLst/>
            <a:ahLst/>
            <a:cxnLst/>
            <a:rect l="l" t="t" r="r" b="b"/>
            <a:pathLst>
              <a:path w="4273550" h="126364">
                <a:moveTo>
                  <a:pt x="0" y="126352"/>
                </a:moveTo>
                <a:lnTo>
                  <a:pt x="388645" y="61556"/>
                </a:lnTo>
                <a:lnTo>
                  <a:pt x="1683397" y="0"/>
                </a:lnTo>
                <a:lnTo>
                  <a:pt x="4273550" y="19050"/>
                </a:lnTo>
              </a:path>
            </a:pathLst>
          </a:custGeom>
          <a:ln w="6350">
            <a:solidFill>
              <a:srgbClr val="99AAFF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649579" y="5848343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78" y="0"/>
                </a:lnTo>
              </a:path>
            </a:pathLst>
          </a:custGeom>
          <a:ln w="54648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1038225" y="5756287"/>
            <a:ext cx="53340" cy="54610"/>
          </a:xfrm>
          <a:custGeom>
            <a:avLst/>
            <a:gdLst/>
            <a:ahLst/>
            <a:cxnLst/>
            <a:rect l="l" t="t" r="r" b="b"/>
            <a:pathLst>
              <a:path w="53340" h="54610">
                <a:moveTo>
                  <a:pt x="0" y="54597"/>
                </a:moveTo>
                <a:lnTo>
                  <a:pt x="53327" y="54597"/>
                </a:lnTo>
                <a:lnTo>
                  <a:pt x="53327" y="0"/>
                </a:lnTo>
                <a:lnTo>
                  <a:pt x="0" y="0"/>
                </a:lnTo>
                <a:lnTo>
                  <a:pt x="0" y="54597"/>
                </a:lnTo>
                <a:close/>
              </a:path>
            </a:pathLst>
          </a:custGeom>
          <a:solidFill>
            <a:srgbClr val="99A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2353322" y="5713513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2332977" y="5721965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4943475" y="5732563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4923129" y="5741015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78" y="0"/>
                </a:lnTo>
              </a:path>
            </a:pathLst>
          </a:custGeom>
          <a:ln w="54597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1587500" y="310366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1567154" y="3112116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78" y="0"/>
                </a:lnTo>
              </a:path>
            </a:pathLst>
          </a:custGeom>
          <a:ln w="54597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1456677" y="3218154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FF9999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676275" y="5654675"/>
            <a:ext cx="4273550" cy="175260"/>
          </a:xfrm>
          <a:custGeom>
            <a:avLst/>
            <a:gdLst/>
            <a:ahLst/>
            <a:cxnLst/>
            <a:rect l="l" t="t" r="r" b="b"/>
            <a:pathLst>
              <a:path w="4273550" h="175260">
                <a:moveTo>
                  <a:pt x="0" y="175272"/>
                </a:moveTo>
                <a:lnTo>
                  <a:pt x="388645" y="78727"/>
                </a:lnTo>
                <a:lnTo>
                  <a:pt x="1683397" y="0"/>
                </a:lnTo>
                <a:lnTo>
                  <a:pt x="4273550" y="20929"/>
                </a:lnTo>
              </a:path>
            </a:pathLst>
          </a:custGeom>
          <a:ln w="6350">
            <a:solidFill>
              <a:srgbClr val="FF9999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669925" y="5821463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649579" y="5829915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78" y="0"/>
                </a:lnTo>
              </a:path>
            </a:pathLst>
          </a:custGeom>
          <a:ln w="54597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1058570" y="572496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1038225" y="5706135"/>
            <a:ext cx="53340" cy="54610"/>
          </a:xfrm>
          <a:custGeom>
            <a:avLst/>
            <a:gdLst/>
            <a:ahLst/>
            <a:cxnLst/>
            <a:rect l="l" t="t" r="r" b="b"/>
            <a:pathLst>
              <a:path w="53340" h="54610">
                <a:moveTo>
                  <a:pt x="0" y="54597"/>
                </a:moveTo>
                <a:lnTo>
                  <a:pt x="53327" y="54597"/>
                </a:lnTo>
                <a:lnTo>
                  <a:pt x="53327" y="0"/>
                </a:lnTo>
                <a:lnTo>
                  <a:pt x="0" y="0"/>
                </a:lnTo>
                <a:lnTo>
                  <a:pt x="0" y="54597"/>
                </a:lnTo>
                <a:close/>
              </a:path>
            </a:pathLst>
          </a:custGeom>
          <a:solidFill>
            <a:srgbClr val="FF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2353322" y="564619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2332977" y="5654668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648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4943475" y="566717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4923129" y="5675636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78" y="0"/>
                </a:lnTo>
              </a:path>
            </a:pathLst>
          </a:custGeom>
          <a:ln w="54597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1587500" y="320972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1567154" y="3218186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78" y="0"/>
                </a:lnTo>
              </a:path>
            </a:pathLst>
          </a:custGeom>
          <a:ln w="54597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2669527" y="300607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676275" y="3489325"/>
            <a:ext cx="4273550" cy="2370455"/>
          </a:xfrm>
          <a:custGeom>
            <a:avLst/>
            <a:gdLst/>
            <a:ahLst/>
            <a:cxnLst/>
            <a:rect l="l" t="t" r="r" b="b"/>
            <a:pathLst>
              <a:path w="4273550" h="2370454">
                <a:moveTo>
                  <a:pt x="0" y="2370429"/>
                </a:moveTo>
                <a:lnTo>
                  <a:pt x="388645" y="2131072"/>
                </a:lnTo>
                <a:lnTo>
                  <a:pt x="1683397" y="1056627"/>
                </a:lnTo>
                <a:lnTo>
                  <a:pt x="4273550" y="0"/>
                </a:lnTo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669925" y="585132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645820" y="5829300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59" h="48260">
                <a:moveTo>
                  <a:pt x="60909" y="48272"/>
                </a:moveTo>
                <a:lnTo>
                  <a:pt x="0" y="48272"/>
                </a:lnTo>
                <a:lnTo>
                  <a:pt x="30454" y="0"/>
                </a:lnTo>
                <a:lnTo>
                  <a:pt x="60909" y="48272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645820" y="5829300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59" h="48260">
                <a:moveTo>
                  <a:pt x="0" y="48272"/>
                </a:moveTo>
                <a:lnTo>
                  <a:pt x="30454" y="0"/>
                </a:lnTo>
                <a:lnTo>
                  <a:pt x="60909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1058570" y="5611913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1034402" y="5589879"/>
            <a:ext cx="60960" cy="48895"/>
          </a:xfrm>
          <a:custGeom>
            <a:avLst/>
            <a:gdLst/>
            <a:ahLst/>
            <a:cxnLst/>
            <a:rect l="l" t="t" r="r" b="b"/>
            <a:pathLst>
              <a:path w="60959" h="48895">
                <a:moveTo>
                  <a:pt x="60972" y="48272"/>
                </a:moveTo>
                <a:lnTo>
                  <a:pt x="0" y="48272"/>
                </a:lnTo>
                <a:lnTo>
                  <a:pt x="30518" y="0"/>
                </a:lnTo>
                <a:lnTo>
                  <a:pt x="60972" y="48272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1034402" y="5589879"/>
            <a:ext cx="60960" cy="48895"/>
          </a:xfrm>
          <a:custGeom>
            <a:avLst/>
            <a:gdLst/>
            <a:ahLst/>
            <a:cxnLst/>
            <a:rect l="l" t="t" r="r" b="b"/>
            <a:pathLst>
              <a:path w="60959" h="48895">
                <a:moveTo>
                  <a:pt x="0" y="48272"/>
                </a:moveTo>
                <a:lnTo>
                  <a:pt x="30518" y="0"/>
                </a:lnTo>
                <a:lnTo>
                  <a:pt x="60972" y="48272"/>
                </a:lnTo>
                <a:lnTo>
                  <a:pt x="0" y="48272"/>
                </a:lnTo>
                <a:close/>
              </a:path>
            </a:pathLst>
          </a:custGeom>
          <a:ln w="6349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2353322" y="453751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2329154" y="4515497"/>
            <a:ext cx="61594" cy="48895"/>
          </a:xfrm>
          <a:custGeom>
            <a:avLst/>
            <a:gdLst/>
            <a:ahLst/>
            <a:cxnLst/>
            <a:rect l="l" t="t" r="r" b="b"/>
            <a:pathLst>
              <a:path w="61594" h="48895">
                <a:moveTo>
                  <a:pt x="60972" y="48272"/>
                </a:moveTo>
                <a:lnTo>
                  <a:pt x="0" y="48272"/>
                </a:lnTo>
                <a:lnTo>
                  <a:pt x="30518" y="0"/>
                </a:lnTo>
                <a:lnTo>
                  <a:pt x="60972" y="48272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2329154" y="4515497"/>
            <a:ext cx="61594" cy="48895"/>
          </a:xfrm>
          <a:custGeom>
            <a:avLst/>
            <a:gdLst/>
            <a:ahLst/>
            <a:cxnLst/>
            <a:rect l="l" t="t" r="r" b="b"/>
            <a:pathLst>
              <a:path w="61594" h="48895">
                <a:moveTo>
                  <a:pt x="0" y="48272"/>
                </a:moveTo>
                <a:lnTo>
                  <a:pt x="30518" y="0"/>
                </a:lnTo>
                <a:lnTo>
                  <a:pt x="60972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4943475" y="348084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4919370" y="3458870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60" h="48260">
                <a:moveTo>
                  <a:pt x="60909" y="48209"/>
                </a:moveTo>
                <a:lnTo>
                  <a:pt x="0" y="48209"/>
                </a:lnTo>
                <a:lnTo>
                  <a:pt x="30454" y="0"/>
                </a:lnTo>
                <a:lnTo>
                  <a:pt x="60909" y="48209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4919370" y="3458870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60" h="48260">
                <a:moveTo>
                  <a:pt x="0" y="48209"/>
                </a:moveTo>
                <a:lnTo>
                  <a:pt x="30454" y="0"/>
                </a:lnTo>
                <a:lnTo>
                  <a:pt x="60909" y="48209"/>
                </a:lnTo>
                <a:lnTo>
                  <a:pt x="0" y="48209"/>
                </a:lnTo>
                <a:close/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2800350" y="299764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2776245" y="2975622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60" h="48260">
                <a:moveTo>
                  <a:pt x="60909" y="48272"/>
                </a:moveTo>
                <a:lnTo>
                  <a:pt x="0" y="48272"/>
                </a:lnTo>
                <a:lnTo>
                  <a:pt x="30454" y="0"/>
                </a:lnTo>
                <a:lnTo>
                  <a:pt x="60909" y="48272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2776245" y="2975622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60" h="48260">
                <a:moveTo>
                  <a:pt x="0" y="48272"/>
                </a:moveTo>
                <a:lnTo>
                  <a:pt x="30454" y="0"/>
                </a:lnTo>
                <a:lnTo>
                  <a:pt x="60909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2669527" y="311214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676275" y="4951120"/>
            <a:ext cx="4273550" cy="895985"/>
          </a:xfrm>
          <a:custGeom>
            <a:avLst/>
            <a:gdLst/>
            <a:ahLst/>
            <a:cxnLst/>
            <a:rect l="l" t="t" r="r" b="b"/>
            <a:pathLst>
              <a:path w="4273550" h="895985">
                <a:moveTo>
                  <a:pt x="0" y="895934"/>
                </a:moveTo>
                <a:lnTo>
                  <a:pt x="388645" y="770229"/>
                </a:lnTo>
                <a:lnTo>
                  <a:pt x="1683397" y="363829"/>
                </a:lnTo>
                <a:lnTo>
                  <a:pt x="4273550" y="0"/>
                </a:lnTo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669925" y="583862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645820" y="5816600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59" h="48260">
                <a:moveTo>
                  <a:pt x="60909" y="48272"/>
                </a:moveTo>
                <a:lnTo>
                  <a:pt x="0" y="48272"/>
                </a:lnTo>
                <a:lnTo>
                  <a:pt x="30454" y="0"/>
                </a:lnTo>
                <a:lnTo>
                  <a:pt x="60909" y="48272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645820" y="5816600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59" h="48260">
                <a:moveTo>
                  <a:pt x="0" y="48272"/>
                </a:moveTo>
                <a:lnTo>
                  <a:pt x="30454" y="0"/>
                </a:lnTo>
                <a:lnTo>
                  <a:pt x="60909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1058570" y="571286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1034402" y="5690895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59" h="48260">
                <a:moveTo>
                  <a:pt x="60972" y="48209"/>
                </a:moveTo>
                <a:lnTo>
                  <a:pt x="0" y="48209"/>
                </a:lnTo>
                <a:lnTo>
                  <a:pt x="30518" y="0"/>
                </a:lnTo>
                <a:lnTo>
                  <a:pt x="60972" y="48209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1034402" y="5690895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59" h="48260">
                <a:moveTo>
                  <a:pt x="0" y="48209"/>
                </a:moveTo>
                <a:lnTo>
                  <a:pt x="30518" y="0"/>
                </a:lnTo>
                <a:lnTo>
                  <a:pt x="60972" y="48209"/>
                </a:lnTo>
                <a:lnTo>
                  <a:pt x="0" y="48209"/>
                </a:lnTo>
                <a:close/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2353322" y="530646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2329154" y="5284495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4" h="48260">
                <a:moveTo>
                  <a:pt x="60972" y="48209"/>
                </a:moveTo>
                <a:lnTo>
                  <a:pt x="0" y="48209"/>
                </a:lnTo>
                <a:lnTo>
                  <a:pt x="30518" y="0"/>
                </a:lnTo>
                <a:lnTo>
                  <a:pt x="60972" y="48209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2329154" y="5284495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4" h="48260">
                <a:moveTo>
                  <a:pt x="0" y="48209"/>
                </a:moveTo>
                <a:lnTo>
                  <a:pt x="30518" y="0"/>
                </a:lnTo>
                <a:lnTo>
                  <a:pt x="60972" y="48209"/>
                </a:lnTo>
                <a:lnTo>
                  <a:pt x="0" y="48209"/>
                </a:lnTo>
                <a:close/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4943475" y="494263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4919370" y="4920602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60" h="48260">
                <a:moveTo>
                  <a:pt x="60909" y="48272"/>
                </a:moveTo>
                <a:lnTo>
                  <a:pt x="0" y="48272"/>
                </a:lnTo>
                <a:lnTo>
                  <a:pt x="30454" y="0"/>
                </a:lnTo>
                <a:lnTo>
                  <a:pt x="60909" y="48272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4919370" y="4920602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60" h="48260">
                <a:moveTo>
                  <a:pt x="0" y="48272"/>
                </a:moveTo>
                <a:lnTo>
                  <a:pt x="30454" y="0"/>
                </a:lnTo>
                <a:lnTo>
                  <a:pt x="60909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2800350" y="310366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2776245" y="3081629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60" h="48260">
                <a:moveTo>
                  <a:pt x="60909" y="48272"/>
                </a:moveTo>
                <a:lnTo>
                  <a:pt x="0" y="48272"/>
                </a:lnTo>
                <a:lnTo>
                  <a:pt x="30454" y="0"/>
                </a:lnTo>
                <a:lnTo>
                  <a:pt x="60909" y="48272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2776245" y="3081629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60" h="48260">
                <a:moveTo>
                  <a:pt x="0" y="48272"/>
                </a:moveTo>
                <a:lnTo>
                  <a:pt x="30454" y="0"/>
                </a:lnTo>
                <a:lnTo>
                  <a:pt x="60909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 txBox="1"/>
          <p:nvPr/>
        </p:nvSpPr>
        <p:spPr>
          <a:xfrm>
            <a:off x="191736" y="4430180"/>
            <a:ext cx="127000" cy="49657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Jitte</a:t>
            </a:r>
            <a:r>
              <a:rPr sz="800" dirty="0">
                <a:latin typeface="Lucida Sans"/>
                <a:cs typeface="Lucida Sans"/>
              </a:rPr>
              <a:t>r </a:t>
            </a:r>
            <a:r>
              <a:rPr sz="800" spc="-5" dirty="0">
                <a:latin typeface="Lucida Sans"/>
                <a:cs typeface="Lucida Sans"/>
              </a:rPr>
              <a:t>(µs</a:t>
            </a:r>
            <a:r>
              <a:rPr sz="800" dirty="0">
                <a:latin typeface="Lucida Sans"/>
                <a:cs typeface="Lucida Sans"/>
              </a:rPr>
              <a:t>)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83" name="object 183"/>
          <p:cNvSpPr/>
          <p:nvPr/>
        </p:nvSpPr>
        <p:spPr>
          <a:xfrm>
            <a:off x="2669527" y="3218154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676275" y="5643270"/>
            <a:ext cx="4273550" cy="194310"/>
          </a:xfrm>
          <a:custGeom>
            <a:avLst/>
            <a:gdLst/>
            <a:ahLst/>
            <a:cxnLst/>
            <a:rect l="l" t="t" r="r" b="b"/>
            <a:pathLst>
              <a:path w="4273550" h="194310">
                <a:moveTo>
                  <a:pt x="0" y="194259"/>
                </a:moveTo>
                <a:lnTo>
                  <a:pt x="388645" y="133934"/>
                </a:lnTo>
                <a:lnTo>
                  <a:pt x="1683397" y="41859"/>
                </a:lnTo>
                <a:lnTo>
                  <a:pt x="4273550" y="0"/>
                </a:lnTo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669925" y="582909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645820" y="5807075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59" h="48260">
                <a:moveTo>
                  <a:pt x="60909" y="48272"/>
                </a:moveTo>
                <a:lnTo>
                  <a:pt x="0" y="48272"/>
                </a:lnTo>
                <a:lnTo>
                  <a:pt x="30454" y="0"/>
                </a:lnTo>
                <a:lnTo>
                  <a:pt x="60909" y="48272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645820" y="5807075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59" h="48260">
                <a:moveTo>
                  <a:pt x="0" y="48272"/>
                </a:moveTo>
                <a:lnTo>
                  <a:pt x="30454" y="0"/>
                </a:lnTo>
                <a:lnTo>
                  <a:pt x="60909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1058570" y="576877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1034402" y="5746750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59" h="48260">
                <a:moveTo>
                  <a:pt x="60972" y="48272"/>
                </a:moveTo>
                <a:lnTo>
                  <a:pt x="0" y="48272"/>
                </a:lnTo>
                <a:lnTo>
                  <a:pt x="30518" y="0"/>
                </a:lnTo>
                <a:lnTo>
                  <a:pt x="60972" y="48272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1034402" y="5746750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59" h="48260">
                <a:moveTo>
                  <a:pt x="0" y="48272"/>
                </a:moveTo>
                <a:lnTo>
                  <a:pt x="30518" y="0"/>
                </a:lnTo>
                <a:lnTo>
                  <a:pt x="60972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2353322" y="567669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2329154" y="5654675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4" h="48260">
                <a:moveTo>
                  <a:pt x="60972" y="48272"/>
                </a:moveTo>
                <a:lnTo>
                  <a:pt x="0" y="48272"/>
                </a:lnTo>
                <a:lnTo>
                  <a:pt x="30518" y="0"/>
                </a:lnTo>
                <a:lnTo>
                  <a:pt x="60972" y="48272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2329154" y="5654675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4" h="48260">
                <a:moveTo>
                  <a:pt x="0" y="48272"/>
                </a:moveTo>
                <a:lnTo>
                  <a:pt x="30518" y="0"/>
                </a:lnTo>
                <a:lnTo>
                  <a:pt x="60972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4943475" y="563478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4919370" y="5612752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60" h="48260">
                <a:moveTo>
                  <a:pt x="60909" y="48272"/>
                </a:moveTo>
                <a:lnTo>
                  <a:pt x="0" y="48272"/>
                </a:lnTo>
                <a:lnTo>
                  <a:pt x="30454" y="0"/>
                </a:lnTo>
                <a:lnTo>
                  <a:pt x="60909" y="48272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4919370" y="5612752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60" h="48260">
                <a:moveTo>
                  <a:pt x="0" y="48272"/>
                </a:moveTo>
                <a:lnTo>
                  <a:pt x="30454" y="0"/>
                </a:lnTo>
                <a:lnTo>
                  <a:pt x="60909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2800350" y="320972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2776245" y="3187700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60" h="48260">
                <a:moveTo>
                  <a:pt x="60909" y="48272"/>
                </a:moveTo>
                <a:lnTo>
                  <a:pt x="0" y="48272"/>
                </a:lnTo>
                <a:lnTo>
                  <a:pt x="30454" y="0"/>
                </a:lnTo>
                <a:lnTo>
                  <a:pt x="60909" y="48272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2776245" y="3187700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60" h="48260">
                <a:moveTo>
                  <a:pt x="0" y="48272"/>
                </a:moveTo>
                <a:lnTo>
                  <a:pt x="30454" y="0"/>
                </a:lnTo>
                <a:lnTo>
                  <a:pt x="60909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633120" y="3402304"/>
            <a:ext cx="4359910" cy="2551430"/>
          </a:xfrm>
          <a:custGeom>
            <a:avLst/>
            <a:gdLst/>
            <a:ahLst/>
            <a:cxnLst/>
            <a:rect l="l" t="t" r="r" b="b"/>
            <a:pathLst>
              <a:path w="4359910" h="2551429">
                <a:moveTo>
                  <a:pt x="0" y="0"/>
                </a:moveTo>
                <a:lnTo>
                  <a:pt x="4359871" y="0"/>
                </a:lnTo>
                <a:lnTo>
                  <a:pt x="4359871" y="2550820"/>
                </a:lnTo>
                <a:lnTo>
                  <a:pt x="0" y="255082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3436696" y="1661073"/>
            <a:ext cx="194310" cy="202565"/>
          </a:xfrm>
          <a:custGeom>
            <a:avLst/>
            <a:gdLst/>
            <a:ahLst/>
            <a:cxnLst/>
            <a:rect l="l" t="t" r="r" b="b"/>
            <a:pathLst>
              <a:path w="194310" h="202564">
                <a:moveTo>
                  <a:pt x="0" y="0"/>
                </a:moveTo>
                <a:lnTo>
                  <a:pt x="193709" y="0"/>
                </a:lnTo>
                <a:lnTo>
                  <a:pt x="193709" y="202130"/>
                </a:lnTo>
                <a:lnTo>
                  <a:pt x="0" y="20213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 txBox="1"/>
          <p:nvPr/>
        </p:nvSpPr>
        <p:spPr>
          <a:xfrm>
            <a:off x="3467481" y="1705305"/>
            <a:ext cx="13271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5" dirty="0">
                <a:latin typeface="Arial"/>
                <a:cs typeface="Arial"/>
              </a:rPr>
              <a:t>hit</a:t>
            </a:r>
            <a:endParaRPr sz="800">
              <a:latin typeface="Arial"/>
              <a:cs typeface="Arial"/>
            </a:endParaRPr>
          </a:p>
        </p:txBody>
      </p:sp>
      <p:sp>
        <p:nvSpPr>
          <p:cNvPr id="203" name="object 203"/>
          <p:cNvSpPr/>
          <p:nvPr/>
        </p:nvSpPr>
        <p:spPr>
          <a:xfrm>
            <a:off x="3428274" y="2208510"/>
            <a:ext cx="295275" cy="202565"/>
          </a:xfrm>
          <a:custGeom>
            <a:avLst/>
            <a:gdLst/>
            <a:ahLst/>
            <a:cxnLst/>
            <a:rect l="l" t="t" r="r" b="b"/>
            <a:pathLst>
              <a:path w="295275" h="202564">
                <a:moveTo>
                  <a:pt x="0" y="0"/>
                </a:moveTo>
                <a:lnTo>
                  <a:pt x="294773" y="0"/>
                </a:lnTo>
                <a:lnTo>
                  <a:pt x="294773" y="202129"/>
                </a:lnTo>
                <a:lnTo>
                  <a:pt x="0" y="20212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 txBox="1"/>
          <p:nvPr/>
        </p:nvSpPr>
        <p:spPr>
          <a:xfrm>
            <a:off x="3459108" y="2252742"/>
            <a:ext cx="233679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5" dirty="0">
                <a:latin typeface="Arial"/>
                <a:cs typeface="Arial"/>
              </a:rPr>
              <a:t>miss</a:t>
            </a:r>
            <a:endParaRPr sz="800">
              <a:latin typeface="Arial"/>
              <a:cs typeface="Arial"/>
            </a:endParaRPr>
          </a:p>
        </p:txBody>
      </p:sp>
      <p:sp>
        <p:nvSpPr>
          <p:cNvPr id="205" name="object 205"/>
          <p:cNvSpPr/>
          <p:nvPr/>
        </p:nvSpPr>
        <p:spPr>
          <a:xfrm>
            <a:off x="3178699" y="2195877"/>
            <a:ext cx="3789679" cy="596265"/>
          </a:xfrm>
          <a:custGeom>
            <a:avLst/>
            <a:gdLst/>
            <a:ahLst/>
            <a:cxnLst/>
            <a:rect l="l" t="t" r="r" b="b"/>
            <a:pathLst>
              <a:path w="3789679" h="596264">
                <a:moveTo>
                  <a:pt x="3789190" y="0"/>
                </a:moveTo>
                <a:lnTo>
                  <a:pt x="3789190" y="100223"/>
                </a:lnTo>
                <a:lnTo>
                  <a:pt x="3789190" y="596153"/>
                </a:lnTo>
                <a:lnTo>
                  <a:pt x="169006" y="596153"/>
                </a:lnTo>
                <a:lnTo>
                  <a:pt x="0" y="596153"/>
                </a:lnTo>
                <a:lnTo>
                  <a:pt x="0" y="100223"/>
                </a:lnTo>
                <a:lnTo>
                  <a:pt x="0" y="83378"/>
                </a:lnTo>
              </a:path>
            </a:pathLst>
          </a:custGeom>
          <a:ln w="8422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3178699" y="2211879"/>
            <a:ext cx="0" cy="67945"/>
          </a:xfrm>
          <a:custGeom>
            <a:avLst/>
            <a:gdLst/>
            <a:ahLst/>
            <a:cxnLst/>
            <a:rect l="l" t="t" r="r" b="b"/>
            <a:pathLst>
              <a:path h="67944">
                <a:moveTo>
                  <a:pt x="0" y="0"/>
                </a:moveTo>
                <a:lnTo>
                  <a:pt x="0" y="67376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3153432" y="2211879"/>
            <a:ext cx="50800" cy="67945"/>
          </a:xfrm>
          <a:custGeom>
            <a:avLst/>
            <a:gdLst/>
            <a:ahLst/>
            <a:cxnLst/>
            <a:rect l="l" t="t" r="r" b="b"/>
            <a:pathLst>
              <a:path w="50800" h="67944">
                <a:moveTo>
                  <a:pt x="0" y="67376"/>
                </a:moveTo>
                <a:lnTo>
                  <a:pt x="25266" y="0"/>
                </a:lnTo>
                <a:lnTo>
                  <a:pt x="50532" y="67376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4005188" y="2077967"/>
            <a:ext cx="101600" cy="337185"/>
          </a:xfrm>
          <a:custGeom>
            <a:avLst/>
            <a:gdLst/>
            <a:ahLst/>
            <a:cxnLst/>
            <a:rect l="l" t="t" r="r" b="b"/>
            <a:pathLst>
              <a:path w="101600" h="337185">
                <a:moveTo>
                  <a:pt x="0" y="0"/>
                </a:moveTo>
                <a:lnTo>
                  <a:pt x="101065" y="0"/>
                </a:lnTo>
                <a:lnTo>
                  <a:pt x="101065" y="336884"/>
                </a:lnTo>
                <a:lnTo>
                  <a:pt x="0" y="33688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4005189" y="2077968"/>
            <a:ext cx="101600" cy="337185"/>
          </a:xfrm>
          <a:custGeom>
            <a:avLst/>
            <a:gdLst/>
            <a:ahLst/>
            <a:cxnLst/>
            <a:rect l="l" t="t" r="r" b="b"/>
            <a:pathLst>
              <a:path w="101600" h="337185">
                <a:moveTo>
                  <a:pt x="0" y="0"/>
                </a:moveTo>
                <a:lnTo>
                  <a:pt x="101065" y="0"/>
                </a:lnTo>
                <a:lnTo>
                  <a:pt x="101065" y="336884"/>
                </a:lnTo>
                <a:lnTo>
                  <a:pt x="0" y="336884"/>
                </a:lnTo>
                <a:lnTo>
                  <a:pt x="0" y="0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3904123" y="2077967"/>
            <a:ext cx="101600" cy="337185"/>
          </a:xfrm>
          <a:custGeom>
            <a:avLst/>
            <a:gdLst/>
            <a:ahLst/>
            <a:cxnLst/>
            <a:rect l="l" t="t" r="r" b="b"/>
            <a:pathLst>
              <a:path w="101600" h="337185">
                <a:moveTo>
                  <a:pt x="0" y="0"/>
                </a:moveTo>
                <a:lnTo>
                  <a:pt x="101065" y="0"/>
                </a:lnTo>
                <a:lnTo>
                  <a:pt x="101065" y="336884"/>
                </a:lnTo>
                <a:lnTo>
                  <a:pt x="0" y="33688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3904124" y="2077968"/>
            <a:ext cx="101600" cy="337185"/>
          </a:xfrm>
          <a:custGeom>
            <a:avLst/>
            <a:gdLst/>
            <a:ahLst/>
            <a:cxnLst/>
            <a:rect l="l" t="t" r="r" b="b"/>
            <a:pathLst>
              <a:path w="101600" h="337185">
                <a:moveTo>
                  <a:pt x="0" y="0"/>
                </a:moveTo>
                <a:lnTo>
                  <a:pt x="101065" y="0"/>
                </a:lnTo>
                <a:lnTo>
                  <a:pt x="101065" y="336884"/>
                </a:lnTo>
                <a:lnTo>
                  <a:pt x="0" y="336884"/>
                </a:lnTo>
                <a:lnTo>
                  <a:pt x="0" y="0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4005188" y="1656862"/>
            <a:ext cx="101600" cy="337185"/>
          </a:xfrm>
          <a:custGeom>
            <a:avLst/>
            <a:gdLst/>
            <a:ahLst/>
            <a:cxnLst/>
            <a:rect l="l" t="t" r="r" b="b"/>
            <a:pathLst>
              <a:path w="101600" h="337185">
                <a:moveTo>
                  <a:pt x="0" y="0"/>
                </a:moveTo>
                <a:lnTo>
                  <a:pt x="101065" y="0"/>
                </a:lnTo>
                <a:lnTo>
                  <a:pt x="101065" y="336884"/>
                </a:lnTo>
                <a:lnTo>
                  <a:pt x="0" y="33688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4005189" y="1656862"/>
            <a:ext cx="101600" cy="337185"/>
          </a:xfrm>
          <a:custGeom>
            <a:avLst/>
            <a:gdLst/>
            <a:ahLst/>
            <a:cxnLst/>
            <a:rect l="l" t="t" r="r" b="b"/>
            <a:pathLst>
              <a:path w="101600" h="337185">
                <a:moveTo>
                  <a:pt x="0" y="0"/>
                </a:moveTo>
                <a:lnTo>
                  <a:pt x="101065" y="0"/>
                </a:lnTo>
                <a:lnTo>
                  <a:pt x="101065" y="336884"/>
                </a:lnTo>
                <a:lnTo>
                  <a:pt x="0" y="336884"/>
                </a:lnTo>
                <a:lnTo>
                  <a:pt x="0" y="0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3904123" y="1656862"/>
            <a:ext cx="101600" cy="337185"/>
          </a:xfrm>
          <a:custGeom>
            <a:avLst/>
            <a:gdLst/>
            <a:ahLst/>
            <a:cxnLst/>
            <a:rect l="l" t="t" r="r" b="b"/>
            <a:pathLst>
              <a:path w="101600" h="337185">
                <a:moveTo>
                  <a:pt x="0" y="0"/>
                </a:moveTo>
                <a:lnTo>
                  <a:pt x="101065" y="0"/>
                </a:lnTo>
                <a:lnTo>
                  <a:pt x="101065" y="336884"/>
                </a:lnTo>
                <a:lnTo>
                  <a:pt x="0" y="33688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3904124" y="1656862"/>
            <a:ext cx="101600" cy="337185"/>
          </a:xfrm>
          <a:custGeom>
            <a:avLst/>
            <a:gdLst/>
            <a:ahLst/>
            <a:cxnLst/>
            <a:rect l="l" t="t" r="r" b="b"/>
            <a:pathLst>
              <a:path w="101600" h="337185">
                <a:moveTo>
                  <a:pt x="0" y="0"/>
                </a:moveTo>
                <a:lnTo>
                  <a:pt x="101065" y="0"/>
                </a:lnTo>
                <a:lnTo>
                  <a:pt x="101065" y="336884"/>
                </a:lnTo>
                <a:lnTo>
                  <a:pt x="0" y="336884"/>
                </a:lnTo>
                <a:lnTo>
                  <a:pt x="0" y="0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3618305" y="1656862"/>
            <a:ext cx="488950" cy="0"/>
          </a:xfrm>
          <a:custGeom>
            <a:avLst/>
            <a:gdLst/>
            <a:ahLst/>
            <a:cxnLst/>
            <a:rect l="l" t="t" r="r" b="b"/>
            <a:pathLst>
              <a:path w="488950">
                <a:moveTo>
                  <a:pt x="488482" y="0"/>
                </a:moveTo>
                <a:lnTo>
                  <a:pt x="0" y="0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3618305" y="1993747"/>
            <a:ext cx="488950" cy="0"/>
          </a:xfrm>
          <a:custGeom>
            <a:avLst/>
            <a:gdLst/>
            <a:ahLst/>
            <a:cxnLst/>
            <a:rect l="l" t="t" r="r" b="b"/>
            <a:pathLst>
              <a:path w="488950">
                <a:moveTo>
                  <a:pt x="488482" y="0"/>
                </a:moveTo>
                <a:lnTo>
                  <a:pt x="0" y="0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3617772" y="2077968"/>
            <a:ext cx="488950" cy="0"/>
          </a:xfrm>
          <a:custGeom>
            <a:avLst/>
            <a:gdLst/>
            <a:ahLst/>
            <a:cxnLst/>
            <a:rect l="l" t="t" r="r" b="b"/>
            <a:pathLst>
              <a:path w="488950">
                <a:moveTo>
                  <a:pt x="488482" y="0"/>
                </a:moveTo>
                <a:lnTo>
                  <a:pt x="0" y="0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3618305" y="2414852"/>
            <a:ext cx="488950" cy="0"/>
          </a:xfrm>
          <a:custGeom>
            <a:avLst/>
            <a:gdLst/>
            <a:ahLst/>
            <a:cxnLst/>
            <a:rect l="l" t="t" r="r" b="b"/>
            <a:pathLst>
              <a:path w="488950">
                <a:moveTo>
                  <a:pt x="488482" y="0"/>
                </a:moveTo>
                <a:lnTo>
                  <a:pt x="0" y="0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4470165" y="1893629"/>
            <a:ext cx="302895" cy="302260"/>
          </a:xfrm>
          <a:custGeom>
            <a:avLst/>
            <a:gdLst/>
            <a:ahLst/>
            <a:cxnLst/>
            <a:rect l="l" t="t" r="r" b="b"/>
            <a:pathLst>
              <a:path w="302895" h="302260">
                <a:moveTo>
                  <a:pt x="150074" y="0"/>
                </a:moveTo>
                <a:lnTo>
                  <a:pt x="102560" y="8758"/>
                </a:lnTo>
                <a:lnTo>
                  <a:pt x="68285" y="25468"/>
                </a:lnTo>
                <a:lnTo>
                  <a:pt x="36672" y="51041"/>
                </a:lnTo>
                <a:lnTo>
                  <a:pt x="11130" y="92237"/>
                </a:lnTo>
                <a:lnTo>
                  <a:pt x="355" y="138338"/>
                </a:lnTo>
                <a:lnTo>
                  <a:pt x="0" y="150234"/>
                </a:lnTo>
                <a:lnTo>
                  <a:pt x="587" y="162172"/>
                </a:lnTo>
                <a:lnTo>
                  <a:pt x="12446" y="209294"/>
                </a:lnTo>
                <a:lnTo>
                  <a:pt x="31440" y="242493"/>
                </a:lnTo>
                <a:lnTo>
                  <a:pt x="58629" y="270904"/>
                </a:lnTo>
                <a:lnTo>
                  <a:pt x="101566" y="293929"/>
                </a:lnTo>
                <a:lnTo>
                  <a:pt x="148666" y="301916"/>
                </a:lnTo>
                <a:lnTo>
                  <a:pt x="160665" y="301546"/>
                </a:lnTo>
                <a:lnTo>
                  <a:pt x="207850" y="290544"/>
                </a:lnTo>
                <a:lnTo>
                  <a:pt x="251007" y="264199"/>
                </a:lnTo>
                <a:lnTo>
                  <a:pt x="276705" y="235377"/>
                </a:lnTo>
                <a:lnTo>
                  <a:pt x="297175" y="190791"/>
                </a:lnTo>
                <a:lnTo>
                  <a:pt x="302498" y="154966"/>
                </a:lnTo>
                <a:lnTo>
                  <a:pt x="302362" y="142898"/>
                </a:lnTo>
                <a:lnTo>
                  <a:pt x="292266" y="95638"/>
                </a:lnTo>
                <a:lnTo>
                  <a:pt x="266888" y="52950"/>
                </a:lnTo>
                <a:lnTo>
                  <a:pt x="229257" y="20834"/>
                </a:lnTo>
                <a:lnTo>
                  <a:pt x="185326" y="3373"/>
                </a:lnTo>
                <a:lnTo>
                  <a:pt x="1500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4470165" y="1893630"/>
            <a:ext cx="302895" cy="302260"/>
          </a:xfrm>
          <a:custGeom>
            <a:avLst/>
            <a:gdLst/>
            <a:ahLst/>
            <a:cxnLst/>
            <a:rect l="l" t="t" r="r" b="b"/>
            <a:pathLst>
              <a:path w="302895" h="302260">
                <a:moveTo>
                  <a:pt x="258156" y="43453"/>
                </a:moveTo>
                <a:lnTo>
                  <a:pt x="287354" y="84383"/>
                </a:lnTo>
                <a:lnTo>
                  <a:pt x="301270" y="130870"/>
                </a:lnTo>
                <a:lnTo>
                  <a:pt x="302497" y="154966"/>
                </a:lnTo>
                <a:lnTo>
                  <a:pt x="301678" y="167011"/>
                </a:lnTo>
                <a:lnTo>
                  <a:pt x="288850" y="213743"/>
                </a:lnTo>
                <a:lnTo>
                  <a:pt x="260740" y="255199"/>
                </a:lnTo>
                <a:lnTo>
                  <a:pt x="230159" y="279298"/>
                </a:lnTo>
                <a:lnTo>
                  <a:pt x="184534" y="297955"/>
                </a:lnTo>
                <a:lnTo>
                  <a:pt x="148666" y="301916"/>
                </a:lnTo>
                <a:lnTo>
                  <a:pt x="136700" y="301337"/>
                </a:lnTo>
                <a:lnTo>
                  <a:pt x="90300" y="289578"/>
                </a:lnTo>
                <a:lnTo>
                  <a:pt x="48972" y="262815"/>
                </a:lnTo>
                <a:lnTo>
                  <a:pt x="24139" y="231736"/>
                </a:lnTo>
                <a:lnTo>
                  <a:pt x="4606" y="185965"/>
                </a:lnTo>
                <a:lnTo>
                  <a:pt x="0" y="150234"/>
                </a:lnTo>
                <a:lnTo>
                  <a:pt x="355" y="138338"/>
                </a:lnTo>
                <a:lnTo>
                  <a:pt x="11129" y="92237"/>
                </a:lnTo>
                <a:lnTo>
                  <a:pt x="36672" y="51042"/>
                </a:lnTo>
                <a:lnTo>
                  <a:pt x="68284" y="25468"/>
                </a:lnTo>
                <a:lnTo>
                  <a:pt x="102559" y="8758"/>
                </a:lnTo>
                <a:lnTo>
                  <a:pt x="150074" y="0"/>
                </a:lnTo>
                <a:lnTo>
                  <a:pt x="161944" y="186"/>
                </a:lnTo>
                <a:lnTo>
                  <a:pt x="207896" y="10270"/>
                </a:lnTo>
                <a:lnTo>
                  <a:pt x="249008" y="35018"/>
                </a:lnTo>
                <a:lnTo>
                  <a:pt x="258156" y="43453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4110181" y="1846396"/>
            <a:ext cx="307975" cy="141605"/>
          </a:xfrm>
          <a:custGeom>
            <a:avLst/>
            <a:gdLst/>
            <a:ahLst/>
            <a:cxnLst/>
            <a:rect l="l" t="t" r="r" b="b"/>
            <a:pathLst>
              <a:path w="307975" h="141605">
                <a:moveTo>
                  <a:pt x="0" y="0"/>
                </a:moveTo>
                <a:lnTo>
                  <a:pt x="74956" y="0"/>
                </a:lnTo>
                <a:lnTo>
                  <a:pt x="184444" y="0"/>
                </a:lnTo>
                <a:lnTo>
                  <a:pt x="184444" y="141599"/>
                </a:lnTo>
                <a:lnTo>
                  <a:pt x="290659" y="141599"/>
                </a:lnTo>
                <a:lnTo>
                  <a:pt x="307503" y="141599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4392418" y="1962729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0" y="0"/>
                </a:moveTo>
                <a:lnTo>
                  <a:pt x="25266" y="25266"/>
                </a:lnTo>
                <a:lnTo>
                  <a:pt x="0" y="50532"/>
                </a:lnTo>
                <a:lnTo>
                  <a:pt x="67377" y="2526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4392418" y="1962729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67376" y="25266"/>
                </a:moveTo>
                <a:lnTo>
                  <a:pt x="0" y="0"/>
                </a:lnTo>
                <a:lnTo>
                  <a:pt x="25266" y="25266"/>
                </a:lnTo>
                <a:lnTo>
                  <a:pt x="0" y="50532"/>
                </a:lnTo>
                <a:lnTo>
                  <a:pt x="67376" y="25266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4110220" y="2096716"/>
            <a:ext cx="306070" cy="130810"/>
          </a:xfrm>
          <a:custGeom>
            <a:avLst/>
            <a:gdLst/>
            <a:ahLst/>
            <a:cxnLst/>
            <a:rect l="l" t="t" r="r" b="b"/>
            <a:pathLst>
              <a:path w="306070" h="130810">
                <a:moveTo>
                  <a:pt x="0" y="130206"/>
                </a:moveTo>
                <a:lnTo>
                  <a:pt x="74956" y="130206"/>
                </a:lnTo>
                <a:lnTo>
                  <a:pt x="184444" y="130206"/>
                </a:lnTo>
                <a:lnTo>
                  <a:pt x="184444" y="0"/>
                </a:lnTo>
                <a:lnTo>
                  <a:pt x="289191" y="0"/>
                </a:lnTo>
                <a:lnTo>
                  <a:pt x="306035" y="0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4390989" y="2071449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0" y="0"/>
                </a:moveTo>
                <a:lnTo>
                  <a:pt x="25265" y="25266"/>
                </a:lnTo>
                <a:lnTo>
                  <a:pt x="0" y="50532"/>
                </a:lnTo>
                <a:lnTo>
                  <a:pt x="67376" y="2526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4390989" y="2071450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67376" y="25266"/>
                </a:moveTo>
                <a:lnTo>
                  <a:pt x="0" y="0"/>
                </a:lnTo>
                <a:lnTo>
                  <a:pt x="25266" y="25266"/>
                </a:lnTo>
                <a:lnTo>
                  <a:pt x="0" y="50532"/>
                </a:lnTo>
                <a:lnTo>
                  <a:pt x="67376" y="25266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 txBox="1"/>
          <p:nvPr/>
        </p:nvSpPr>
        <p:spPr>
          <a:xfrm>
            <a:off x="4446990" y="1646350"/>
            <a:ext cx="34036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5" dirty="0">
                <a:latin typeface="Arial"/>
                <a:cs typeface="Arial"/>
              </a:rPr>
              <a:t>Priority</a:t>
            </a:r>
            <a:endParaRPr sz="800">
              <a:latin typeface="Arial"/>
              <a:cs typeface="Arial"/>
            </a:endParaRPr>
          </a:p>
        </p:txBody>
      </p:sp>
      <p:sp>
        <p:nvSpPr>
          <p:cNvPr id="229" name="object 229"/>
          <p:cNvSpPr txBox="1"/>
          <p:nvPr/>
        </p:nvSpPr>
        <p:spPr>
          <a:xfrm>
            <a:off x="4376669" y="1764259"/>
            <a:ext cx="48069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5" dirty="0">
                <a:latin typeface="Arial"/>
                <a:cs typeface="Arial"/>
              </a:rPr>
              <a:t>Scheduler</a:t>
            </a:r>
            <a:endParaRPr sz="800">
              <a:latin typeface="Arial"/>
              <a:cs typeface="Arial"/>
            </a:endParaRPr>
          </a:p>
        </p:txBody>
      </p:sp>
      <p:sp>
        <p:nvSpPr>
          <p:cNvPr id="230" name="object 230"/>
          <p:cNvSpPr/>
          <p:nvPr/>
        </p:nvSpPr>
        <p:spPr>
          <a:xfrm>
            <a:off x="2774438" y="1892680"/>
            <a:ext cx="606425" cy="303530"/>
          </a:xfrm>
          <a:custGeom>
            <a:avLst/>
            <a:gdLst/>
            <a:ahLst/>
            <a:cxnLst/>
            <a:rect l="l" t="t" r="r" b="b"/>
            <a:pathLst>
              <a:path w="606425" h="303530">
                <a:moveTo>
                  <a:pt x="598850" y="0"/>
                </a:moveTo>
                <a:lnTo>
                  <a:pt x="7541" y="0"/>
                </a:lnTo>
                <a:lnTo>
                  <a:pt x="0" y="7541"/>
                </a:lnTo>
                <a:lnTo>
                  <a:pt x="0" y="295654"/>
                </a:lnTo>
                <a:lnTo>
                  <a:pt x="7541" y="303195"/>
                </a:lnTo>
                <a:lnTo>
                  <a:pt x="598850" y="303195"/>
                </a:lnTo>
                <a:lnTo>
                  <a:pt x="606391" y="295654"/>
                </a:lnTo>
                <a:lnTo>
                  <a:pt x="606391" y="7541"/>
                </a:lnTo>
                <a:lnTo>
                  <a:pt x="5988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2774438" y="1892681"/>
            <a:ext cx="606425" cy="303530"/>
          </a:xfrm>
          <a:custGeom>
            <a:avLst/>
            <a:gdLst/>
            <a:ahLst/>
            <a:cxnLst/>
            <a:rect l="l" t="t" r="r" b="b"/>
            <a:pathLst>
              <a:path w="606425" h="303530">
                <a:moveTo>
                  <a:pt x="16844" y="0"/>
                </a:moveTo>
                <a:lnTo>
                  <a:pt x="589547" y="0"/>
                </a:lnTo>
                <a:lnTo>
                  <a:pt x="598850" y="0"/>
                </a:lnTo>
                <a:lnTo>
                  <a:pt x="606391" y="7541"/>
                </a:lnTo>
                <a:lnTo>
                  <a:pt x="606391" y="16844"/>
                </a:lnTo>
                <a:lnTo>
                  <a:pt x="606391" y="286351"/>
                </a:lnTo>
                <a:lnTo>
                  <a:pt x="606391" y="295653"/>
                </a:lnTo>
                <a:lnTo>
                  <a:pt x="598850" y="303195"/>
                </a:lnTo>
                <a:lnTo>
                  <a:pt x="589547" y="303195"/>
                </a:lnTo>
                <a:lnTo>
                  <a:pt x="16844" y="303195"/>
                </a:lnTo>
                <a:lnTo>
                  <a:pt x="7541" y="303195"/>
                </a:lnTo>
                <a:lnTo>
                  <a:pt x="0" y="295653"/>
                </a:lnTo>
                <a:lnTo>
                  <a:pt x="0" y="286351"/>
                </a:lnTo>
                <a:lnTo>
                  <a:pt x="0" y="16844"/>
                </a:lnTo>
                <a:lnTo>
                  <a:pt x="0" y="7541"/>
                </a:lnTo>
                <a:lnTo>
                  <a:pt x="7541" y="0"/>
                </a:lnTo>
                <a:lnTo>
                  <a:pt x="16844" y="0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 txBox="1"/>
          <p:nvPr/>
        </p:nvSpPr>
        <p:spPr>
          <a:xfrm>
            <a:off x="2948430" y="2042189"/>
            <a:ext cx="25019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Arial"/>
                <a:cs typeface="Arial"/>
              </a:rPr>
              <a:t>Filter</a:t>
            </a:r>
            <a:endParaRPr sz="800">
              <a:latin typeface="Arial"/>
              <a:cs typeface="Arial"/>
            </a:endParaRPr>
          </a:p>
        </p:txBody>
      </p:sp>
      <p:sp>
        <p:nvSpPr>
          <p:cNvPr id="233" name="object 233"/>
          <p:cNvSpPr/>
          <p:nvPr/>
        </p:nvSpPr>
        <p:spPr>
          <a:xfrm>
            <a:off x="1831751" y="2044279"/>
            <a:ext cx="123825" cy="0"/>
          </a:xfrm>
          <a:custGeom>
            <a:avLst/>
            <a:gdLst/>
            <a:ahLst/>
            <a:cxnLst/>
            <a:rect l="l" t="t" r="r" b="b"/>
            <a:pathLst>
              <a:path w="123825">
                <a:moveTo>
                  <a:pt x="0" y="0"/>
                </a:moveTo>
                <a:lnTo>
                  <a:pt x="123804" y="0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1930289" y="2019013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4" h="50800">
                <a:moveTo>
                  <a:pt x="0" y="0"/>
                </a:moveTo>
                <a:lnTo>
                  <a:pt x="25266" y="25266"/>
                </a:lnTo>
                <a:lnTo>
                  <a:pt x="0" y="50533"/>
                </a:lnTo>
                <a:lnTo>
                  <a:pt x="67377" y="2526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1930290" y="2019013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4" h="50800">
                <a:moveTo>
                  <a:pt x="67376" y="25266"/>
                </a:moveTo>
                <a:lnTo>
                  <a:pt x="0" y="0"/>
                </a:lnTo>
                <a:lnTo>
                  <a:pt x="25266" y="25266"/>
                </a:lnTo>
                <a:lnTo>
                  <a:pt x="0" y="50532"/>
                </a:lnTo>
                <a:lnTo>
                  <a:pt x="67376" y="25266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 txBox="1"/>
          <p:nvPr/>
        </p:nvSpPr>
        <p:spPr>
          <a:xfrm>
            <a:off x="1514359" y="1983234"/>
            <a:ext cx="32321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5" dirty="0">
                <a:latin typeface="Arial"/>
                <a:cs typeface="Arial"/>
              </a:rPr>
              <a:t>packet</a:t>
            </a:r>
            <a:endParaRPr sz="800">
              <a:latin typeface="Arial"/>
              <a:cs typeface="Arial"/>
            </a:endParaRPr>
          </a:p>
        </p:txBody>
      </p:sp>
      <p:sp>
        <p:nvSpPr>
          <p:cNvPr id="237" name="object 237"/>
          <p:cNvSpPr/>
          <p:nvPr/>
        </p:nvSpPr>
        <p:spPr>
          <a:xfrm>
            <a:off x="2013668" y="1892680"/>
            <a:ext cx="606425" cy="303530"/>
          </a:xfrm>
          <a:custGeom>
            <a:avLst/>
            <a:gdLst/>
            <a:ahLst/>
            <a:cxnLst/>
            <a:rect l="l" t="t" r="r" b="b"/>
            <a:pathLst>
              <a:path w="606425" h="303530">
                <a:moveTo>
                  <a:pt x="598850" y="0"/>
                </a:moveTo>
                <a:lnTo>
                  <a:pt x="7541" y="0"/>
                </a:lnTo>
                <a:lnTo>
                  <a:pt x="0" y="7541"/>
                </a:lnTo>
                <a:lnTo>
                  <a:pt x="0" y="295654"/>
                </a:lnTo>
                <a:lnTo>
                  <a:pt x="7541" y="303195"/>
                </a:lnTo>
                <a:lnTo>
                  <a:pt x="598850" y="303195"/>
                </a:lnTo>
                <a:lnTo>
                  <a:pt x="606391" y="295654"/>
                </a:lnTo>
                <a:lnTo>
                  <a:pt x="606391" y="7541"/>
                </a:lnTo>
                <a:lnTo>
                  <a:pt x="5988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2013669" y="1892681"/>
            <a:ext cx="606425" cy="303530"/>
          </a:xfrm>
          <a:custGeom>
            <a:avLst/>
            <a:gdLst/>
            <a:ahLst/>
            <a:cxnLst/>
            <a:rect l="l" t="t" r="r" b="b"/>
            <a:pathLst>
              <a:path w="606425" h="303530">
                <a:moveTo>
                  <a:pt x="16844" y="0"/>
                </a:moveTo>
                <a:lnTo>
                  <a:pt x="589547" y="0"/>
                </a:lnTo>
                <a:lnTo>
                  <a:pt x="598850" y="0"/>
                </a:lnTo>
                <a:lnTo>
                  <a:pt x="606391" y="7541"/>
                </a:lnTo>
                <a:lnTo>
                  <a:pt x="606391" y="16844"/>
                </a:lnTo>
                <a:lnTo>
                  <a:pt x="606391" y="286351"/>
                </a:lnTo>
                <a:lnTo>
                  <a:pt x="606391" y="295653"/>
                </a:lnTo>
                <a:lnTo>
                  <a:pt x="598850" y="303195"/>
                </a:lnTo>
                <a:lnTo>
                  <a:pt x="589547" y="303195"/>
                </a:lnTo>
                <a:lnTo>
                  <a:pt x="16844" y="303195"/>
                </a:lnTo>
                <a:lnTo>
                  <a:pt x="7541" y="303195"/>
                </a:lnTo>
                <a:lnTo>
                  <a:pt x="0" y="295653"/>
                </a:lnTo>
                <a:lnTo>
                  <a:pt x="0" y="286351"/>
                </a:lnTo>
                <a:lnTo>
                  <a:pt x="0" y="16844"/>
                </a:lnTo>
                <a:lnTo>
                  <a:pt x="0" y="7541"/>
                </a:lnTo>
                <a:lnTo>
                  <a:pt x="7541" y="0"/>
                </a:lnTo>
                <a:lnTo>
                  <a:pt x="16844" y="0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 txBox="1"/>
          <p:nvPr/>
        </p:nvSpPr>
        <p:spPr>
          <a:xfrm>
            <a:off x="2075270" y="2042189"/>
            <a:ext cx="47498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Arial"/>
                <a:cs typeface="Arial"/>
              </a:rPr>
              <a:t>Extraction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240" name="object 240"/>
          <p:cNvSpPr/>
          <p:nvPr/>
        </p:nvSpPr>
        <p:spPr>
          <a:xfrm>
            <a:off x="2620060" y="2044279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>
                <a:moveTo>
                  <a:pt x="0" y="0"/>
                </a:moveTo>
                <a:lnTo>
                  <a:pt x="96264" y="0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2691058" y="2019013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4" h="50800">
                <a:moveTo>
                  <a:pt x="0" y="0"/>
                </a:moveTo>
                <a:lnTo>
                  <a:pt x="25266" y="25266"/>
                </a:lnTo>
                <a:lnTo>
                  <a:pt x="0" y="50533"/>
                </a:lnTo>
                <a:lnTo>
                  <a:pt x="67377" y="2526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2691059" y="2019013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4" h="50800">
                <a:moveTo>
                  <a:pt x="67376" y="25266"/>
                </a:moveTo>
                <a:lnTo>
                  <a:pt x="0" y="0"/>
                </a:lnTo>
                <a:lnTo>
                  <a:pt x="25266" y="25266"/>
                </a:lnTo>
                <a:lnTo>
                  <a:pt x="0" y="50532"/>
                </a:lnTo>
                <a:lnTo>
                  <a:pt x="67376" y="25266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3380829" y="1825305"/>
            <a:ext cx="465455" cy="168910"/>
          </a:xfrm>
          <a:custGeom>
            <a:avLst/>
            <a:gdLst/>
            <a:ahLst/>
            <a:cxnLst/>
            <a:rect l="l" t="t" r="r" b="b"/>
            <a:pathLst>
              <a:path w="465454" h="168910">
                <a:moveTo>
                  <a:pt x="0" y="168442"/>
                </a:moveTo>
                <a:lnTo>
                  <a:pt x="74956" y="168442"/>
                </a:lnTo>
                <a:lnTo>
                  <a:pt x="100223" y="168442"/>
                </a:lnTo>
                <a:lnTo>
                  <a:pt x="100223" y="0"/>
                </a:lnTo>
                <a:lnTo>
                  <a:pt x="448337" y="0"/>
                </a:lnTo>
                <a:lnTo>
                  <a:pt x="465181" y="0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3820745" y="1800038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0" y="0"/>
                </a:moveTo>
                <a:lnTo>
                  <a:pt x="25265" y="25266"/>
                </a:lnTo>
                <a:lnTo>
                  <a:pt x="0" y="50533"/>
                </a:lnTo>
                <a:lnTo>
                  <a:pt x="67376" y="2526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3820745" y="1800038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67376" y="25266"/>
                </a:moveTo>
                <a:lnTo>
                  <a:pt x="0" y="0"/>
                </a:lnTo>
                <a:lnTo>
                  <a:pt x="25266" y="25266"/>
                </a:lnTo>
                <a:lnTo>
                  <a:pt x="0" y="50532"/>
                </a:lnTo>
                <a:lnTo>
                  <a:pt x="67376" y="25266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3380829" y="2094812"/>
            <a:ext cx="465455" cy="151765"/>
          </a:xfrm>
          <a:custGeom>
            <a:avLst/>
            <a:gdLst/>
            <a:ahLst/>
            <a:cxnLst/>
            <a:rect l="l" t="t" r="r" b="b"/>
            <a:pathLst>
              <a:path w="465454" h="151764">
                <a:moveTo>
                  <a:pt x="0" y="0"/>
                </a:moveTo>
                <a:lnTo>
                  <a:pt x="74956" y="0"/>
                </a:lnTo>
                <a:lnTo>
                  <a:pt x="100223" y="0"/>
                </a:lnTo>
                <a:lnTo>
                  <a:pt x="100223" y="151597"/>
                </a:lnTo>
                <a:lnTo>
                  <a:pt x="448337" y="151597"/>
                </a:lnTo>
                <a:lnTo>
                  <a:pt x="465181" y="151597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3820745" y="2221143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0" y="0"/>
                </a:moveTo>
                <a:lnTo>
                  <a:pt x="25265" y="25266"/>
                </a:lnTo>
                <a:lnTo>
                  <a:pt x="0" y="50532"/>
                </a:lnTo>
                <a:lnTo>
                  <a:pt x="67376" y="2526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3820745" y="2221143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67376" y="25266"/>
                </a:moveTo>
                <a:lnTo>
                  <a:pt x="0" y="0"/>
                </a:lnTo>
                <a:lnTo>
                  <a:pt x="25266" y="25266"/>
                </a:lnTo>
                <a:lnTo>
                  <a:pt x="0" y="50532"/>
                </a:lnTo>
                <a:lnTo>
                  <a:pt x="67376" y="25266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3497840" y="1450521"/>
            <a:ext cx="741680" cy="202565"/>
          </a:xfrm>
          <a:custGeom>
            <a:avLst/>
            <a:gdLst/>
            <a:ahLst/>
            <a:cxnLst/>
            <a:rect l="l" t="t" r="r" b="b"/>
            <a:pathLst>
              <a:path w="741679" h="202564">
                <a:moveTo>
                  <a:pt x="0" y="0"/>
                </a:moveTo>
                <a:lnTo>
                  <a:pt x="741145" y="0"/>
                </a:lnTo>
                <a:lnTo>
                  <a:pt x="741145" y="202129"/>
                </a:lnTo>
                <a:lnTo>
                  <a:pt x="0" y="20212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 txBox="1"/>
          <p:nvPr/>
        </p:nvSpPr>
        <p:spPr>
          <a:xfrm>
            <a:off x="3530088" y="1494751"/>
            <a:ext cx="67754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b="1" i="1" spc="-15" dirty="0">
                <a:latin typeface="Arial"/>
                <a:cs typeface="Arial"/>
              </a:rPr>
              <a:t>Know</a:t>
            </a:r>
            <a:r>
              <a:rPr sz="800" b="1" i="1" spc="-5" dirty="0">
                <a:latin typeface="Arial"/>
                <a:cs typeface="Arial"/>
              </a:rPr>
              <a:t>n</a:t>
            </a:r>
            <a:r>
              <a:rPr sz="800" b="1" i="1" dirty="0">
                <a:latin typeface="Arial"/>
                <a:cs typeface="Arial"/>
              </a:rPr>
              <a:t> </a:t>
            </a:r>
            <a:r>
              <a:rPr sz="800" b="1" i="1" spc="-5" dirty="0">
                <a:latin typeface="Arial"/>
                <a:cs typeface="Arial"/>
              </a:rPr>
              <a:t>Flows</a:t>
            </a:r>
            <a:endParaRPr sz="800">
              <a:latin typeface="Arial"/>
              <a:cs typeface="Arial"/>
            </a:endParaRPr>
          </a:p>
        </p:txBody>
      </p:sp>
      <p:sp>
        <p:nvSpPr>
          <p:cNvPr id="251" name="object 251"/>
          <p:cNvSpPr/>
          <p:nvPr/>
        </p:nvSpPr>
        <p:spPr>
          <a:xfrm>
            <a:off x="3438885" y="2437964"/>
            <a:ext cx="859155" cy="202565"/>
          </a:xfrm>
          <a:custGeom>
            <a:avLst/>
            <a:gdLst/>
            <a:ahLst/>
            <a:cxnLst/>
            <a:rect l="l" t="t" r="r" b="b"/>
            <a:pathLst>
              <a:path w="859154" h="202564">
                <a:moveTo>
                  <a:pt x="0" y="0"/>
                </a:moveTo>
                <a:lnTo>
                  <a:pt x="859054" y="0"/>
                </a:lnTo>
                <a:lnTo>
                  <a:pt x="859054" y="202130"/>
                </a:lnTo>
                <a:lnTo>
                  <a:pt x="0" y="20213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 txBox="1"/>
          <p:nvPr/>
        </p:nvSpPr>
        <p:spPr>
          <a:xfrm>
            <a:off x="3471117" y="2482195"/>
            <a:ext cx="79502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b="1" i="1" spc="-15" dirty="0">
                <a:latin typeface="Arial"/>
                <a:cs typeface="Arial"/>
              </a:rPr>
              <a:t>Unknow</a:t>
            </a:r>
            <a:r>
              <a:rPr sz="800" b="1" i="1" spc="-5" dirty="0">
                <a:latin typeface="Arial"/>
                <a:cs typeface="Arial"/>
              </a:rPr>
              <a:t>n</a:t>
            </a:r>
            <a:r>
              <a:rPr sz="800" b="1" i="1" dirty="0">
                <a:latin typeface="Arial"/>
                <a:cs typeface="Arial"/>
              </a:rPr>
              <a:t> </a:t>
            </a:r>
            <a:r>
              <a:rPr sz="800" b="1" i="1" spc="-5" dirty="0">
                <a:latin typeface="Arial"/>
                <a:cs typeface="Arial"/>
              </a:rPr>
              <a:t>Flows</a:t>
            </a:r>
            <a:endParaRPr sz="800">
              <a:latin typeface="Arial"/>
              <a:cs typeface="Arial"/>
            </a:endParaRPr>
          </a:p>
        </p:txBody>
      </p:sp>
      <p:sp>
        <p:nvSpPr>
          <p:cNvPr id="253" name="object 253"/>
          <p:cNvSpPr/>
          <p:nvPr/>
        </p:nvSpPr>
        <p:spPr>
          <a:xfrm>
            <a:off x="7119487" y="2044279"/>
            <a:ext cx="169545" cy="0"/>
          </a:xfrm>
          <a:custGeom>
            <a:avLst/>
            <a:gdLst/>
            <a:ahLst/>
            <a:cxnLst/>
            <a:rect l="l" t="t" r="r" b="b"/>
            <a:pathLst>
              <a:path w="169545">
                <a:moveTo>
                  <a:pt x="0" y="0"/>
                </a:moveTo>
                <a:lnTo>
                  <a:pt x="169142" y="0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7263363" y="2019013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0" y="0"/>
                </a:moveTo>
                <a:lnTo>
                  <a:pt x="25266" y="25266"/>
                </a:lnTo>
                <a:lnTo>
                  <a:pt x="0" y="50533"/>
                </a:lnTo>
                <a:lnTo>
                  <a:pt x="67377" y="2526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7263363" y="2019013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67376" y="25266"/>
                </a:moveTo>
                <a:lnTo>
                  <a:pt x="0" y="0"/>
                </a:lnTo>
                <a:lnTo>
                  <a:pt x="25266" y="25266"/>
                </a:lnTo>
                <a:lnTo>
                  <a:pt x="0" y="50532"/>
                </a:lnTo>
                <a:lnTo>
                  <a:pt x="67376" y="25266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 txBox="1"/>
          <p:nvPr/>
        </p:nvSpPr>
        <p:spPr>
          <a:xfrm>
            <a:off x="7332546" y="1983234"/>
            <a:ext cx="32321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5" dirty="0">
                <a:latin typeface="Arial"/>
                <a:cs typeface="Arial"/>
              </a:rPr>
              <a:t>packet</a:t>
            </a:r>
            <a:endParaRPr sz="800">
              <a:latin typeface="Arial"/>
              <a:cs typeface="Arial"/>
            </a:endParaRPr>
          </a:p>
        </p:txBody>
      </p:sp>
      <p:sp>
        <p:nvSpPr>
          <p:cNvPr id="257" name="object 257"/>
          <p:cNvSpPr/>
          <p:nvPr/>
        </p:nvSpPr>
        <p:spPr>
          <a:xfrm>
            <a:off x="4948586" y="1892680"/>
            <a:ext cx="606425" cy="303530"/>
          </a:xfrm>
          <a:custGeom>
            <a:avLst/>
            <a:gdLst/>
            <a:ahLst/>
            <a:cxnLst/>
            <a:rect l="l" t="t" r="r" b="b"/>
            <a:pathLst>
              <a:path w="606425" h="303530">
                <a:moveTo>
                  <a:pt x="598850" y="0"/>
                </a:moveTo>
                <a:lnTo>
                  <a:pt x="7541" y="0"/>
                </a:lnTo>
                <a:lnTo>
                  <a:pt x="0" y="7541"/>
                </a:lnTo>
                <a:lnTo>
                  <a:pt x="0" y="295654"/>
                </a:lnTo>
                <a:lnTo>
                  <a:pt x="7541" y="303195"/>
                </a:lnTo>
                <a:lnTo>
                  <a:pt x="598850" y="303195"/>
                </a:lnTo>
                <a:lnTo>
                  <a:pt x="606391" y="295654"/>
                </a:lnTo>
                <a:lnTo>
                  <a:pt x="606391" y="7541"/>
                </a:lnTo>
                <a:lnTo>
                  <a:pt x="5988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4948587" y="1892681"/>
            <a:ext cx="606425" cy="303530"/>
          </a:xfrm>
          <a:custGeom>
            <a:avLst/>
            <a:gdLst/>
            <a:ahLst/>
            <a:cxnLst/>
            <a:rect l="l" t="t" r="r" b="b"/>
            <a:pathLst>
              <a:path w="606425" h="303530">
                <a:moveTo>
                  <a:pt x="16844" y="0"/>
                </a:moveTo>
                <a:lnTo>
                  <a:pt x="589547" y="0"/>
                </a:lnTo>
                <a:lnTo>
                  <a:pt x="598850" y="0"/>
                </a:lnTo>
                <a:lnTo>
                  <a:pt x="606391" y="7541"/>
                </a:lnTo>
                <a:lnTo>
                  <a:pt x="606391" y="16844"/>
                </a:lnTo>
                <a:lnTo>
                  <a:pt x="606391" y="286351"/>
                </a:lnTo>
                <a:lnTo>
                  <a:pt x="606391" y="295653"/>
                </a:lnTo>
                <a:lnTo>
                  <a:pt x="598850" y="303195"/>
                </a:lnTo>
                <a:lnTo>
                  <a:pt x="589547" y="303195"/>
                </a:lnTo>
                <a:lnTo>
                  <a:pt x="16844" y="303195"/>
                </a:lnTo>
                <a:lnTo>
                  <a:pt x="7541" y="303195"/>
                </a:lnTo>
                <a:lnTo>
                  <a:pt x="0" y="295653"/>
                </a:lnTo>
                <a:lnTo>
                  <a:pt x="0" y="286351"/>
                </a:lnTo>
                <a:lnTo>
                  <a:pt x="0" y="16844"/>
                </a:lnTo>
                <a:lnTo>
                  <a:pt x="0" y="7541"/>
                </a:lnTo>
                <a:lnTo>
                  <a:pt x="7541" y="0"/>
                </a:lnTo>
                <a:lnTo>
                  <a:pt x="16844" y="0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 txBox="1"/>
          <p:nvPr/>
        </p:nvSpPr>
        <p:spPr>
          <a:xfrm>
            <a:off x="5026991" y="2042189"/>
            <a:ext cx="44132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Arial"/>
                <a:cs typeface="Arial"/>
              </a:rPr>
              <a:t>Selection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260" name="object 260"/>
          <p:cNvSpPr/>
          <p:nvPr/>
        </p:nvSpPr>
        <p:spPr>
          <a:xfrm>
            <a:off x="5730842" y="1892680"/>
            <a:ext cx="606425" cy="303530"/>
          </a:xfrm>
          <a:custGeom>
            <a:avLst/>
            <a:gdLst/>
            <a:ahLst/>
            <a:cxnLst/>
            <a:rect l="l" t="t" r="r" b="b"/>
            <a:pathLst>
              <a:path w="606425" h="303530">
                <a:moveTo>
                  <a:pt x="598849" y="0"/>
                </a:moveTo>
                <a:lnTo>
                  <a:pt x="7541" y="0"/>
                </a:lnTo>
                <a:lnTo>
                  <a:pt x="0" y="7541"/>
                </a:lnTo>
                <a:lnTo>
                  <a:pt x="0" y="295654"/>
                </a:lnTo>
                <a:lnTo>
                  <a:pt x="7541" y="303195"/>
                </a:lnTo>
                <a:lnTo>
                  <a:pt x="598849" y="303195"/>
                </a:lnTo>
                <a:lnTo>
                  <a:pt x="606391" y="295654"/>
                </a:lnTo>
                <a:lnTo>
                  <a:pt x="606391" y="7541"/>
                </a:lnTo>
                <a:lnTo>
                  <a:pt x="59884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5730841" y="1892681"/>
            <a:ext cx="606425" cy="303530"/>
          </a:xfrm>
          <a:custGeom>
            <a:avLst/>
            <a:gdLst/>
            <a:ahLst/>
            <a:cxnLst/>
            <a:rect l="l" t="t" r="r" b="b"/>
            <a:pathLst>
              <a:path w="606425" h="303530">
                <a:moveTo>
                  <a:pt x="16844" y="0"/>
                </a:moveTo>
                <a:lnTo>
                  <a:pt x="589547" y="0"/>
                </a:lnTo>
                <a:lnTo>
                  <a:pt x="598849" y="0"/>
                </a:lnTo>
                <a:lnTo>
                  <a:pt x="606392" y="7541"/>
                </a:lnTo>
                <a:lnTo>
                  <a:pt x="606392" y="16844"/>
                </a:lnTo>
                <a:lnTo>
                  <a:pt x="606392" y="286351"/>
                </a:lnTo>
                <a:lnTo>
                  <a:pt x="606392" y="295653"/>
                </a:lnTo>
                <a:lnTo>
                  <a:pt x="598849" y="303195"/>
                </a:lnTo>
                <a:lnTo>
                  <a:pt x="589547" y="303195"/>
                </a:lnTo>
                <a:lnTo>
                  <a:pt x="16844" y="303195"/>
                </a:lnTo>
                <a:lnTo>
                  <a:pt x="7541" y="303195"/>
                </a:lnTo>
                <a:lnTo>
                  <a:pt x="0" y="295653"/>
                </a:lnTo>
                <a:lnTo>
                  <a:pt x="0" y="286351"/>
                </a:lnTo>
                <a:lnTo>
                  <a:pt x="0" y="16844"/>
                </a:lnTo>
                <a:lnTo>
                  <a:pt x="0" y="7541"/>
                </a:lnTo>
                <a:lnTo>
                  <a:pt x="7541" y="0"/>
                </a:lnTo>
                <a:lnTo>
                  <a:pt x="16844" y="0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 txBox="1"/>
          <p:nvPr/>
        </p:nvSpPr>
        <p:spPr>
          <a:xfrm>
            <a:off x="5809246" y="2042189"/>
            <a:ext cx="44132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Arial"/>
                <a:cs typeface="Arial"/>
              </a:rPr>
              <a:t>Selection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263" name="object 263"/>
          <p:cNvSpPr/>
          <p:nvPr/>
        </p:nvSpPr>
        <p:spPr>
          <a:xfrm>
            <a:off x="6513096" y="1892680"/>
            <a:ext cx="606425" cy="303530"/>
          </a:xfrm>
          <a:custGeom>
            <a:avLst/>
            <a:gdLst/>
            <a:ahLst/>
            <a:cxnLst/>
            <a:rect l="l" t="t" r="r" b="b"/>
            <a:pathLst>
              <a:path w="606425" h="303530">
                <a:moveTo>
                  <a:pt x="598850" y="0"/>
                </a:moveTo>
                <a:lnTo>
                  <a:pt x="7541" y="0"/>
                </a:lnTo>
                <a:lnTo>
                  <a:pt x="0" y="7541"/>
                </a:lnTo>
                <a:lnTo>
                  <a:pt x="0" y="295654"/>
                </a:lnTo>
                <a:lnTo>
                  <a:pt x="7541" y="303195"/>
                </a:lnTo>
                <a:lnTo>
                  <a:pt x="598850" y="303195"/>
                </a:lnTo>
                <a:lnTo>
                  <a:pt x="606390" y="295654"/>
                </a:lnTo>
                <a:lnTo>
                  <a:pt x="606390" y="7541"/>
                </a:lnTo>
                <a:lnTo>
                  <a:pt x="5988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6513095" y="1892681"/>
            <a:ext cx="606425" cy="303530"/>
          </a:xfrm>
          <a:custGeom>
            <a:avLst/>
            <a:gdLst/>
            <a:ahLst/>
            <a:cxnLst/>
            <a:rect l="l" t="t" r="r" b="b"/>
            <a:pathLst>
              <a:path w="606425" h="303530">
                <a:moveTo>
                  <a:pt x="16844" y="0"/>
                </a:moveTo>
                <a:lnTo>
                  <a:pt x="589547" y="0"/>
                </a:lnTo>
                <a:lnTo>
                  <a:pt x="598851" y="0"/>
                </a:lnTo>
                <a:lnTo>
                  <a:pt x="606391" y="7541"/>
                </a:lnTo>
                <a:lnTo>
                  <a:pt x="606391" y="16844"/>
                </a:lnTo>
                <a:lnTo>
                  <a:pt x="606391" y="286351"/>
                </a:lnTo>
                <a:lnTo>
                  <a:pt x="606391" y="295653"/>
                </a:lnTo>
                <a:lnTo>
                  <a:pt x="598851" y="303195"/>
                </a:lnTo>
                <a:lnTo>
                  <a:pt x="589547" y="303195"/>
                </a:lnTo>
                <a:lnTo>
                  <a:pt x="16844" y="303195"/>
                </a:lnTo>
                <a:lnTo>
                  <a:pt x="7541" y="303195"/>
                </a:lnTo>
                <a:lnTo>
                  <a:pt x="0" y="295653"/>
                </a:lnTo>
                <a:lnTo>
                  <a:pt x="0" y="286351"/>
                </a:lnTo>
                <a:lnTo>
                  <a:pt x="0" y="16844"/>
                </a:lnTo>
                <a:lnTo>
                  <a:pt x="0" y="7541"/>
                </a:lnTo>
                <a:lnTo>
                  <a:pt x="7541" y="0"/>
                </a:lnTo>
                <a:lnTo>
                  <a:pt x="16844" y="0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 txBox="1"/>
          <p:nvPr/>
        </p:nvSpPr>
        <p:spPr>
          <a:xfrm>
            <a:off x="6552170" y="2042189"/>
            <a:ext cx="52006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Arial"/>
                <a:cs typeface="Arial"/>
              </a:rPr>
              <a:t>Application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266" name="object 266"/>
          <p:cNvSpPr/>
          <p:nvPr/>
        </p:nvSpPr>
        <p:spPr>
          <a:xfrm>
            <a:off x="5554978" y="2044279"/>
            <a:ext cx="118110" cy="0"/>
          </a:xfrm>
          <a:custGeom>
            <a:avLst/>
            <a:gdLst/>
            <a:ahLst/>
            <a:cxnLst/>
            <a:rect l="l" t="t" r="r" b="b"/>
            <a:pathLst>
              <a:path w="118110">
                <a:moveTo>
                  <a:pt x="0" y="0"/>
                </a:moveTo>
                <a:lnTo>
                  <a:pt x="117750" y="0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5647462" y="2019013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0" y="0"/>
                </a:moveTo>
                <a:lnTo>
                  <a:pt x="25266" y="25266"/>
                </a:lnTo>
                <a:lnTo>
                  <a:pt x="0" y="50533"/>
                </a:lnTo>
                <a:lnTo>
                  <a:pt x="67377" y="2526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5647462" y="2019013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67376" y="25266"/>
                </a:moveTo>
                <a:lnTo>
                  <a:pt x="0" y="0"/>
                </a:lnTo>
                <a:lnTo>
                  <a:pt x="25266" y="25266"/>
                </a:lnTo>
                <a:lnTo>
                  <a:pt x="0" y="50532"/>
                </a:lnTo>
                <a:lnTo>
                  <a:pt x="67376" y="25266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6337234" y="2044279"/>
            <a:ext cx="118110" cy="0"/>
          </a:xfrm>
          <a:custGeom>
            <a:avLst/>
            <a:gdLst/>
            <a:ahLst/>
            <a:cxnLst/>
            <a:rect l="l" t="t" r="r" b="b"/>
            <a:pathLst>
              <a:path w="118110">
                <a:moveTo>
                  <a:pt x="0" y="0"/>
                </a:moveTo>
                <a:lnTo>
                  <a:pt x="117748" y="0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6429716" y="2019013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0" y="0"/>
                </a:moveTo>
                <a:lnTo>
                  <a:pt x="25266" y="25266"/>
                </a:lnTo>
                <a:lnTo>
                  <a:pt x="0" y="50533"/>
                </a:lnTo>
                <a:lnTo>
                  <a:pt x="67377" y="2526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6429716" y="2019013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67376" y="25266"/>
                </a:moveTo>
                <a:lnTo>
                  <a:pt x="0" y="0"/>
                </a:lnTo>
                <a:lnTo>
                  <a:pt x="25266" y="25266"/>
                </a:lnTo>
                <a:lnTo>
                  <a:pt x="0" y="50532"/>
                </a:lnTo>
                <a:lnTo>
                  <a:pt x="67376" y="25266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5251782" y="2195877"/>
            <a:ext cx="1413510" cy="248285"/>
          </a:xfrm>
          <a:custGeom>
            <a:avLst/>
            <a:gdLst/>
            <a:ahLst/>
            <a:cxnLst/>
            <a:rect l="l" t="t" r="r" b="b"/>
            <a:pathLst>
              <a:path w="1413509" h="248285">
                <a:moveTo>
                  <a:pt x="1412910" y="0"/>
                </a:moveTo>
                <a:lnTo>
                  <a:pt x="1412910" y="74956"/>
                </a:lnTo>
                <a:lnTo>
                  <a:pt x="1412910" y="247798"/>
                </a:lnTo>
                <a:lnTo>
                  <a:pt x="291297" y="247798"/>
                </a:lnTo>
                <a:lnTo>
                  <a:pt x="0" y="247798"/>
                </a:lnTo>
                <a:lnTo>
                  <a:pt x="0" y="74956"/>
                </a:lnTo>
                <a:lnTo>
                  <a:pt x="0" y="58112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5226516" y="2211878"/>
            <a:ext cx="50800" cy="67945"/>
          </a:xfrm>
          <a:custGeom>
            <a:avLst/>
            <a:gdLst/>
            <a:ahLst/>
            <a:cxnLst/>
            <a:rect l="l" t="t" r="r" b="b"/>
            <a:pathLst>
              <a:path w="50800" h="67944">
                <a:moveTo>
                  <a:pt x="25266" y="0"/>
                </a:moveTo>
                <a:lnTo>
                  <a:pt x="0" y="67377"/>
                </a:lnTo>
                <a:lnTo>
                  <a:pt x="25266" y="42110"/>
                </a:lnTo>
                <a:lnTo>
                  <a:pt x="41058" y="42110"/>
                </a:lnTo>
                <a:lnTo>
                  <a:pt x="25266" y="0"/>
                </a:lnTo>
                <a:close/>
              </a:path>
              <a:path w="50800" h="67944">
                <a:moveTo>
                  <a:pt x="41058" y="42110"/>
                </a:moveTo>
                <a:lnTo>
                  <a:pt x="25266" y="42110"/>
                </a:lnTo>
                <a:lnTo>
                  <a:pt x="50533" y="67377"/>
                </a:lnTo>
                <a:lnTo>
                  <a:pt x="41058" y="421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5226516" y="2211879"/>
            <a:ext cx="50800" cy="67945"/>
          </a:xfrm>
          <a:custGeom>
            <a:avLst/>
            <a:gdLst/>
            <a:ahLst/>
            <a:cxnLst/>
            <a:rect l="l" t="t" r="r" b="b"/>
            <a:pathLst>
              <a:path w="50800" h="67944">
                <a:moveTo>
                  <a:pt x="25266" y="0"/>
                </a:moveTo>
                <a:lnTo>
                  <a:pt x="0" y="67376"/>
                </a:lnTo>
                <a:lnTo>
                  <a:pt x="25266" y="42110"/>
                </a:lnTo>
                <a:lnTo>
                  <a:pt x="50532" y="67376"/>
                </a:lnTo>
                <a:lnTo>
                  <a:pt x="25266" y="0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5713454" y="2338398"/>
            <a:ext cx="387985" cy="202565"/>
          </a:xfrm>
          <a:custGeom>
            <a:avLst/>
            <a:gdLst/>
            <a:ahLst/>
            <a:cxnLst/>
            <a:rect l="l" t="t" r="r" b="b"/>
            <a:pathLst>
              <a:path w="387985" h="202564">
                <a:moveTo>
                  <a:pt x="0" y="0"/>
                </a:moveTo>
                <a:lnTo>
                  <a:pt x="387417" y="0"/>
                </a:lnTo>
                <a:lnTo>
                  <a:pt x="387417" y="202130"/>
                </a:lnTo>
                <a:lnTo>
                  <a:pt x="0" y="20213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 txBox="1"/>
          <p:nvPr/>
        </p:nvSpPr>
        <p:spPr>
          <a:xfrm>
            <a:off x="5745579" y="2382630"/>
            <a:ext cx="32321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5" dirty="0">
                <a:latin typeface="Arial"/>
                <a:cs typeface="Arial"/>
              </a:rPr>
              <a:t>packet</a:t>
            </a:r>
            <a:endParaRPr sz="800">
              <a:latin typeface="Arial"/>
              <a:cs typeface="Arial"/>
            </a:endParaRPr>
          </a:p>
        </p:txBody>
      </p:sp>
      <p:sp>
        <p:nvSpPr>
          <p:cNvPr id="277" name="object 277"/>
          <p:cNvSpPr/>
          <p:nvPr/>
        </p:nvSpPr>
        <p:spPr>
          <a:xfrm>
            <a:off x="4776935" y="2044279"/>
            <a:ext cx="113664" cy="0"/>
          </a:xfrm>
          <a:custGeom>
            <a:avLst/>
            <a:gdLst/>
            <a:ahLst/>
            <a:cxnLst/>
            <a:rect l="l" t="t" r="r" b="b"/>
            <a:pathLst>
              <a:path w="113664">
                <a:moveTo>
                  <a:pt x="0" y="0"/>
                </a:moveTo>
                <a:lnTo>
                  <a:pt x="113539" y="0"/>
                </a:lnTo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4865207" y="2019013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0" y="0"/>
                </a:moveTo>
                <a:lnTo>
                  <a:pt x="25266" y="25266"/>
                </a:lnTo>
                <a:lnTo>
                  <a:pt x="0" y="50533"/>
                </a:lnTo>
                <a:lnTo>
                  <a:pt x="67377" y="2526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4865208" y="2019013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67376" y="25266"/>
                </a:moveTo>
                <a:lnTo>
                  <a:pt x="0" y="0"/>
                </a:lnTo>
                <a:lnTo>
                  <a:pt x="25266" y="25266"/>
                </a:lnTo>
                <a:lnTo>
                  <a:pt x="0" y="50532"/>
                </a:lnTo>
                <a:lnTo>
                  <a:pt x="67376" y="25266"/>
                </a:lnTo>
                <a:close/>
              </a:path>
            </a:pathLst>
          </a:custGeom>
          <a:ln w="8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4749267" y="2686754"/>
            <a:ext cx="396240" cy="202565"/>
          </a:xfrm>
          <a:custGeom>
            <a:avLst/>
            <a:gdLst/>
            <a:ahLst/>
            <a:cxnLst/>
            <a:rect l="l" t="t" r="r" b="b"/>
            <a:pathLst>
              <a:path w="396239" h="202564">
                <a:moveTo>
                  <a:pt x="0" y="0"/>
                </a:moveTo>
                <a:lnTo>
                  <a:pt x="395838" y="0"/>
                </a:lnTo>
                <a:lnTo>
                  <a:pt x="395838" y="202130"/>
                </a:lnTo>
                <a:lnTo>
                  <a:pt x="0" y="20213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 txBox="1"/>
          <p:nvPr/>
        </p:nvSpPr>
        <p:spPr>
          <a:xfrm>
            <a:off x="4779928" y="2730986"/>
            <a:ext cx="33464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5" dirty="0">
                <a:latin typeface="Arial"/>
                <a:cs typeface="Arial"/>
              </a:rPr>
              <a:t>update</a:t>
            </a:r>
            <a:endParaRPr sz="800">
              <a:latin typeface="Arial"/>
              <a:cs typeface="Arial"/>
            </a:endParaRPr>
          </a:p>
        </p:txBody>
      </p:sp>
      <p:sp>
        <p:nvSpPr>
          <p:cNvPr id="284" name="object 284"/>
          <p:cNvSpPr txBox="1"/>
          <p:nvPr/>
        </p:nvSpPr>
        <p:spPr>
          <a:xfrm>
            <a:off x="566787" y="6012453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1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285" name="object 285"/>
          <p:cNvSpPr txBox="1"/>
          <p:nvPr/>
        </p:nvSpPr>
        <p:spPr>
          <a:xfrm>
            <a:off x="928836" y="6012453"/>
            <a:ext cx="15494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10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286" name="object 286"/>
          <p:cNvSpPr txBox="1"/>
          <p:nvPr/>
        </p:nvSpPr>
        <p:spPr>
          <a:xfrm>
            <a:off x="2178695" y="6012453"/>
            <a:ext cx="1202055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6835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40</a:t>
            </a:r>
            <a:endParaRPr sz="80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800" dirty="0">
                <a:latin typeface="Lucida Sans"/>
                <a:cs typeface="Lucida Sans"/>
              </a:rPr>
              <a:t>In</a:t>
            </a:r>
            <a:r>
              <a:rPr sz="800" spc="15" dirty="0">
                <a:latin typeface="Lucida Sans"/>
                <a:cs typeface="Lucida Sans"/>
              </a:rPr>
              <a:t>terfa</a:t>
            </a:r>
            <a:r>
              <a:rPr sz="800" spc="20" dirty="0">
                <a:latin typeface="Lucida Sans"/>
                <a:cs typeface="Lucida Sans"/>
              </a:rPr>
              <a:t>c</a:t>
            </a:r>
            <a:r>
              <a:rPr sz="800" spc="40" dirty="0">
                <a:latin typeface="Lucida Sans"/>
                <a:cs typeface="Lucida Sans"/>
              </a:rPr>
              <a:t>e</a:t>
            </a:r>
            <a:r>
              <a:rPr sz="800" dirty="0">
                <a:latin typeface="Lucida Sans"/>
                <a:cs typeface="Lucida Sans"/>
              </a:rPr>
              <a:t> </a:t>
            </a:r>
            <a:r>
              <a:rPr sz="800" spc="65" dirty="0">
                <a:latin typeface="Lucida Sans"/>
                <a:cs typeface="Lucida Sans"/>
              </a:rPr>
              <a:t>S</a:t>
            </a:r>
            <a:r>
              <a:rPr sz="800" spc="-5" dirty="0">
                <a:latin typeface="Lucida Sans"/>
                <a:cs typeface="Lucida Sans"/>
              </a:rPr>
              <a:t>p</a:t>
            </a:r>
            <a:r>
              <a:rPr sz="800" spc="25" dirty="0">
                <a:latin typeface="Lucida Sans"/>
                <a:cs typeface="Lucida Sans"/>
              </a:rPr>
              <a:t>ee</a:t>
            </a:r>
            <a:r>
              <a:rPr sz="800" spc="35" dirty="0">
                <a:latin typeface="Lucida Sans"/>
                <a:cs typeface="Lucida Sans"/>
              </a:rPr>
              <a:t>d</a:t>
            </a:r>
            <a:r>
              <a:rPr sz="800" dirty="0">
                <a:latin typeface="Lucida Sans"/>
                <a:cs typeface="Lucida Sans"/>
              </a:rPr>
              <a:t> </a:t>
            </a:r>
            <a:r>
              <a:rPr sz="800" spc="40" dirty="0">
                <a:latin typeface="Lucida Sans"/>
                <a:cs typeface="Lucida Sans"/>
              </a:rPr>
              <a:t>(G</a:t>
            </a:r>
            <a:r>
              <a:rPr sz="800" spc="-5" dirty="0">
                <a:latin typeface="Lucida Sans"/>
                <a:cs typeface="Lucida Sans"/>
              </a:rPr>
              <a:t>bp</a:t>
            </a:r>
            <a:r>
              <a:rPr sz="800" dirty="0">
                <a:latin typeface="Lucida Sans"/>
                <a:cs typeface="Lucida Sans"/>
              </a:rPr>
              <a:t>s</a:t>
            </a:r>
            <a:r>
              <a:rPr sz="800" spc="50" dirty="0">
                <a:latin typeface="Lucida Sans"/>
                <a:cs typeface="Lucida Sans"/>
              </a:rPr>
              <a:t>)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287" name="object 287"/>
          <p:cNvSpPr txBox="1"/>
          <p:nvPr/>
        </p:nvSpPr>
        <p:spPr>
          <a:xfrm>
            <a:off x="4839196" y="6012453"/>
            <a:ext cx="21971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100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288" name="object 28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22</a:t>
            </a:fld>
            <a:endParaRPr dirty="0"/>
          </a:p>
        </p:txBody>
      </p:sp>
      <p:sp>
        <p:nvSpPr>
          <p:cNvPr id="282" name="object 282"/>
          <p:cNvSpPr txBox="1"/>
          <p:nvPr/>
        </p:nvSpPr>
        <p:spPr>
          <a:xfrm>
            <a:off x="4487932" y="2038492"/>
            <a:ext cx="14922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b="1" i="1" spc="-5" dirty="0">
                <a:latin typeface="Arial"/>
                <a:cs typeface="Arial"/>
              </a:rPr>
              <a:t>Lo</a:t>
            </a:r>
            <a:endParaRPr sz="800">
              <a:latin typeface="Arial"/>
              <a:cs typeface="Arial"/>
            </a:endParaRPr>
          </a:p>
        </p:txBody>
      </p:sp>
      <p:sp>
        <p:nvSpPr>
          <p:cNvPr id="283" name="object 283"/>
          <p:cNvSpPr txBox="1"/>
          <p:nvPr/>
        </p:nvSpPr>
        <p:spPr>
          <a:xfrm>
            <a:off x="5260338" y="3357800"/>
            <a:ext cx="3446779" cy="2190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93065" algn="l"/>
              </a:tabLst>
            </a:pPr>
            <a:r>
              <a:rPr sz="1400" dirty="0">
                <a:latin typeface="MS PGothic"/>
                <a:cs typeface="MS PGothic"/>
              </a:rPr>
              <a:t>❇	</a:t>
            </a:r>
            <a:r>
              <a:rPr sz="2000" dirty="0">
                <a:latin typeface="Arial"/>
                <a:cs typeface="Arial"/>
              </a:rPr>
              <a:t>Peaks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sa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ura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ion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poin</a:t>
            </a:r>
            <a:r>
              <a:rPr sz="2000" spc="-10" dirty="0">
                <a:latin typeface="Arial"/>
                <a:cs typeface="Arial"/>
              </a:rPr>
              <a:t>t</a:t>
            </a:r>
            <a:endParaRPr sz="2000">
              <a:latin typeface="Arial"/>
              <a:cs typeface="Arial"/>
            </a:endParaRPr>
          </a:p>
          <a:p>
            <a:pPr marL="355600" marR="208279" indent="-342900">
              <a:lnSpc>
                <a:spcPts val="2320"/>
              </a:lnSpc>
              <a:spcBef>
                <a:spcPts val="620"/>
              </a:spcBef>
              <a:buSzPct val="70000"/>
              <a:buFont typeface="Arial Unicode MS"/>
              <a:buChar char="□"/>
              <a:tabLst>
                <a:tab pos="355600" algn="l"/>
              </a:tabLst>
            </a:pPr>
            <a:r>
              <a:rPr sz="2000" dirty="0">
                <a:latin typeface="Arial"/>
                <a:cs typeface="Arial"/>
              </a:rPr>
              <a:t>Di</a:t>
            </a:r>
            <a:r>
              <a:rPr sz="2000" spc="-50" dirty="0">
                <a:latin typeface="Arial"/>
                <a:cs typeface="Arial"/>
              </a:rPr>
              <a:t>f</a:t>
            </a:r>
            <a:r>
              <a:rPr sz="2000" spc="-10" dirty="0">
                <a:latin typeface="Arial"/>
                <a:cs typeface="Arial"/>
              </a:rPr>
              <a:t>f</a:t>
            </a:r>
            <a:r>
              <a:rPr sz="2000" dirty="0">
                <a:latin typeface="Arial"/>
                <a:cs typeface="Arial"/>
              </a:rPr>
              <a:t>erence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f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10" dirty="0">
                <a:latin typeface="Arial"/>
                <a:cs typeface="Arial"/>
              </a:rPr>
              <a:t>st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vs.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slow pa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h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increases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variance</a:t>
            </a:r>
            <a:endParaRPr sz="2000">
              <a:latin typeface="Arial"/>
              <a:cs typeface="Arial"/>
            </a:endParaRPr>
          </a:p>
          <a:p>
            <a:pPr marL="355600" marR="5080" indent="-342900">
              <a:lnSpc>
                <a:spcPct val="100800"/>
              </a:lnSpc>
              <a:spcBef>
                <a:spcPts val="395"/>
              </a:spcBef>
              <a:tabLst>
                <a:tab pos="354965" algn="l"/>
              </a:tabLst>
            </a:pPr>
            <a:r>
              <a:rPr sz="1400" dirty="0">
                <a:latin typeface="MS PGothic"/>
                <a:cs typeface="MS PGothic"/>
              </a:rPr>
              <a:t>▲	</a:t>
            </a:r>
            <a:r>
              <a:rPr sz="2000" dirty="0">
                <a:latin typeface="Arial"/>
                <a:cs typeface="Arial"/>
              </a:rPr>
              <a:t>Learning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pa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h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incurs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higher la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ency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-&gt;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ji</a:t>
            </a:r>
            <a:r>
              <a:rPr sz="2000" spc="-10" dirty="0">
                <a:latin typeface="Arial"/>
                <a:cs typeface="Arial"/>
              </a:rPr>
              <a:t>tt</a:t>
            </a:r>
            <a:r>
              <a:rPr sz="2000" dirty="0">
                <a:latin typeface="Arial"/>
                <a:cs typeface="Arial"/>
              </a:rPr>
              <a:t>er</a:t>
            </a:r>
            <a:endParaRPr sz="2000">
              <a:latin typeface="Arial"/>
              <a:cs typeface="Arial"/>
            </a:endParaRPr>
          </a:p>
          <a:p>
            <a:pPr marL="749300" marR="199390" indent="-279400">
              <a:lnSpc>
                <a:spcPct val="102499"/>
              </a:lnSpc>
              <a:spcBef>
                <a:spcPts val="355"/>
              </a:spcBef>
              <a:tabLst>
                <a:tab pos="755015" algn="l"/>
              </a:tabLst>
            </a:pPr>
            <a:r>
              <a:rPr sz="1150" spc="30" dirty="0">
                <a:latin typeface="MS PGothic"/>
                <a:cs typeface="MS PGothic"/>
              </a:rPr>
              <a:t>▲		</a:t>
            </a:r>
            <a:r>
              <a:rPr sz="1700" spc="-15" dirty="0">
                <a:latin typeface="Arial"/>
                <a:cs typeface="Arial"/>
              </a:rPr>
              <a:t>Once</a:t>
            </a:r>
            <a:r>
              <a:rPr sz="1700" spc="-5" dirty="0">
                <a:latin typeface="Arial"/>
                <a:cs typeface="Arial"/>
              </a:rPr>
              <a:t> f</a:t>
            </a:r>
            <a:r>
              <a:rPr sz="1700" dirty="0">
                <a:latin typeface="Arial"/>
                <a:cs typeface="Arial"/>
              </a:rPr>
              <a:t>low</a:t>
            </a:r>
            <a:r>
              <a:rPr sz="1700" spc="-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is</a:t>
            </a:r>
            <a:r>
              <a:rPr sz="1700" spc="-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learned</a:t>
            </a:r>
            <a:r>
              <a:rPr sz="1700" spc="-5" dirty="0">
                <a:latin typeface="Arial"/>
                <a:cs typeface="Arial"/>
              </a:rPr>
              <a:t>, </a:t>
            </a:r>
            <a:r>
              <a:rPr sz="1700" dirty="0">
                <a:latin typeface="Arial"/>
                <a:cs typeface="Arial"/>
              </a:rPr>
              <a:t>ji</a:t>
            </a:r>
            <a:r>
              <a:rPr sz="1700" spc="-5" dirty="0">
                <a:latin typeface="Arial"/>
                <a:cs typeface="Arial"/>
              </a:rPr>
              <a:t>tt</a:t>
            </a:r>
            <a:r>
              <a:rPr sz="1700" dirty="0">
                <a:latin typeface="Arial"/>
                <a:cs typeface="Arial"/>
              </a:rPr>
              <a:t>er consi</a:t>
            </a:r>
            <a:r>
              <a:rPr sz="1700" spc="-10" dirty="0">
                <a:latin typeface="Arial"/>
                <a:cs typeface="Arial"/>
              </a:rPr>
              <a:t>st</a:t>
            </a:r>
            <a:r>
              <a:rPr sz="1700" dirty="0">
                <a:latin typeface="Arial"/>
                <a:cs typeface="Arial"/>
              </a:rPr>
              <a:t>en</a:t>
            </a:r>
            <a:r>
              <a:rPr sz="1700" spc="-5" dirty="0">
                <a:latin typeface="Arial"/>
                <a:cs typeface="Arial"/>
              </a:rPr>
              <a:t>t </a:t>
            </a:r>
            <a:r>
              <a:rPr sz="1700" dirty="0">
                <a:latin typeface="Arial"/>
                <a:cs typeface="Arial"/>
              </a:rPr>
              <a:t>wi</a:t>
            </a:r>
            <a:r>
              <a:rPr sz="1700" spc="-5" dirty="0">
                <a:latin typeface="Arial"/>
                <a:cs typeface="Arial"/>
              </a:rPr>
              <a:t>t</a:t>
            </a:r>
            <a:r>
              <a:rPr sz="1700" dirty="0">
                <a:latin typeface="Arial"/>
                <a:cs typeface="Arial"/>
              </a:rPr>
              <a:t>h</a:t>
            </a:r>
            <a:r>
              <a:rPr sz="1700" spc="-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Caching</a:t>
            </a:r>
            <a:endParaRPr sz="1700">
              <a:latin typeface="Arial"/>
              <a:cs typeface="Arial"/>
            </a:endParaRPr>
          </a:p>
        </p:txBody>
      </p:sp>
      <p:graphicFrame>
        <p:nvGraphicFramePr>
          <p:cNvPr id="181" name="object 181"/>
          <p:cNvGraphicFramePr>
            <a:graphicFrameLocks noGrp="1"/>
          </p:cNvGraphicFramePr>
          <p:nvPr/>
        </p:nvGraphicFramePr>
        <p:xfrm>
          <a:off x="243827" y="2904444"/>
          <a:ext cx="3427628" cy="6169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172"/>
                <a:gridCol w="193929"/>
                <a:gridCol w="759959"/>
                <a:gridCol w="304315"/>
                <a:gridCol w="1069179"/>
                <a:gridCol w="963074"/>
              </a:tblGrid>
              <a:tr h="1588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650" dirty="0">
                          <a:latin typeface="Arial"/>
                          <a:cs typeface="Arial"/>
                        </a:rPr>
                        <a:t> 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>
                        <a:lnSpc>
                          <a:spcPct val="100000"/>
                        </a:lnSpc>
                      </a:pPr>
                      <a:r>
                        <a:rPr sz="650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650" spc="-5" dirty="0">
                          <a:latin typeface="Arial"/>
                          <a:cs typeface="Arial"/>
                        </a:rPr>
                        <a:t>aseli</a:t>
                      </a:r>
                      <a:r>
                        <a:rPr sz="650" dirty="0">
                          <a:latin typeface="Arial"/>
                          <a:cs typeface="Arial"/>
                        </a:rPr>
                        <a:t>ne</a:t>
                      </a:r>
                      <a:r>
                        <a:rPr sz="65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65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spc="-5" dirty="0">
                          <a:latin typeface="Arial"/>
                          <a:cs typeface="Arial"/>
                        </a:rPr>
                        <a:t>95%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26034" algn="ctr">
                        <a:lnSpc>
                          <a:spcPct val="100000"/>
                        </a:lnSpc>
                      </a:pPr>
                      <a:r>
                        <a:rPr sz="650" dirty="0">
                          <a:latin typeface="Arial"/>
                          <a:cs typeface="Arial"/>
                        </a:rPr>
                        <a:t> 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55575">
                        <a:lnSpc>
                          <a:spcPct val="100000"/>
                        </a:lnSpc>
                      </a:pPr>
                      <a:r>
                        <a:rPr sz="650" spc="-5" dirty="0">
                          <a:latin typeface="Arial"/>
                          <a:cs typeface="Arial"/>
                        </a:rPr>
                        <a:t>Cachin</a:t>
                      </a:r>
                      <a:r>
                        <a:rPr sz="65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65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65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spc="-5" dirty="0">
                          <a:latin typeface="Arial"/>
                          <a:cs typeface="Arial"/>
                        </a:rPr>
                        <a:t>95%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99085">
                        <a:lnSpc>
                          <a:spcPct val="100000"/>
                        </a:lnSpc>
                      </a:pPr>
                      <a:r>
                        <a:rPr sz="65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65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650" dirty="0">
                          <a:latin typeface="Arial"/>
                          <a:cs typeface="Arial"/>
                        </a:rPr>
                        <a:t>rt</a:t>
                      </a:r>
                      <a:r>
                        <a:rPr sz="65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65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650" spc="-5" dirty="0">
                          <a:latin typeface="Arial"/>
                          <a:cs typeface="Arial"/>
                        </a:rPr>
                        <a:t>io</a:t>
                      </a:r>
                      <a:r>
                        <a:rPr sz="65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65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65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spc="-5" dirty="0">
                          <a:latin typeface="Arial"/>
                          <a:cs typeface="Arial"/>
                        </a:rPr>
                        <a:t>9</a:t>
                      </a:r>
                      <a:r>
                        <a:rPr sz="650" dirty="0">
                          <a:latin typeface="Arial"/>
                          <a:cs typeface="Arial"/>
                        </a:rPr>
                        <a:t>5%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</a:tr>
              <a:tr h="1060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650" dirty="0">
                          <a:latin typeface="Arial"/>
                          <a:cs typeface="Arial"/>
                        </a:rPr>
                        <a:t> 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>
                        <a:lnSpc>
                          <a:spcPct val="100000"/>
                        </a:lnSpc>
                      </a:pPr>
                      <a:r>
                        <a:rPr sz="650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650" spc="-5" dirty="0">
                          <a:latin typeface="Arial"/>
                          <a:cs typeface="Arial"/>
                        </a:rPr>
                        <a:t>aseli</a:t>
                      </a:r>
                      <a:r>
                        <a:rPr sz="650" dirty="0">
                          <a:latin typeface="Arial"/>
                          <a:cs typeface="Arial"/>
                        </a:rPr>
                        <a:t>ne</a:t>
                      </a:r>
                      <a:r>
                        <a:rPr sz="65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65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spc="-5" dirty="0">
                          <a:latin typeface="Arial"/>
                          <a:cs typeface="Arial"/>
                        </a:rPr>
                        <a:t>60%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26034" algn="ctr">
                        <a:lnSpc>
                          <a:spcPct val="100000"/>
                        </a:lnSpc>
                      </a:pPr>
                      <a:r>
                        <a:rPr sz="650" dirty="0">
                          <a:latin typeface="Arial"/>
                          <a:cs typeface="Arial"/>
                        </a:rPr>
                        <a:t> 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55575">
                        <a:lnSpc>
                          <a:spcPct val="100000"/>
                        </a:lnSpc>
                      </a:pPr>
                      <a:r>
                        <a:rPr sz="650" spc="-5" dirty="0">
                          <a:latin typeface="Arial"/>
                          <a:cs typeface="Arial"/>
                        </a:rPr>
                        <a:t>Cachin</a:t>
                      </a:r>
                      <a:r>
                        <a:rPr sz="65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65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65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spc="-5" dirty="0">
                          <a:latin typeface="Arial"/>
                          <a:cs typeface="Arial"/>
                        </a:rPr>
                        <a:t>60%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99085">
                        <a:lnSpc>
                          <a:spcPct val="100000"/>
                        </a:lnSpc>
                      </a:pPr>
                      <a:r>
                        <a:rPr sz="65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65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650" dirty="0">
                          <a:latin typeface="Arial"/>
                          <a:cs typeface="Arial"/>
                        </a:rPr>
                        <a:t>rt</a:t>
                      </a:r>
                      <a:r>
                        <a:rPr sz="65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65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650" spc="-5" dirty="0">
                          <a:latin typeface="Arial"/>
                          <a:cs typeface="Arial"/>
                        </a:rPr>
                        <a:t>io</a:t>
                      </a:r>
                      <a:r>
                        <a:rPr sz="65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65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65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spc="-5" dirty="0">
                          <a:latin typeface="Arial"/>
                          <a:cs typeface="Arial"/>
                        </a:rPr>
                        <a:t>6</a:t>
                      </a:r>
                      <a:r>
                        <a:rPr sz="650" dirty="0">
                          <a:latin typeface="Arial"/>
                          <a:cs typeface="Arial"/>
                        </a:rPr>
                        <a:t>0%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</a:tr>
              <a:tr h="3520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650" dirty="0">
                          <a:latin typeface="Arial"/>
                          <a:cs typeface="Arial"/>
                        </a:rPr>
                        <a:t> 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</a:pPr>
                      <a:r>
                        <a:rPr sz="800" spc="-5" dirty="0">
                          <a:latin typeface="Lucida Sans"/>
                          <a:cs typeface="Lucida Sans"/>
                        </a:rPr>
                        <a:t>35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>
                        <a:lnSpc>
                          <a:spcPct val="100000"/>
                        </a:lnSpc>
                      </a:pPr>
                      <a:r>
                        <a:rPr sz="650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650" spc="-5" dirty="0">
                          <a:latin typeface="Arial"/>
                          <a:cs typeface="Arial"/>
                        </a:rPr>
                        <a:t>aseli</a:t>
                      </a:r>
                      <a:r>
                        <a:rPr sz="650" dirty="0">
                          <a:latin typeface="Arial"/>
                          <a:cs typeface="Arial"/>
                        </a:rPr>
                        <a:t>ne</a:t>
                      </a:r>
                      <a:r>
                        <a:rPr sz="65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65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spc="-5" dirty="0">
                          <a:latin typeface="Arial"/>
                          <a:cs typeface="Arial"/>
                        </a:rPr>
                        <a:t>20%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26034" algn="ctr">
                        <a:lnSpc>
                          <a:spcPct val="100000"/>
                        </a:lnSpc>
                      </a:pPr>
                      <a:r>
                        <a:rPr sz="650" dirty="0">
                          <a:latin typeface="Arial"/>
                          <a:cs typeface="Arial"/>
                        </a:rPr>
                        <a:t> 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55575">
                        <a:lnSpc>
                          <a:spcPct val="100000"/>
                        </a:lnSpc>
                      </a:pPr>
                      <a:r>
                        <a:rPr sz="650" spc="-5" dirty="0">
                          <a:latin typeface="Arial"/>
                          <a:cs typeface="Arial"/>
                        </a:rPr>
                        <a:t>Cachin</a:t>
                      </a:r>
                      <a:r>
                        <a:rPr sz="65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65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65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spc="-5" dirty="0">
                          <a:latin typeface="Arial"/>
                          <a:cs typeface="Arial"/>
                        </a:rPr>
                        <a:t>20%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99085">
                        <a:lnSpc>
                          <a:spcPct val="100000"/>
                        </a:lnSpc>
                      </a:pPr>
                      <a:r>
                        <a:rPr sz="65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65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650" dirty="0">
                          <a:latin typeface="Arial"/>
                          <a:cs typeface="Arial"/>
                        </a:rPr>
                        <a:t>rt</a:t>
                      </a:r>
                      <a:r>
                        <a:rPr sz="65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65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650" spc="-5" dirty="0">
                          <a:latin typeface="Arial"/>
                          <a:cs typeface="Arial"/>
                        </a:rPr>
                        <a:t>io</a:t>
                      </a:r>
                      <a:r>
                        <a:rPr sz="65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65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65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50" spc="-5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650" dirty="0">
                          <a:latin typeface="Arial"/>
                          <a:cs typeface="Arial"/>
                        </a:rPr>
                        <a:t>0%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69361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80235">
              <a:lnSpc>
                <a:spcPct val="100000"/>
              </a:lnSpc>
            </a:pPr>
            <a:r>
              <a:rPr dirty="0"/>
              <a:t>Res</a:t>
            </a:r>
            <a:r>
              <a:rPr spc="-20" dirty="0"/>
              <a:t>ul</a:t>
            </a:r>
            <a:r>
              <a:rPr dirty="0"/>
              <a:t>ts:</a:t>
            </a:r>
            <a:r>
              <a:rPr spc="-5" dirty="0"/>
              <a:t> </a:t>
            </a:r>
            <a:r>
              <a:rPr dirty="0"/>
              <a:t>J</a:t>
            </a:r>
            <a:r>
              <a:rPr spc="-15" dirty="0"/>
              <a:t>i</a:t>
            </a:r>
            <a:r>
              <a:rPr dirty="0"/>
              <a:t>tter</a:t>
            </a:r>
          </a:p>
        </p:txBody>
      </p:sp>
      <p:sp>
        <p:nvSpPr>
          <p:cNvPr id="3" name="object 3"/>
          <p:cNvSpPr/>
          <p:nvPr/>
        </p:nvSpPr>
        <p:spPr>
          <a:xfrm>
            <a:off x="152400" y="2946399"/>
            <a:ext cx="5029200" cy="3378200"/>
          </a:xfrm>
          <a:custGeom>
            <a:avLst/>
            <a:gdLst/>
            <a:ahLst/>
            <a:cxnLst/>
            <a:rect l="l" t="t" r="r" b="b"/>
            <a:pathLst>
              <a:path w="5029200" h="3378200">
                <a:moveTo>
                  <a:pt x="0" y="3378200"/>
                </a:moveTo>
                <a:lnTo>
                  <a:pt x="5029200" y="3378200"/>
                </a:lnTo>
                <a:lnTo>
                  <a:pt x="5029200" y="0"/>
                </a:lnTo>
                <a:lnTo>
                  <a:pt x="0" y="0"/>
                </a:lnTo>
                <a:lnTo>
                  <a:pt x="0" y="33782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33120" y="5953125"/>
            <a:ext cx="4359910" cy="0"/>
          </a:xfrm>
          <a:custGeom>
            <a:avLst/>
            <a:gdLst/>
            <a:ahLst/>
            <a:cxnLst/>
            <a:rect l="l" t="t" r="r" b="b"/>
            <a:pathLst>
              <a:path w="4359910">
                <a:moveTo>
                  <a:pt x="0" y="0"/>
                </a:moveTo>
                <a:lnTo>
                  <a:pt x="4359859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33120" y="595312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33120" y="5588647"/>
            <a:ext cx="4359910" cy="0"/>
          </a:xfrm>
          <a:custGeom>
            <a:avLst/>
            <a:gdLst/>
            <a:ahLst/>
            <a:cxnLst/>
            <a:rect l="l" t="t" r="r" b="b"/>
            <a:pathLst>
              <a:path w="4359910">
                <a:moveTo>
                  <a:pt x="0" y="0"/>
                </a:moveTo>
                <a:lnTo>
                  <a:pt x="4359859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33120" y="5588647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90597" y="5529853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5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33120" y="5224170"/>
            <a:ext cx="4359910" cy="0"/>
          </a:xfrm>
          <a:custGeom>
            <a:avLst/>
            <a:gdLst/>
            <a:ahLst/>
            <a:cxnLst/>
            <a:rect l="l" t="t" r="r" b="b"/>
            <a:pathLst>
              <a:path w="4359910">
                <a:moveTo>
                  <a:pt x="0" y="0"/>
                </a:moveTo>
                <a:lnTo>
                  <a:pt x="4359859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33120" y="5224170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25956" y="5165373"/>
            <a:ext cx="15494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10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33120" y="4859629"/>
            <a:ext cx="4359910" cy="0"/>
          </a:xfrm>
          <a:custGeom>
            <a:avLst/>
            <a:gdLst/>
            <a:ahLst/>
            <a:cxnLst/>
            <a:rect l="l" t="t" r="r" b="b"/>
            <a:pathLst>
              <a:path w="4359910">
                <a:moveTo>
                  <a:pt x="0" y="0"/>
                </a:moveTo>
                <a:lnTo>
                  <a:pt x="4359859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33120" y="4859629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425956" y="4800893"/>
            <a:ext cx="15494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15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33120" y="4495800"/>
            <a:ext cx="4359910" cy="0"/>
          </a:xfrm>
          <a:custGeom>
            <a:avLst/>
            <a:gdLst/>
            <a:ahLst/>
            <a:cxnLst/>
            <a:rect l="l" t="t" r="r" b="b"/>
            <a:pathLst>
              <a:path w="4359910">
                <a:moveTo>
                  <a:pt x="0" y="0"/>
                </a:moveTo>
                <a:lnTo>
                  <a:pt x="4359859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33120" y="4495800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425956" y="4437009"/>
            <a:ext cx="15494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20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33120" y="4131322"/>
            <a:ext cx="4359910" cy="0"/>
          </a:xfrm>
          <a:custGeom>
            <a:avLst/>
            <a:gdLst/>
            <a:ahLst/>
            <a:cxnLst/>
            <a:rect l="l" t="t" r="r" b="b"/>
            <a:pathLst>
              <a:path w="4359910">
                <a:moveTo>
                  <a:pt x="0" y="0"/>
                </a:moveTo>
                <a:lnTo>
                  <a:pt x="4359859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33120" y="4131322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425956" y="4072529"/>
            <a:ext cx="15494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25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33120" y="3766845"/>
            <a:ext cx="4359910" cy="0"/>
          </a:xfrm>
          <a:custGeom>
            <a:avLst/>
            <a:gdLst/>
            <a:ahLst/>
            <a:cxnLst/>
            <a:rect l="l" t="t" r="r" b="b"/>
            <a:pathLst>
              <a:path w="4359910">
                <a:moveTo>
                  <a:pt x="0" y="0"/>
                </a:moveTo>
                <a:lnTo>
                  <a:pt x="4359859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33120" y="3766845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425956" y="3708049"/>
            <a:ext cx="15494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30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33120" y="3402304"/>
            <a:ext cx="4359910" cy="0"/>
          </a:xfrm>
          <a:custGeom>
            <a:avLst/>
            <a:gdLst/>
            <a:ahLst/>
            <a:cxnLst/>
            <a:rect l="l" t="t" r="r" b="b"/>
            <a:pathLst>
              <a:path w="4359910">
                <a:moveTo>
                  <a:pt x="0" y="0"/>
                </a:moveTo>
                <a:lnTo>
                  <a:pt x="4359859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33120" y="3402304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>
                <a:moveTo>
                  <a:pt x="0" y="0"/>
                </a:moveTo>
                <a:lnTo>
                  <a:pt x="469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6275" y="3402304"/>
            <a:ext cx="0" cy="2551430"/>
          </a:xfrm>
          <a:custGeom>
            <a:avLst/>
            <a:gdLst/>
            <a:ahLst/>
            <a:cxnLst/>
            <a:rect l="l" t="t" r="r" b="b"/>
            <a:pathLst>
              <a:path h="2551429">
                <a:moveTo>
                  <a:pt x="0" y="2550820"/>
                </a:moveTo>
                <a:lnTo>
                  <a:pt x="0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6275" y="5906147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97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76275" y="3402304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0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064920" y="3402304"/>
            <a:ext cx="0" cy="2551430"/>
          </a:xfrm>
          <a:custGeom>
            <a:avLst/>
            <a:gdLst/>
            <a:ahLst/>
            <a:cxnLst/>
            <a:rect l="l" t="t" r="r" b="b"/>
            <a:pathLst>
              <a:path h="2551429">
                <a:moveTo>
                  <a:pt x="0" y="2550820"/>
                </a:moveTo>
                <a:lnTo>
                  <a:pt x="0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064920" y="5906147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97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064920" y="3402304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0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359672" y="3402304"/>
            <a:ext cx="0" cy="2551430"/>
          </a:xfrm>
          <a:custGeom>
            <a:avLst/>
            <a:gdLst/>
            <a:ahLst/>
            <a:cxnLst/>
            <a:rect l="l" t="t" r="r" b="b"/>
            <a:pathLst>
              <a:path h="2551429">
                <a:moveTo>
                  <a:pt x="0" y="2550820"/>
                </a:moveTo>
                <a:lnTo>
                  <a:pt x="0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359672" y="5906147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97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359672" y="3402304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0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949825" y="3402304"/>
            <a:ext cx="0" cy="2551430"/>
          </a:xfrm>
          <a:custGeom>
            <a:avLst/>
            <a:gdLst/>
            <a:ahLst/>
            <a:cxnLst/>
            <a:rect l="l" t="t" r="r" b="b"/>
            <a:pathLst>
              <a:path h="2551429">
                <a:moveTo>
                  <a:pt x="0" y="2550820"/>
                </a:moveTo>
                <a:lnTo>
                  <a:pt x="0" y="0"/>
                </a:lnTo>
              </a:path>
            </a:pathLst>
          </a:custGeom>
          <a:ln w="381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949825" y="5906147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4697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949825" y="3402304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0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33120" y="3402304"/>
            <a:ext cx="4359910" cy="2551430"/>
          </a:xfrm>
          <a:custGeom>
            <a:avLst/>
            <a:gdLst/>
            <a:ahLst/>
            <a:cxnLst/>
            <a:rect l="l" t="t" r="r" b="b"/>
            <a:pathLst>
              <a:path w="4359910" h="2551429">
                <a:moveTo>
                  <a:pt x="0" y="0"/>
                </a:moveTo>
                <a:lnTo>
                  <a:pt x="4359871" y="0"/>
                </a:lnTo>
                <a:lnTo>
                  <a:pt x="4359871" y="2550820"/>
                </a:lnTo>
                <a:lnTo>
                  <a:pt x="0" y="255082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43827" y="300607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4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55CC55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76275" y="5795670"/>
            <a:ext cx="4273550" cy="64769"/>
          </a:xfrm>
          <a:custGeom>
            <a:avLst/>
            <a:gdLst/>
            <a:ahLst/>
            <a:cxnLst/>
            <a:rect l="l" t="t" r="r" b="b"/>
            <a:pathLst>
              <a:path w="4273550" h="64770">
                <a:moveTo>
                  <a:pt x="0" y="64731"/>
                </a:moveTo>
                <a:lnTo>
                  <a:pt x="388645" y="8877"/>
                </a:lnTo>
                <a:lnTo>
                  <a:pt x="1683397" y="0"/>
                </a:lnTo>
                <a:lnTo>
                  <a:pt x="4273550" y="1879"/>
                </a:lnTo>
              </a:path>
            </a:pathLst>
          </a:custGeom>
          <a:ln w="6349">
            <a:solidFill>
              <a:srgbClr val="55CC55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69925" y="5850686"/>
            <a:ext cx="12700" cy="25400"/>
          </a:xfrm>
          <a:custGeom>
            <a:avLst/>
            <a:gdLst/>
            <a:ahLst/>
            <a:cxnLst/>
            <a:rect l="l" t="t" r="r" b="b"/>
            <a:pathLst>
              <a:path w="12700" h="25400">
                <a:moveTo>
                  <a:pt x="0" y="25184"/>
                </a:moveTo>
                <a:lnTo>
                  <a:pt x="12700" y="25184"/>
                </a:lnTo>
                <a:lnTo>
                  <a:pt x="12700" y="0"/>
                </a:lnTo>
                <a:lnTo>
                  <a:pt x="0" y="0"/>
                </a:lnTo>
                <a:lnTo>
                  <a:pt x="0" y="25184"/>
                </a:lnTo>
                <a:close/>
              </a:path>
            </a:pathLst>
          </a:custGeom>
          <a:solidFill>
            <a:srgbClr val="55CC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49579" y="5860402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76275" y="5833770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49579" y="5833770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49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49579" y="5833770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49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058570" y="5795428"/>
            <a:ext cx="12700" cy="18415"/>
          </a:xfrm>
          <a:custGeom>
            <a:avLst/>
            <a:gdLst/>
            <a:ahLst/>
            <a:cxnLst/>
            <a:rect l="l" t="t" r="r" b="b"/>
            <a:pathLst>
              <a:path w="12700" h="18414">
                <a:moveTo>
                  <a:pt x="0" y="18186"/>
                </a:moveTo>
                <a:lnTo>
                  <a:pt x="12700" y="18186"/>
                </a:lnTo>
                <a:lnTo>
                  <a:pt x="12700" y="0"/>
                </a:lnTo>
                <a:lnTo>
                  <a:pt x="0" y="0"/>
                </a:lnTo>
                <a:lnTo>
                  <a:pt x="0" y="18186"/>
                </a:lnTo>
                <a:close/>
              </a:path>
            </a:pathLst>
          </a:custGeom>
          <a:solidFill>
            <a:srgbClr val="55CC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038225" y="5801372"/>
            <a:ext cx="53340" cy="6350"/>
          </a:xfrm>
          <a:custGeom>
            <a:avLst/>
            <a:gdLst/>
            <a:ahLst/>
            <a:cxnLst/>
            <a:rect l="l" t="t" r="r" b="b"/>
            <a:pathLst>
              <a:path w="53340" h="6350">
                <a:moveTo>
                  <a:pt x="0" y="0"/>
                </a:moveTo>
                <a:lnTo>
                  <a:pt x="53327" y="0"/>
                </a:lnTo>
                <a:lnTo>
                  <a:pt x="53327" y="6350"/>
                </a:lnTo>
                <a:lnTo>
                  <a:pt x="0" y="6350"/>
                </a:lnTo>
                <a:lnTo>
                  <a:pt x="0" y="0"/>
                </a:lnTo>
                <a:close/>
              </a:path>
            </a:pathLst>
          </a:custGeom>
          <a:solidFill>
            <a:srgbClr val="55CC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064920" y="5777852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038225" y="5777852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038225" y="5777852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2353322" y="5775731"/>
            <a:ext cx="12700" cy="29209"/>
          </a:xfrm>
          <a:custGeom>
            <a:avLst/>
            <a:gdLst/>
            <a:ahLst/>
            <a:cxnLst/>
            <a:rect l="l" t="t" r="r" b="b"/>
            <a:pathLst>
              <a:path w="12700" h="29210">
                <a:moveTo>
                  <a:pt x="0" y="29006"/>
                </a:moveTo>
                <a:lnTo>
                  <a:pt x="12700" y="29006"/>
                </a:lnTo>
                <a:lnTo>
                  <a:pt x="12700" y="0"/>
                </a:lnTo>
                <a:lnTo>
                  <a:pt x="0" y="0"/>
                </a:lnTo>
                <a:lnTo>
                  <a:pt x="0" y="29006"/>
                </a:lnTo>
                <a:close/>
              </a:path>
            </a:pathLst>
          </a:custGeom>
          <a:solidFill>
            <a:srgbClr val="55CC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332977" y="5792495"/>
            <a:ext cx="53340" cy="6350"/>
          </a:xfrm>
          <a:custGeom>
            <a:avLst/>
            <a:gdLst/>
            <a:ahLst/>
            <a:cxnLst/>
            <a:rect l="l" t="t" r="r" b="b"/>
            <a:pathLst>
              <a:path w="53339" h="6350">
                <a:moveTo>
                  <a:pt x="0" y="0"/>
                </a:moveTo>
                <a:lnTo>
                  <a:pt x="53327" y="0"/>
                </a:lnTo>
                <a:lnTo>
                  <a:pt x="53327" y="6350"/>
                </a:lnTo>
                <a:lnTo>
                  <a:pt x="0" y="6350"/>
                </a:lnTo>
                <a:lnTo>
                  <a:pt x="0" y="0"/>
                </a:lnTo>
                <a:close/>
              </a:path>
            </a:pathLst>
          </a:custGeom>
          <a:solidFill>
            <a:srgbClr val="55CC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359672" y="5768975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332977" y="5768975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332977" y="5768975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943475" y="5777026"/>
            <a:ext cx="12700" cy="29845"/>
          </a:xfrm>
          <a:custGeom>
            <a:avLst/>
            <a:gdLst/>
            <a:ahLst/>
            <a:cxnLst/>
            <a:rect l="l" t="t" r="r" b="b"/>
            <a:pathLst>
              <a:path w="12700" h="29845">
                <a:moveTo>
                  <a:pt x="0" y="29641"/>
                </a:moveTo>
                <a:lnTo>
                  <a:pt x="12700" y="29641"/>
                </a:lnTo>
                <a:lnTo>
                  <a:pt x="12700" y="0"/>
                </a:lnTo>
                <a:lnTo>
                  <a:pt x="0" y="0"/>
                </a:lnTo>
                <a:lnTo>
                  <a:pt x="0" y="29641"/>
                </a:lnTo>
                <a:close/>
              </a:path>
            </a:pathLst>
          </a:custGeom>
          <a:solidFill>
            <a:srgbClr val="55CC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923129" y="5797550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949825" y="5770854"/>
            <a:ext cx="0" cy="53975"/>
          </a:xfrm>
          <a:custGeom>
            <a:avLst/>
            <a:gdLst/>
            <a:ahLst/>
            <a:cxnLst/>
            <a:rect l="l" t="t" r="r" b="b"/>
            <a:pathLst>
              <a:path h="53975">
                <a:moveTo>
                  <a:pt x="0" y="0"/>
                </a:moveTo>
                <a:lnTo>
                  <a:pt x="0" y="5339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923129" y="5770854"/>
            <a:ext cx="53975" cy="53975"/>
          </a:xfrm>
          <a:custGeom>
            <a:avLst/>
            <a:gdLst/>
            <a:ahLst/>
            <a:cxnLst/>
            <a:rect l="l" t="t" r="r" b="b"/>
            <a:pathLst>
              <a:path w="53975" h="53975">
                <a:moveTo>
                  <a:pt x="0" y="0"/>
                </a:moveTo>
                <a:lnTo>
                  <a:pt x="53390" y="5339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4923129" y="5770854"/>
            <a:ext cx="53975" cy="53975"/>
          </a:xfrm>
          <a:custGeom>
            <a:avLst/>
            <a:gdLst/>
            <a:ahLst/>
            <a:cxnLst/>
            <a:rect l="l" t="t" r="r" b="b"/>
            <a:pathLst>
              <a:path w="53975" h="53975">
                <a:moveTo>
                  <a:pt x="0" y="53390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374650" y="299764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381000" y="2979445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354304" y="2979445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54304" y="2979445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243827" y="311214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4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99AAFF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676275" y="5764504"/>
            <a:ext cx="4273550" cy="78740"/>
          </a:xfrm>
          <a:custGeom>
            <a:avLst/>
            <a:gdLst/>
            <a:ahLst/>
            <a:cxnLst/>
            <a:rect l="l" t="t" r="r" b="b"/>
            <a:pathLst>
              <a:path w="4273550" h="78739">
                <a:moveTo>
                  <a:pt x="0" y="78143"/>
                </a:moveTo>
                <a:lnTo>
                  <a:pt x="388645" y="0"/>
                </a:lnTo>
                <a:lnTo>
                  <a:pt x="1683397" y="10172"/>
                </a:lnTo>
                <a:lnTo>
                  <a:pt x="4273550" y="13347"/>
                </a:lnTo>
              </a:path>
            </a:pathLst>
          </a:custGeom>
          <a:ln w="6350">
            <a:solidFill>
              <a:srgbClr val="99AAFF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669925" y="5833528"/>
            <a:ext cx="12700" cy="24130"/>
          </a:xfrm>
          <a:custGeom>
            <a:avLst/>
            <a:gdLst/>
            <a:ahLst/>
            <a:cxnLst/>
            <a:rect l="l" t="t" r="r" b="b"/>
            <a:pathLst>
              <a:path w="12700" h="24129">
                <a:moveTo>
                  <a:pt x="0" y="23939"/>
                </a:moveTo>
                <a:lnTo>
                  <a:pt x="12700" y="23939"/>
                </a:lnTo>
                <a:lnTo>
                  <a:pt x="12700" y="0"/>
                </a:lnTo>
                <a:lnTo>
                  <a:pt x="0" y="0"/>
                </a:lnTo>
                <a:lnTo>
                  <a:pt x="0" y="23939"/>
                </a:lnTo>
                <a:close/>
              </a:path>
            </a:pathLst>
          </a:custGeom>
          <a:solidFill>
            <a:srgbClr val="99A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649579" y="5842647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676275" y="5815952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649579" y="581595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49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649579" y="581595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49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058570" y="5755436"/>
            <a:ext cx="12700" cy="37465"/>
          </a:xfrm>
          <a:custGeom>
            <a:avLst/>
            <a:gdLst/>
            <a:ahLst/>
            <a:cxnLst/>
            <a:rect l="l" t="t" r="r" b="b"/>
            <a:pathLst>
              <a:path w="12700" h="37464">
                <a:moveTo>
                  <a:pt x="0" y="37236"/>
                </a:moveTo>
                <a:lnTo>
                  <a:pt x="12700" y="37236"/>
                </a:lnTo>
                <a:lnTo>
                  <a:pt x="12700" y="0"/>
                </a:lnTo>
                <a:lnTo>
                  <a:pt x="0" y="0"/>
                </a:lnTo>
                <a:lnTo>
                  <a:pt x="0" y="37236"/>
                </a:lnTo>
                <a:close/>
              </a:path>
            </a:pathLst>
          </a:custGeom>
          <a:solidFill>
            <a:srgbClr val="99A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038225" y="5761329"/>
            <a:ext cx="53340" cy="6350"/>
          </a:xfrm>
          <a:custGeom>
            <a:avLst/>
            <a:gdLst/>
            <a:ahLst/>
            <a:cxnLst/>
            <a:rect l="l" t="t" r="r" b="b"/>
            <a:pathLst>
              <a:path w="53340" h="6350">
                <a:moveTo>
                  <a:pt x="0" y="0"/>
                </a:moveTo>
                <a:lnTo>
                  <a:pt x="53327" y="0"/>
                </a:lnTo>
                <a:lnTo>
                  <a:pt x="53327" y="6349"/>
                </a:lnTo>
                <a:lnTo>
                  <a:pt x="0" y="6349"/>
                </a:lnTo>
                <a:lnTo>
                  <a:pt x="0" y="0"/>
                </a:lnTo>
                <a:close/>
              </a:path>
            </a:pathLst>
          </a:custGeom>
          <a:solidFill>
            <a:srgbClr val="99A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064920" y="5737872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1038225" y="5737872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1038225" y="5737872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2353322" y="576624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2332977" y="5774677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2359672" y="5748045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2332977" y="5748045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2332977" y="5748045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4943475" y="576941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923129" y="5777852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4949825" y="5751220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4923129" y="5751220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4923129" y="5751220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374650" y="310366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354304" y="308545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354304" y="308545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43827" y="3218154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4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FF8888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676275" y="5756922"/>
            <a:ext cx="4273550" cy="69215"/>
          </a:xfrm>
          <a:custGeom>
            <a:avLst/>
            <a:gdLst/>
            <a:ahLst/>
            <a:cxnLst/>
            <a:rect l="l" t="t" r="r" b="b"/>
            <a:pathLst>
              <a:path w="4273550" h="69214">
                <a:moveTo>
                  <a:pt x="0" y="69202"/>
                </a:moveTo>
                <a:lnTo>
                  <a:pt x="388645" y="0"/>
                </a:lnTo>
                <a:lnTo>
                  <a:pt x="1683397" y="46329"/>
                </a:lnTo>
                <a:lnTo>
                  <a:pt x="4273550" y="55206"/>
                </a:lnTo>
              </a:path>
            </a:pathLst>
          </a:custGeom>
          <a:ln w="6350">
            <a:solidFill>
              <a:srgbClr val="FF8888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669925" y="581764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649579" y="5826125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676275" y="5799429"/>
            <a:ext cx="0" cy="53975"/>
          </a:xfrm>
          <a:custGeom>
            <a:avLst/>
            <a:gdLst/>
            <a:ahLst/>
            <a:cxnLst/>
            <a:rect l="l" t="t" r="r" b="b"/>
            <a:pathLst>
              <a:path h="53975">
                <a:moveTo>
                  <a:pt x="0" y="0"/>
                </a:moveTo>
                <a:lnTo>
                  <a:pt x="0" y="5339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649579" y="5799429"/>
            <a:ext cx="53975" cy="53975"/>
          </a:xfrm>
          <a:custGeom>
            <a:avLst/>
            <a:gdLst/>
            <a:ahLst/>
            <a:cxnLst/>
            <a:rect l="l" t="t" r="r" b="b"/>
            <a:pathLst>
              <a:path w="53975" h="53975">
                <a:moveTo>
                  <a:pt x="0" y="0"/>
                </a:moveTo>
                <a:lnTo>
                  <a:pt x="53390" y="5339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649579" y="5799429"/>
            <a:ext cx="53975" cy="53975"/>
          </a:xfrm>
          <a:custGeom>
            <a:avLst/>
            <a:gdLst/>
            <a:ahLst/>
            <a:cxnLst/>
            <a:rect l="l" t="t" r="r" b="b"/>
            <a:pathLst>
              <a:path w="53975" h="53975">
                <a:moveTo>
                  <a:pt x="0" y="53390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1058570" y="5748438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1038225" y="5753747"/>
            <a:ext cx="53340" cy="6350"/>
          </a:xfrm>
          <a:custGeom>
            <a:avLst/>
            <a:gdLst/>
            <a:ahLst/>
            <a:cxnLst/>
            <a:rect l="l" t="t" r="r" b="b"/>
            <a:pathLst>
              <a:path w="53340" h="6350">
                <a:moveTo>
                  <a:pt x="0" y="0"/>
                </a:moveTo>
                <a:lnTo>
                  <a:pt x="53327" y="0"/>
                </a:lnTo>
                <a:lnTo>
                  <a:pt x="53327" y="6350"/>
                </a:lnTo>
                <a:lnTo>
                  <a:pt x="0" y="6350"/>
                </a:lnTo>
                <a:lnTo>
                  <a:pt x="0" y="0"/>
                </a:lnTo>
                <a:close/>
              </a:path>
            </a:pathLst>
          </a:custGeom>
          <a:solidFill>
            <a:srgbClr val="FF88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1064920" y="5730227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1038225" y="573022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1038225" y="5730227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2353322" y="5794184"/>
            <a:ext cx="12700" cy="18415"/>
          </a:xfrm>
          <a:custGeom>
            <a:avLst/>
            <a:gdLst/>
            <a:ahLst/>
            <a:cxnLst/>
            <a:rect l="l" t="t" r="r" b="b"/>
            <a:pathLst>
              <a:path w="12700" h="18414">
                <a:moveTo>
                  <a:pt x="0" y="18186"/>
                </a:moveTo>
                <a:lnTo>
                  <a:pt x="12700" y="18186"/>
                </a:lnTo>
                <a:lnTo>
                  <a:pt x="12700" y="0"/>
                </a:lnTo>
                <a:lnTo>
                  <a:pt x="0" y="0"/>
                </a:lnTo>
                <a:lnTo>
                  <a:pt x="0" y="18186"/>
                </a:lnTo>
                <a:close/>
              </a:path>
            </a:pathLst>
          </a:custGeom>
          <a:solidFill>
            <a:srgbClr val="FF88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2332977" y="5800077"/>
            <a:ext cx="53340" cy="6350"/>
          </a:xfrm>
          <a:custGeom>
            <a:avLst/>
            <a:gdLst/>
            <a:ahLst/>
            <a:cxnLst/>
            <a:rect l="l" t="t" r="r" b="b"/>
            <a:pathLst>
              <a:path w="53339" h="6350">
                <a:moveTo>
                  <a:pt x="0" y="0"/>
                </a:moveTo>
                <a:lnTo>
                  <a:pt x="53327" y="0"/>
                </a:lnTo>
                <a:lnTo>
                  <a:pt x="53327" y="6350"/>
                </a:lnTo>
                <a:lnTo>
                  <a:pt x="0" y="6350"/>
                </a:lnTo>
                <a:lnTo>
                  <a:pt x="0" y="0"/>
                </a:lnTo>
                <a:close/>
              </a:path>
            </a:pathLst>
          </a:custGeom>
          <a:solidFill>
            <a:srgbClr val="FF88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2359672" y="5776620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2332977" y="57766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0"/>
                </a:moveTo>
                <a:lnTo>
                  <a:pt x="53327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2332977" y="57766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0" y="53327"/>
                </a:moveTo>
                <a:lnTo>
                  <a:pt x="53327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4943475" y="5803061"/>
            <a:ext cx="12700" cy="18415"/>
          </a:xfrm>
          <a:custGeom>
            <a:avLst/>
            <a:gdLst/>
            <a:ahLst/>
            <a:cxnLst/>
            <a:rect l="l" t="t" r="r" b="b"/>
            <a:pathLst>
              <a:path w="12700" h="18414">
                <a:moveTo>
                  <a:pt x="0" y="18186"/>
                </a:moveTo>
                <a:lnTo>
                  <a:pt x="12700" y="18186"/>
                </a:lnTo>
                <a:lnTo>
                  <a:pt x="12700" y="0"/>
                </a:lnTo>
                <a:lnTo>
                  <a:pt x="0" y="0"/>
                </a:lnTo>
                <a:lnTo>
                  <a:pt x="0" y="18186"/>
                </a:lnTo>
                <a:close/>
              </a:path>
            </a:pathLst>
          </a:custGeom>
          <a:solidFill>
            <a:srgbClr val="FF88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4923129" y="5812129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4949825" y="5785497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4923129" y="5785497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4923129" y="5785497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374650" y="320972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354304" y="319152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0"/>
                </a:moveTo>
                <a:lnTo>
                  <a:pt x="53390" y="53327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354304" y="3191522"/>
            <a:ext cx="53975" cy="53340"/>
          </a:xfrm>
          <a:custGeom>
            <a:avLst/>
            <a:gdLst/>
            <a:ahLst/>
            <a:cxnLst/>
            <a:rect l="l" t="t" r="r" b="b"/>
            <a:pathLst>
              <a:path w="53975" h="53339">
                <a:moveTo>
                  <a:pt x="0" y="53327"/>
                </a:moveTo>
                <a:lnTo>
                  <a:pt x="53390" y="0"/>
                </a:lnTo>
              </a:path>
            </a:pathLst>
          </a:custGeom>
          <a:ln w="6350">
            <a:solidFill>
              <a:srgbClr val="FF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1391945" y="300607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34" y="0"/>
                </a:lnTo>
              </a:path>
            </a:pathLst>
          </a:custGeom>
          <a:ln w="6350">
            <a:solidFill>
              <a:srgbClr val="55CC55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676275" y="5784850"/>
            <a:ext cx="4273550" cy="81915"/>
          </a:xfrm>
          <a:custGeom>
            <a:avLst/>
            <a:gdLst/>
            <a:ahLst/>
            <a:cxnLst/>
            <a:rect l="l" t="t" r="r" b="b"/>
            <a:pathLst>
              <a:path w="4273550" h="81914">
                <a:moveTo>
                  <a:pt x="0" y="81902"/>
                </a:moveTo>
                <a:lnTo>
                  <a:pt x="388645" y="50152"/>
                </a:lnTo>
                <a:lnTo>
                  <a:pt x="1683397" y="0"/>
                </a:lnTo>
                <a:lnTo>
                  <a:pt x="4273550" y="1295"/>
                </a:lnTo>
              </a:path>
            </a:pathLst>
          </a:custGeom>
          <a:ln w="6350">
            <a:solidFill>
              <a:srgbClr val="55CC55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649579" y="5866784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78" y="0"/>
                </a:lnTo>
              </a:path>
            </a:pathLst>
          </a:custGeom>
          <a:ln w="54597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1058570" y="582656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1038225" y="5807735"/>
            <a:ext cx="53340" cy="54610"/>
          </a:xfrm>
          <a:custGeom>
            <a:avLst/>
            <a:gdLst/>
            <a:ahLst/>
            <a:cxnLst/>
            <a:rect l="l" t="t" r="r" b="b"/>
            <a:pathLst>
              <a:path w="53340" h="54610">
                <a:moveTo>
                  <a:pt x="0" y="54597"/>
                </a:moveTo>
                <a:lnTo>
                  <a:pt x="53327" y="54597"/>
                </a:lnTo>
                <a:lnTo>
                  <a:pt x="53327" y="0"/>
                </a:lnTo>
                <a:lnTo>
                  <a:pt x="0" y="0"/>
                </a:lnTo>
                <a:lnTo>
                  <a:pt x="0" y="54597"/>
                </a:lnTo>
                <a:close/>
              </a:path>
            </a:pathLst>
          </a:custGeom>
          <a:solidFill>
            <a:srgbClr val="55CC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2332977" y="5757519"/>
            <a:ext cx="53340" cy="55244"/>
          </a:xfrm>
          <a:custGeom>
            <a:avLst/>
            <a:gdLst/>
            <a:ahLst/>
            <a:cxnLst/>
            <a:rect l="l" t="t" r="r" b="b"/>
            <a:pathLst>
              <a:path w="53339" h="55245">
                <a:moveTo>
                  <a:pt x="0" y="54648"/>
                </a:moveTo>
                <a:lnTo>
                  <a:pt x="53327" y="54648"/>
                </a:lnTo>
                <a:lnTo>
                  <a:pt x="53327" y="0"/>
                </a:lnTo>
                <a:lnTo>
                  <a:pt x="0" y="0"/>
                </a:lnTo>
                <a:lnTo>
                  <a:pt x="0" y="54648"/>
                </a:lnTo>
                <a:close/>
              </a:path>
            </a:pathLst>
          </a:custGeom>
          <a:solidFill>
            <a:srgbClr val="55CC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4923129" y="5786113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78" y="0"/>
                </a:lnTo>
              </a:path>
            </a:pathLst>
          </a:custGeom>
          <a:ln w="54597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1522704" y="299764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1502422" y="3006108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1391945" y="311214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34" y="0"/>
                </a:lnTo>
              </a:path>
            </a:pathLst>
          </a:custGeom>
          <a:ln w="6350">
            <a:solidFill>
              <a:srgbClr val="99AAFF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676275" y="5721997"/>
            <a:ext cx="4273550" cy="126364"/>
          </a:xfrm>
          <a:custGeom>
            <a:avLst/>
            <a:gdLst/>
            <a:ahLst/>
            <a:cxnLst/>
            <a:rect l="l" t="t" r="r" b="b"/>
            <a:pathLst>
              <a:path w="4273550" h="126364">
                <a:moveTo>
                  <a:pt x="0" y="126352"/>
                </a:moveTo>
                <a:lnTo>
                  <a:pt x="388645" y="61556"/>
                </a:lnTo>
                <a:lnTo>
                  <a:pt x="1683397" y="0"/>
                </a:lnTo>
                <a:lnTo>
                  <a:pt x="4273550" y="19050"/>
                </a:lnTo>
              </a:path>
            </a:pathLst>
          </a:custGeom>
          <a:ln w="6350">
            <a:solidFill>
              <a:srgbClr val="99AAFF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649579" y="5848343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78" y="0"/>
                </a:lnTo>
              </a:path>
            </a:pathLst>
          </a:custGeom>
          <a:ln w="54648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1038225" y="5756287"/>
            <a:ext cx="53340" cy="54610"/>
          </a:xfrm>
          <a:custGeom>
            <a:avLst/>
            <a:gdLst/>
            <a:ahLst/>
            <a:cxnLst/>
            <a:rect l="l" t="t" r="r" b="b"/>
            <a:pathLst>
              <a:path w="53340" h="54610">
                <a:moveTo>
                  <a:pt x="0" y="54597"/>
                </a:moveTo>
                <a:lnTo>
                  <a:pt x="53327" y="54597"/>
                </a:lnTo>
                <a:lnTo>
                  <a:pt x="53327" y="0"/>
                </a:lnTo>
                <a:lnTo>
                  <a:pt x="0" y="0"/>
                </a:lnTo>
                <a:lnTo>
                  <a:pt x="0" y="54597"/>
                </a:lnTo>
                <a:close/>
              </a:path>
            </a:pathLst>
          </a:custGeom>
          <a:solidFill>
            <a:srgbClr val="99A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2353322" y="5713513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2332977" y="5721965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4943475" y="5732563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4923129" y="5741015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78" y="0"/>
                </a:lnTo>
              </a:path>
            </a:pathLst>
          </a:custGeom>
          <a:ln w="54597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1522704" y="310366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1502422" y="3112116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1391945" y="3218154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34" y="0"/>
                </a:lnTo>
              </a:path>
            </a:pathLst>
          </a:custGeom>
          <a:ln w="6350">
            <a:solidFill>
              <a:srgbClr val="FF9999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676275" y="5654675"/>
            <a:ext cx="4273550" cy="175260"/>
          </a:xfrm>
          <a:custGeom>
            <a:avLst/>
            <a:gdLst/>
            <a:ahLst/>
            <a:cxnLst/>
            <a:rect l="l" t="t" r="r" b="b"/>
            <a:pathLst>
              <a:path w="4273550" h="175260">
                <a:moveTo>
                  <a:pt x="0" y="175272"/>
                </a:moveTo>
                <a:lnTo>
                  <a:pt x="388645" y="78727"/>
                </a:lnTo>
                <a:lnTo>
                  <a:pt x="1683397" y="0"/>
                </a:lnTo>
                <a:lnTo>
                  <a:pt x="4273550" y="20929"/>
                </a:lnTo>
              </a:path>
            </a:pathLst>
          </a:custGeom>
          <a:ln w="6350">
            <a:solidFill>
              <a:srgbClr val="FF9999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669925" y="5820828"/>
            <a:ext cx="12700" cy="26034"/>
          </a:xfrm>
          <a:custGeom>
            <a:avLst/>
            <a:gdLst/>
            <a:ahLst/>
            <a:cxnLst/>
            <a:rect l="l" t="t" r="r" b="b"/>
            <a:pathLst>
              <a:path w="12700" h="26035">
                <a:moveTo>
                  <a:pt x="0" y="25819"/>
                </a:moveTo>
                <a:lnTo>
                  <a:pt x="12700" y="25819"/>
                </a:lnTo>
                <a:lnTo>
                  <a:pt x="12700" y="0"/>
                </a:lnTo>
                <a:lnTo>
                  <a:pt x="0" y="0"/>
                </a:lnTo>
                <a:lnTo>
                  <a:pt x="0" y="25819"/>
                </a:lnTo>
                <a:close/>
              </a:path>
            </a:pathLst>
          </a:custGeom>
          <a:solidFill>
            <a:srgbClr val="FF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649579" y="5829915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78" y="0"/>
                </a:lnTo>
              </a:path>
            </a:pathLst>
          </a:custGeom>
          <a:ln w="54597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1058570" y="572496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1038225" y="5706135"/>
            <a:ext cx="53340" cy="54610"/>
          </a:xfrm>
          <a:custGeom>
            <a:avLst/>
            <a:gdLst/>
            <a:ahLst/>
            <a:cxnLst/>
            <a:rect l="l" t="t" r="r" b="b"/>
            <a:pathLst>
              <a:path w="53340" h="54610">
                <a:moveTo>
                  <a:pt x="0" y="54597"/>
                </a:moveTo>
                <a:lnTo>
                  <a:pt x="53327" y="54597"/>
                </a:lnTo>
                <a:lnTo>
                  <a:pt x="53327" y="0"/>
                </a:lnTo>
                <a:lnTo>
                  <a:pt x="0" y="0"/>
                </a:lnTo>
                <a:lnTo>
                  <a:pt x="0" y="54597"/>
                </a:lnTo>
                <a:close/>
              </a:path>
            </a:pathLst>
          </a:custGeom>
          <a:solidFill>
            <a:srgbClr val="FF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2353322" y="564619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2332977" y="5654668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648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4943475" y="566717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4923129" y="5675636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378" y="0"/>
                </a:lnTo>
              </a:path>
            </a:pathLst>
          </a:custGeom>
          <a:ln w="54597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1522704" y="320972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1502422" y="3218186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27" y="0"/>
                </a:lnTo>
              </a:path>
            </a:pathLst>
          </a:custGeom>
          <a:ln w="54597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2540000" y="300607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676275" y="3489325"/>
            <a:ext cx="4273550" cy="2370455"/>
          </a:xfrm>
          <a:custGeom>
            <a:avLst/>
            <a:gdLst/>
            <a:ahLst/>
            <a:cxnLst/>
            <a:rect l="l" t="t" r="r" b="b"/>
            <a:pathLst>
              <a:path w="4273550" h="2370454">
                <a:moveTo>
                  <a:pt x="0" y="2370429"/>
                </a:moveTo>
                <a:lnTo>
                  <a:pt x="388645" y="2131072"/>
                </a:lnTo>
                <a:lnTo>
                  <a:pt x="1683397" y="1056627"/>
                </a:lnTo>
                <a:lnTo>
                  <a:pt x="4273550" y="0"/>
                </a:lnTo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645820" y="5829300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59" h="48260">
                <a:moveTo>
                  <a:pt x="60909" y="48272"/>
                </a:moveTo>
                <a:lnTo>
                  <a:pt x="0" y="48272"/>
                </a:lnTo>
                <a:lnTo>
                  <a:pt x="30454" y="0"/>
                </a:lnTo>
                <a:lnTo>
                  <a:pt x="60909" y="48272"/>
                </a:lnTo>
                <a:close/>
              </a:path>
            </a:pathLst>
          </a:custGeom>
          <a:solidFill>
            <a:srgbClr val="55CC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645820" y="5829300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59" h="48260">
                <a:moveTo>
                  <a:pt x="0" y="48272"/>
                </a:moveTo>
                <a:lnTo>
                  <a:pt x="30454" y="0"/>
                </a:lnTo>
                <a:lnTo>
                  <a:pt x="60909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1058570" y="5611913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1034402" y="5589879"/>
            <a:ext cx="60960" cy="48895"/>
          </a:xfrm>
          <a:custGeom>
            <a:avLst/>
            <a:gdLst/>
            <a:ahLst/>
            <a:cxnLst/>
            <a:rect l="l" t="t" r="r" b="b"/>
            <a:pathLst>
              <a:path w="60959" h="48895">
                <a:moveTo>
                  <a:pt x="60972" y="48272"/>
                </a:moveTo>
                <a:lnTo>
                  <a:pt x="0" y="48272"/>
                </a:lnTo>
                <a:lnTo>
                  <a:pt x="30518" y="0"/>
                </a:lnTo>
                <a:lnTo>
                  <a:pt x="60972" y="48272"/>
                </a:lnTo>
                <a:close/>
              </a:path>
            </a:pathLst>
          </a:custGeom>
          <a:solidFill>
            <a:srgbClr val="55CC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1034402" y="5589879"/>
            <a:ext cx="60960" cy="48895"/>
          </a:xfrm>
          <a:custGeom>
            <a:avLst/>
            <a:gdLst/>
            <a:ahLst/>
            <a:cxnLst/>
            <a:rect l="l" t="t" r="r" b="b"/>
            <a:pathLst>
              <a:path w="60959" h="48895">
                <a:moveTo>
                  <a:pt x="0" y="48272"/>
                </a:moveTo>
                <a:lnTo>
                  <a:pt x="30518" y="0"/>
                </a:lnTo>
                <a:lnTo>
                  <a:pt x="60972" y="48272"/>
                </a:lnTo>
                <a:lnTo>
                  <a:pt x="0" y="48272"/>
                </a:lnTo>
                <a:close/>
              </a:path>
            </a:pathLst>
          </a:custGeom>
          <a:ln w="6349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2353322" y="453751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2329154" y="4515497"/>
            <a:ext cx="61594" cy="48895"/>
          </a:xfrm>
          <a:custGeom>
            <a:avLst/>
            <a:gdLst/>
            <a:ahLst/>
            <a:cxnLst/>
            <a:rect l="l" t="t" r="r" b="b"/>
            <a:pathLst>
              <a:path w="61594" h="48895">
                <a:moveTo>
                  <a:pt x="60972" y="48272"/>
                </a:moveTo>
                <a:lnTo>
                  <a:pt x="0" y="48272"/>
                </a:lnTo>
                <a:lnTo>
                  <a:pt x="30518" y="0"/>
                </a:lnTo>
                <a:lnTo>
                  <a:pt x="60972" y="48272"/>
                </a:lnTo>
                <a:close/>
              </a:path>
            </a:pathLst>
          </a:custGeom>
          <a:solidFill>
            <a:srgbClr val="55CC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2329154" y="4515497"/>
            <a:ext cx="61594" cy="48895"/>
          </a:xfrm>
          <a:custGeom>
            <a:avLst/>
            <a:gdLst/>
            <a:ahLst/>
            <a:cxnLst/>
            <a:rect l="l" t="t" r="r" b="b"/>
            <a:pathLst>
              <a:path w="61594" h="48895">
                <a:moveTo>
                  <a:pt x="0" y="48272"/>
                </a:moveTo>
                <a:lnTo>
                  <a:pt x="30518" y="0"/>
                </a:lnTo>
                <a:lnTo>
                  <a:pt x="60972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4943475" y="348084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4919370" y="3458870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60" h="48260">
                <a:moveTo>
                  <a:pt x="60909" y="48209"/>
                </a:moveTo>
                <a:lnTo>
                  <a:pt x="0" y="48209"/>
                </a:lnTo>
                <a:lnTo>
                  <a:pt x="30454" y="0"/>
                </a:lnTo>
                <a:lnTo>
                  <a:pt x="60909" y="48209"/>
                </a:lnTo>
                <a:close/>
              </a:path>
            </a:pathLst>
          </a:custGeom>
          <a:solidFill>
            <a:srgbClr val="55CC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4919370" y="3458870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60" h="48260">
                <a:moveTo>
                  <a:pt x="0" y="48209"/>
                </a:moveTo>
                <a:lnTo>
                  <a:pt x="30454" y="0"/>
                </a:lnTo>
                <a:lnTo>
                  <a:pt x="60909" y="48209"/>
                </a:lnTo>
                <a:lnTo>
                  <a:pt x="0" y="48209"/>
                </a:lnTo>
                <a:close/>
              </a:path>
            </a:pathLst>
          </a:custGeom>
          <a:ln w="6350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2670822" y="299764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2646654" y="2975622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4" h="48260">
                <a:moveTo>
                  <a:pt x="60972" y="48272"/>
                </a:moveTo>
                <a:lnTo>
                  <a:pt x="0" y="48272"/>
                </a:lnTo>
                <a:lnTo>
                  <a:pt x="30518" y="0"/>
                </a:lnTo>
                <a:lnTo>
                  <a:pt x="60972" y="48272"/>
                </a:lnTo>
                <a:close/>
              </a:path>
            </a:pathLst>
          </a:custGeom>
          <a:solidFill>
            <a:srgbClr val="55CC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2646654" y="2975622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4" h="48260">
                <a:moveTo>
                  <a:pt x="0" y="48272"/>
                </a:moveTo>
                <a:lnTo>
                  <a:pt x="30518" y="0"/>
                </a:lnTo>
                <a:lnTo>
                  <a:pt x="60972" y="48272"/>
                </a:lnTo>
                <a:lnTo>
                  <a:pt x="0" y="48272"/>
                </a:lnTo>
                <a:close/>
              </a:path>
            </a:pathLst>
          </a:custGeom>
          <a:ln w="6349">
            <a:solidFill>
              <a:srgbClr val="55CC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2540000" y="311214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676275" y="4951120"/>
            <a:ext cx="4273550" cy="895985"/>
          </a:xfrm>
          <a:custGeom>
            <a:avLst/>
            <a:gdLst/>
            <a:ahLst/>
            <a:cxnLst/>
            <a:rect l="l" t="t" r="r" b="b"/>
            <a:pathLst>
              <a:path w="4273550" h="895985">
                <a:moveTo>
                  <a:pt x="0" y="895934"/>
                </a:moveTo>
                <a:lnTo>
                  <a:pt x="388645" y="770229"/>
                </a:lnTo>
                <a:lnTo>
                  <a:pt x="1683397" y="363829"/>
                </a:lnTo>
                <a:lnTo>
                  <a:pt x="4273550" y="0"/>
                </a:lnTo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645820" y="5816600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59" h="48260">
                <a:moveTo>
                  <a:pt x="60909" y="48272"/>
                </a:moveTo>
                <a:lnTo>
                  <a:pt x="0" y="48272"/>
                </a:lnTo>
                <a:lnTo>
                  <a:pt x="30454" y="0"/>
                </a:lnTo>
                <a:lnTo>
                  <a:pt x="60909" y="48272"/>
                </a:lnTo>
                <a:close/>
              </a:path>
            </a:pathLst>
          </a:custGeom>
          <a:solidFill>
            <a:srgbClr val="99A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645820" y="5816600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59" h="48260">
                <a:moveTo>
                  <a:pt x="0" y="48272"/>
                </a:moveTo>
                <a:lnTo>
                  <a:pt x="30454" y="0"/>
                </a:lnTo>
                <a:lnTo>
                  <a:pt x="60909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1058570" y="571286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1034402" y="5690895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59" h="48260">
                <a:moveTo>
                  <a:pt x="60972" y="48209"/>
                </a:moveTo>
                <a:lnTo>
                  <a:pt x="0" y="48209"/>
                </a:lnTo>
                <a:lnTo>
                  <a:pt x="30518" y="0"/>
                </a:lnTo>
                <a:lnTo>
                  <a:pt x="60972" y="48209"/>
                </a:lnTo>
                <a:close/>
              </a:path>
            </a:pathLst>
          </a:custGeom>
          <a:solidFill>
            <a:srgbClr val="99A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1034402" y="5690895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59" h="48260">
                <a:moveTo>
                  <a:pt x="0" y="48209"/>
                </a:moveTo>
                <a:lnTo>
                  <a:pt x="30518" y="0"/>
                </a:lnTo>
                <a:lnTo>
                  <a:pt x="60972" y="48209"/>
                </a:lnTo>
                <a:lnTo>
                  <a:pt x="0" y="48209"/>
                </a:lnTo>
                <a:close/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2353322" y="530646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2329154" y="5284495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4" h="48260">
                <a:moveTo>
                  <a:pt x="60972" y="48209"/>
                </a:moveTo>
                <a:lnTo>
                  <a:pt x="0" y="48209"/>
                </a:lnTo>
                <a:lnTo>
                  <a:pt x="30518" y="0"/>
                </a:lnTo>
                <a:lnTo>
                  <a:pt x="60972" y="48209"/>
                </a:lnTo>
                <a:close/>
              </a:path>
            </a:pathLst>
          </a:custGeom>
          <a:solidFill>
            <a:srgbClr val="99A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2329154" y="5284495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4" h="48260">
                <a:moveTo>
                  <a:pt x="0" y="48209"/>
                </a:moveTo>
                <a:lnTo>
                  <a:pt x="30518" y="0"/>
                </a:lnTo>
                <a:lnTo>
                  <a:pt x="60972" y="48209"/>
                </a:lnTo>
                <a:lnTo>
                  <a:pt x="0" y="48209"/>
                </a:lnTo>
                <a:close/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4943475" y="494263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4919370" y="4920602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60" h="48260">
                <a:moveTo>
                  <a:pt x="60909" y="48272"/>
                </a:moveTo>
                <a:lnTo>
                  <a:pt x="0" y="48272"/>
                </a:lnTo>
                <a:lnTo>
                  <a:pt x="30454" y="0"/>
                </a:lnTo>
                <a:lnTo>
                  <a:pt x="60909" y="48272"/>
                </a:lnTo>
                <a:close/>
              </a:path>
            </a:pathLst>
          </a:custGeom>
          <a:solidFill>
            <a:srgbClr val="99A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4919370" y="4920602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60" h="48260">
                <a:moveTo>
                  <a:pt x="0" y="48272"/>
                </a:moveTo>
                <a:lnTo>
                  <a:pt x="30454" y="0"/>
                </a:lnTo>
                <a:lnTo>
                  <a:pt x="60909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2670822" y="310366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2646654" y="3081629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4" h="48260">
                <a:moveTo>
                  <a:pt x="60972" y="48272"/>
                </a:moveTo>
                <a:lnTo>
                  <a:pt x="0" y="48272"/>
                </a:lnTo>
                <a:lnTo>
                  <a:pt x="30518" y="0"/>
                </a:lnTo>
                <a:lnTo>
                  <a:pt x="60972" y="48272"/>
                </a:lnTo>
                <a:close/>
              </a:path>
            </a:pathLst>
          </a:custGeom>
          <a:solidFill>
            <a:srgbClr val="99A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2646654" y="3081629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4" h="48260">
                <a:moveTo>
                  <a:pt x="0" y="48272"/>
                </a:moveTo>
                <a:lnTo>
                  <a:pt x="30518" y="0"/>
                </a:lnTo>
                <a:lnTo>
                  <a:pt x="60972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99AA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2540000" y="3218154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676275" y="5643270"/>
            <a:ext cx="4273550" cy="194310"/>
          </a:xfrm>
          <a:custGeom>
            <a:avLst/>
            <a:gdLst/>
            <a:ahLst/>
            <a:cxnLst/>
            <a:rect l="l" t="t" r="r" b="b"/>
            <a:pathLst>
              <a:path w="4273550" h="194310">
                <a:moveTo>
                  <a:pt x="0" y="194259"/>
                </a:moveTo>
                <a:lnTo>
                  <a:pt x="388645" y="133934"/>
                </a:lnTo>
                <a:lnTo>
                  <a:pt x="1683397" y="41859"/>
                </a:lnTo>
                <a:lnTo>
                  <a:pt x="4273550" y="0"/>
                </a:lnTo>
              </a:path>
            </a:pathLst>
          </a:custGeom>
          <a:ln w="6350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645820" y="5807075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59" h="48260">
                <a:moveTo>
                  <a:pt x="60909" y="48272"/>
                </a:moveTo>
                <a:lnTo>
                  <a:pt x="0" y="48272"/>
                </a:lnTo>
                <a:lnTo>
                  <a:pt x="30454" y="0"/>
                </a:lnTo>
                <a:lnTo>
                  <a:pt x="60909" y="48272"/>
                </a:lnTo>
                <a:close/>
              </a:path>
            </a:pathLst>
          </a:custGeom>
          <a:solidFill>
            <a:srgbClr val="FF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645820" y="5807075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59" h="48260">
                <a:moveTo>
                  <a:pt x="0" y="48272"/>
                </a:moveTo>
                <a:lnTo>
                  <a:pt x="30454" y="0"/>
                </a:lnTo>
                <a:lnTo>
                  <a:pt x="60909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1058570" y="576877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1034402" y="5746750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59" h="48260">
                <a:moveTo>
                  <a:pt x="60972" y="48272"/>
                </a:moveTo>
                <a:lnTo>
                  <a:pt x="0" y="48272"/>
                </a:lnTo>
                <a:lnTo>
                  <a:pt x="30518" y="0"/>
                </a:lnTo>
                <a:lnTo>
                  <a:pt x="60972" y="48272"/>
                </a:lnTo>
                <a:close/>
              </a:path>
            </a:pathLst>
          </a:custGeom>
          <a:solidFill>
            <a:srgbClr val="FF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1034402" y="5746750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59" h="48260">
                <a:moveTo>
                  <a:pt x="0" y="48272"/>
                </a:moveTo>
                <a:lnTo>
                  <a:pt x="30518" y="0"/>
                </a:lnTo>
                <a:lnTo>
                  <a:pt x="60972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2353322" y="567669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2329154" y="5654675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4" h="48260">
                <a:moveTo>
                  <a:pt x="60972" y="48272"/>
                </a:moveTo>
                <a:lnTo>
                  <a:pt x="0" y="48272"/>
                </a:lnTo>
                <a:lnTo>
                  <a:pt x="30518" y="0"/>
                </a:lnTo>
                <a:lnTo>
                  <a:pt x="60972" y="48272"/>
                </a:lnTo>
                <a:close/>
              </a:path>
            </a:pathLst>
          </a:custGeom>
          <a:solidFill>
            <a:srgbClr val="FF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2329154" y="5654675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4" h="48260">
                <a:moveTo>
                  <a:pt x="0" y="48272"/>
                </a:moveTo>
                <a:lnTo>
                  <a:pt x="30518" y="0"/>
                </a:lnTo>
                <a:lnTo>
                  <a:pt x="60972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4943475" y="563478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4919370" y="5612752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60" h="48260">
                <a:moveTo>
                  <a:pt x="60909" y="48272"/>
                </a:moveTo>
                <a:lnTo>
                  <a:pt x="0" y="48272"/>
                </a:lnTo>
                <a:lnTo>
                  <a:pt x="30454" y="0"/>
                </a:lnTo>
                <a:lnTo>
                  <a:pt x="60909" y="48272"/>
                </a:lnTo>
                <a:close/>
              </a:path>
            </a:pathLst>
          </a:custGeom>
          <a:solidFill>
            <a:srgbClr val="FF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4919370" y="5612752"/>
            <a:ext cx="60960" cy="48260"/>
          </a:xfrm>
          <a:custGeom>
            <a:avLst/>
            <a:gdLst/>
            <a:ahLst/>
            <a:cxnLst/>
            <a:rect l="l" t="t" r="r" b="b"/>
            <a:pathLst>
              <a:path w="60960" h="48260">
                <a:moveTo>
                  <a:pt x="0" y="48272"/>
                </a:moveTo>
                <a:lnTo>
                  <a:pt x="30454" y="0"/>
                </a:lnTo>
                <a:lnTo>
                  <a:pt x="60909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2670822" y="320972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2646654" y="3187700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4" h="48260">
                <a:moveTo>
                  <a:pt x="60972" y="48272"/>
                </a:moveTo>
                <a:lnTo>
                  <a:pt x="0" y="48272"/>
                </a:lnTo>
                <a:lnTo>
                  <a:pt x="30518" y="0"/>
                </a:lnTo>
                <a:lnTo>
                  <a:pt x="60972" y="48272"/>
                </a:lnTo>
                <a:close/>
              </a:path>
            </a:pathLst>
          </a:custGeom>
          <a:solidFill>
            <a:srgbClr val="FF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2646654" y="3187700"/>
            <a:ext cx="61594" cy="48260"/>
          </a:xfrm>
          <a:custGeom>
            <a:avLst/>
            <a:gdLst/>
            <a:ahLst/>
            <a:cxnLst/>
            <a:rect l="l" t="t" r="r" b="b"/>
            <a:pathLst>
              <a:path w="61594" h="48260">
                <a:moveTo>
                  <a:pt x="0" y="48272"/>
                </a:moveTo>
                <a:lnTo>
                  <a:pt x="30518" y="0"/>
                </a:lnTo>
                <a:lnTo>
                  <a:pt x="60972" y="48272"/>
                </a:lnTo>
                <a:lnTo>
                  <a:pt x="0" y="48272"/>
                </a:lnTo>
                <a:close/>
              </a:path>
            </a:pathLst>
          </a:custGeom>
          <a:ln w="6350">
            <a:solidFill>
              <a:srgbClr val="FF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3688054" y="300607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0064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676275" y="5293372"/>
            <a:ext cx="4273550" cy="573405"/>
          </a:xfrm>
          <a:custGeom>
            <a:avLst/>
            <a:gdLst/>
            <a:ahLst/>
            <a:cxnLst/>
            <a:rect l="l" t="t" r="r" b="b"/>
            <a:pathLst>
              <a:path w="4273550" h="573404">
                <a:moveTo>
                  <a:pt x="0" y="573379"/>
                </a:moveTo>
                <a:lnTo>
                  <a:pt x="388645" y="530872"/>
                </a:lnTo>
                <a:lnTo>
                  <a:pt x="1683397" y="269875"/>
                </a:lnTo>
                <a:lnTo>
                  <a:pt x="4273550" y="0"/>
                </a:lnTo>
              </a:path>
            </a:pathLst>
          </a:custGeom>
          <a:ln w="6350">
            <a:solidFill>
              <a:srgbClr val="0064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669925" y="585831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645820" y="5836297"/>
            <a:ext cx="60960" cy="61594"/>
          </a:xfrm>
          <a:custGeom>
            <a:avLst/>
            <a:gdLst/>
            <a:ahLst/>
            <a:cxnLst/>
            <a:rect l="l" t="t" r="r" b="b"/>
            <a:pathLst>
              <a:path w="60959" h="61595">
                <a:moveTo>
                  <a:pt x="30454" y="60972"/>
                </a:moveTo>
                <a:lnTo>
                  <a:pt x="0" y="30454"/>
                </a:lnTo>
                <a:lnTo>
                  <a:pt x="30454" y="0"/>
                </a:lnTo>
                <a:lnTo>
                  <a:pt x="60909" y="30454"/>
                </a:lnTo>
                <a:lnTo>
                  <a:pt x="30454" y="60972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645820" y="5836297"/>
            <a:ext cx="60960" cy="61594"/>
          </a:xfrm>
          <a:custGeom>
            <a:avLst/>
            <a:gdLst/>
            <a:ahLst/>
            <a:cxnLst/>
            <a:rect l="l" t="t" r="r" b="b"/>
            <a:pathLst>
              <a:path w="60959" h="61595">
                <a:moveTo>
                  <a:pt x="0" y="30454"/>
                </a:moveTo>
                <a:lnTo>
                  <a:pt x="30454" y="60972"/>
                </a:lnTo>
                <a:lnTo>
                  <a:pt x="60909" y="30454"/>
                </a:lnTo>
                <a:lnTo>
                  <a:pt x="30454" y="0"/>
                </a:lnTo>
                <a:lnTo>
                  <a:pt x="0" y="30454"/>
                </a:lnTo>
                <a:close/>
              </a:path>
            </a:pathLst>
          </a:custGeom>
          <a:ln w="6349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1058570" y="581576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1034402" y="5793727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30518" y="60972"/>
                </a:moveTo>
                <a:lnTo>
                  <a:pt x="0" y="30518"/>
                </a:lnTo>
                <a:lnTo>
                  <a:pt x="30518" y="0"/>
                </a:lnTo>
                <a:lnTo>
                  <a:pt x="60972" y="30518"/>
                </a:lnTo>
                <a:lnTo>
                  <a:pt x="30518" y="60972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1034402" y="5793727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0" y="30518"/>
                </a:moveTo>
                <a:lnTo>
                  <a:pt x="30518" y="60972"/>
                </a:lnTo>
                <a:lnTo>
                  <a:pt x="60972" y="30518"/>
                </a:lnTo>
                <a:lnTo>
                  <a:pt x="30518" y="0"/>
                </a:lnTo>
                <a:lnTo>
                  <a:pt x="0" y="30518"/>
                </a:lnTo>
                <a:close/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2353322" y="555476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2329154" y="5532729"/>
            <a:ext cx="61594" cy="61594"/>
          </a:xfrm>
          <a:custGeom>
            <a:avLst/>
            <a:gdLst/>
            <a:ahLst/>
            <a:cxnLst/>
            <a:rect l="l" t="t" r="r" b="b"/>
            <a:pathLst>
              <a:path w="61594" h="61595">
                <a:moveTo>
                  <a:pt x="30518" y="60972"/>
                </a:moveTo>
                <a:lnTo>
                  <a:pt x="0" y="30518"/>
                </a:lnTo>
                <a:lnTo>
                  <a:pt x="30518" y="0"/>
                </a:lnTo>
                <a:lnTo>
                  <a:pt x="60972" y="30518"/>
                </a:lnTo>
                <a:lnTo>
                  <a:pt x="30518" y="60972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2329154" y="5532729"/>
            <a:ext cx="61594" cy="61594"/>
          </a:xfrm>
          <a:custGeom>
            <a:avLst/>
            <a:gdLst/>
            <a:ahLst/>
            <a:cxnLst/>
            <a:rect l="l" t="t" r="r" b="b"/>
            <a:pathLst>
              <a:path w="61594" h="61595">
                <a:moveTo>
                  <a:pt x="0" y="30518"/>
                </a:moveTo>
                <a:lnTo>
                  <a:pt x="30518" y="60972"/>
                </a:lnTo>
                <a:lnTo>
                  <a:pt x="60972" y="30518"/>
                </a:lnTo>
                <a:lnTo>
                  <a:pt x="30518" y="0"/>
                </a:lnTo>
                <a:lnTo>
                  <a:pt x="0" y="30518"/>
                </a:lnTo>
                <a:close/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4943475" y="5284889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4919370" y="5262854"/>
            <a:ext cx="60960" cy="61594"/>
          </a:xfrm>
          <a:custGeom>
            <a:avLst/>
            <a:gdLst/>
            <a:ahLst/>
            <a:cxnLst/>
            <a:rect l="l" t="t" r="r" b="b"/>
            <a:pathLst>
              <a:path w="60960" h="61595">
                <a:moveTo>
                  <a:pt x="30454" y="60972"/>
                </a:moveTo>
                <a:lnTo>
                  <a:pt x="0" y="30518"/>
                </a:lnTo>
                <a:lnTo>
                  <a:pt x="30454" y="0"/>
                </a:lnTo>
                <a:lnTo>
                  <a:pt x="60909" y="30518"/>
                </a:lnTo>
                <a:lnTo>
                  <a:pt x="30454" y="60972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4919370" y="5262854"/>
            <a:ext cx="60960" cy="61594"/>
          </a:xfrm>
          <a:custGeom>
            <a:avLst/>
            <a:gdLst/>
            <a:ahLst/>
            <a:cxnLst/>
            <a:rect l="l" t="t" r="r" b="b"/>
            <a:pathLst>
              <a:path w="60960" h="61595">
                <a:moveTo>
                  <a:pt x="0" y="30518"/>
                </a:moveTo>
                <a:lnTo>
                  <a:pt x="30454" y="60972"/>
                </a:lnTo>
                <a:lnTo>
                  <a:pt x="60909" y="30518"/>
                </a:lnTo>
                <a:lnTo>
                  <a:pt x="30454" y="0"/>
                </a:lnTo>
                <a:lnTo>
                  <a:pt x="0" y="30518"/>
                </a:lnTo>
                <a:close/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3818877" y="299764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3794772" y="2975622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30454" y="60972"/>
                </a:moveTo>
                <a:lnTo>
                  <a:pt x="0" y="30454"/>
                </a:lnTo>
                <a:lnTo>
                  <a:pt x="30454" y="0"/>
                </a:lnTo>
                <a:lnTo>
                  <a:pt x="60972" y="30454"/>
                </a:lnTo>
                <a:lnTo>
                  <a:pt x="30454" y="60972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3794772" y="2975622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0" y="30454"/>
                </a:moveTo>
                <a:lnTo>
                  <a:pt x="30454" y="60972"/>
                </a:lnTo>
                <a:lnTo>
                  <a:pt x="60972" y="30454"/>
                </a:lnTo>
                <a:lnTo>
                  <a:pt x="30454" y="0"/>
                </a:lnTo>
                <a:lnTo>
                  <a:pt x="0" y="30454"/>
                </a:lnTo>
                <a:close/>
              </a:path>
            </a:pathLst>
          </a:custGeom>
          <a:ln w="635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3688054" y="3112147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0060A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676275" y="5563247"/>
            <a:ext cx="4273550" cy="287020"/>
          </a:xfrm>
          <a:custGeom>
            <a:avLst/>
            <a:gdLst/>
            <a:ahLst/>
            <a:cxnLst/>
            <a:rect l="l" t="t" r="r" b="b"/>
            <a:pathLst>
              <a:path w="4273550" h="287020">
                <a:moveTo>
                  <a:pt x="0" y="286397"/>
                </a:moveTo>
                <a:lnTo>
                  <a:pt x="388645" y="222897"/>
                </a:lnTo>
                <a:lnTo>
                  <a:pt x="1683397" y="88252"/>
                </a:lnTo>
                <a:lnTo>
                  <a:pt x="4273550" y="0"/>
                </a:lnTo>
              </a:path>
            </a:pathLst>
          </a:custGeom>
          <a:ln w="6350">
            <a:solidFill>
              <a:srgbClr val="0060A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669925" y="5840526"/>
            <a:ext cx="12700" cy="18415"/>
          </a:xfrm>
          <a:custGeom>
            <a:avLst/>
            <a:gdLst/>
            <a:ahLst/>
            <a:cxnLst/>
            <a:rect l="l" t="t" r="r" b="b"/>
            <a:pathLst>
              <a:path w="12700" h="18414">
                <a:moveTo>
                  <a:pt x="0" y="18186"/>
                </a:moveTo>
                <a:lnTo>
                  <a:pt x="12700" y="18186"/>
                </a:lnTo>
                <a:lnTo>
                  <a:pt x="12700" y="0"/>
                </a:lnTo>
                <a:lnTo>
                  <a:pt x="0" y="0"/>
                </a:lnTo>
                <a:lnTo>
                  <a:pt x="0" y="18186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645820" y="5819127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30454" y="60972"/>
                </a:moveTo>
                <a:lnTo>
                  <a:pt x="0" y="30518"/>
                </a:lnTo>
                <a:lnTo>
                  <a:pt x="30454" y="0"/>
                </a:lnTo>
                <a:lnTo>
                  <a:pt x="60909" y="30518"/>
                </a:lnTo>
                <a:lnTo>
                  <a:pt x="30454" y="60972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645820" y="5819127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0" y="30518"/>
                </a:moveTo>
                <a:lnTo>
                  <a:pt x="30454" y="60972"/>
                </a:lnTo>
                <a:lnTo>
                  <a:pt x="60909" y="30518"/>
                </a:lnTo>
                <a:lnTo>
                  <a:pt x="30454" y="0"/>
                </a:lnTo>
                <a:lnTo>
                  <a:pt x="0" y="30518"/>
                </a:lnTo>
                <a:close/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1058570" y="577766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1034402" y="5755627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30518" y="60972"/>
                </a:moveTo>
                <a:lnTo>
                  <a:pt x="0" y="30518"/>
                </a:lnTo>
                <a:lnTo>
                  <a:pt x="30518" y="0"/>
                </a:lnTo>
                <a:lnTo>
                  <a:pt x="60972" y="30518"/>
                </a:lnTo>
                <a:lnTo>
                  <a:pt x="30518" y="60972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1034402" y="5755627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0" y="30518"/>
                </a:moveTo>
                <a:lnTo>
                  <a:pt x="30518" y="60972"/>
                </a:lnTo>
                <a:lnTo>
                  <a:pt x="60972" y="30518"/>
                </a:lnTo>
                <a:lnTo>
                  <a:pt x="30518" y="0"/>
                </a:lnTo>
                <a:lnTo>
                  <a:pt x="0" y="30518"/>
                </a:lnTo>
                <a:close/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2353322" y="564301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2329154" y="5621045"/>
            <a:ext cx="61594" cy="60960"/>
          </a:xfrm>
          <a:custGeom>
            <a:avLst/>
            <a:gdLst/>
            <a:ahLst/>
            <a:cxnLst/>
            <a:rect l="l" t="t" r="r" b="b"/>
            <a:pathLst>
              <a:path w="61594" h="60960">
                <a:moveTo>
                  <a:pt x="30518" y="60909"/>
                </a:moveTo>
                <a:lnTo>
                  <a:pt x="0" y="30454"/>
                </a:lnTo>
                <a:lnTo>
                  <a:pt x="30518" y="0"/>
                </a:lnTo>
                <a:lnTo>
                  <a:pt x="60972" y="30454"/>
                </a:lnTo>
                <a:lnTo>
                  <a:pt x="30518" y="60909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2329154" y="5621045"/>
            <a:ext cx="61594" cy="60960"/>
          </a:xfrm>
          <a:custGeom>
            <a:avLst/>
            <a:gdLst/>
            <a:ahLst/>
            <a:cxnLst/>
            <a:rect l="l" t="t" r="r" b="b"/>
            <a:pathLst>
              <a:path w="61594" h="60960">
                <a:moveTo>
                  <a:pt x="0" y="30454"/>
                </a:moveTo>
                <a:lnTo>
                  <a:pt x="30518" y="60909"/>
                </a:lnTo>
                <a:lnTo>
                  <a:pt x="60972" y="30454"/>
                </a:lnTo>
                <a:lnTo>
                  <a:pt x="30518" y="0"/>
                </a:lnTo>
                <a:lnTo>
                  <a:pt x="0" y="30454"/>
                </a:lnTo>
                <a:close/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4943475" y="555476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4919370" y="5532729"/>
            <a:ext cx="60960" cy="61594"/>
          </a:xfrm>
          <a:custGeom>
            <a:avLst/>
            <a:gdLst/>
            <a:ahLst/>
            <a:cxnLst/>
            <a:rect l="l" t="t" r="r" b="b"/>
            <a:pathLst>
              <a:path w="60960" h="61595">
                <a:moveTo>
                  <a:pt x="30454" y="60972"/>
                </a:moveTo>
                <a:lnTo>
                  <a:pt x="0" y="30518"/>
                </a:lnTo>
                <a:lnTo>
                  <a:pt x="30454" y="0"/>
                </a:lnTo>
                <a:lnTo>
                  <a:pt x="60909" y="30518"/>
                </a:lnTo>
                <a:lnTo>
                  <a:pt x="30454" y="60972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4919370" y="5532729"/>
            <a:ext cx="60960" cy="61594"/>
          </a:xfrm>
          <a:custGeom>
            <a:avLst/>
            <a:gdLst/>
            <a:ahLst/>
            <a:cxnLst/>
            <a:rect l="l" t="t" r="r" b="b"/>
            <a:pathLst>
              <a:path w="60960" h="61595">
                <a:moveTo>
                  <a:pt x="0" y="30518"/>
                </a:moveTo>
                <a:lnTo>
                  <a:pt x="30454" y="60972"/>
                </a:lnTo>
                <a:lnTo>
                  <a:pt x="60909" y="30518"/>
                </a:lnTo>
                <a:lnTo>
                  <a:pt x="30454" y="0"/>
                </a:lnTo>
                <a:lnTo>
                  <a:pt x="0" y="30518"/>
                </a:lnTo>
                <a:close/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3818877" y="3103664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3794772" y="3081629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30454" y="60972"/>
                </a:moveTo>
                <a:lnTo>
                  <a:pt x="0" y="30517"/>
                </a:lnTo>
                <a:lnTo>
                  <a:pt x="30454" y="0"/>
                </a:lnTo>
                <a:lnTo>
                  <a:pt x="60972" y="30517"/>
                </a:lnTo>
                <a:lnTo>
                  <a:pt x="30454" y="60972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3794772" y="3081629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0" y="30517"/>
                </a:moveTo>
                <a:lnTo>
                  <a:pt x="30454" y="60972"/>
                </a:lnTo>
                <a:lnTo>
                  <a:pt x="60972" y="30517"/>
                </a:lnTo>
                <a:lnTo>
                  <a:pt x="30454" y="0"/>
                </a:lnTo>
                <a:lnTo>
                  <a:pt x="0" y="30517"/>
                </a:lnTo>
                <a:close/>
              </a:path>
            </a:pathLst>
          </a:custGeom>
          <a:ln w="635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 txBox="1"/>
          <p:nvPr/>
        </p:nvSpPr>
        <p:spPr>
          <a:xfrm>
            <a:off x="191736" y="4430180"/>
            <a:ext cx="127000" cy="49657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Jitte</a:t>
            </a:r>
            <a:r>
              <a:rPr sz="800" dirty="0">
                <a:latin typeface="Lucida Sans"/>
                <a:cs typeface="Lucida Sans"/>
              </a:rPr>
              <a:t>r </a:t>
            </a:r>
            <a:r>
              <a:rPr sz="800" spc="-5" dirty="0">
                <a:latin typeface="Lucida Sans"/>
                <a:cs typeface="Lucida Sans"/>
              </a:rPr>
              <a:t>(µs</a:t>
            </a:r>
            <a:r>
              <a:rPr sz="800" dirty="0">
                <a:latin typeface="Lucida Sans"/>
                <a:cs typeface="Lucida Sans"/>
              </a:rPr>
              <a:t>)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230" name="object 230"/>
          <p:cNvSpPr/>
          <p:nvPr/>
        </p:nvSpPr>
        <p:spPr>
          <a:xfrm>
            <a:off x="3688054" y="3218154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697" y="0"/>
                </a:lnTo>
              </a:path>
            </a:pathLst>
          </a:custGeom>
          <a:ln w="6350">
            <a:solidFill>
              <a:srgbClr val="B22222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676275" y="5689600"/>
            <a:ext cx="4273550" cy="145415"/>
          </a:xfrm>
          <a:custGeom>
            <a:avLst/>
            <a:gdLst/>
            <a:ahLst/>
            <a:cxnLst/>
            <a:rect l="l" t="t" r="r" b="b"/>
            <a:pathLst>
              <a:path w="4273550" h="145414">
                <a:moveTo>
                  <a:pt x="0" y="145402"/>
                </a:moveTo>
                <a:lnTo>
                  <a:pt x="388645" y="76847"/>
                </a:lnTo>
                <a:lnTo>
                  <a:pt x="1683397" y="17170"/>
                </a:lnTo>
                <a:lnTo>
                  <a:pt x="4273550" y="0"/>
                </a:lnTo>
              </a:path>
            </a:pathLst>
          </a:custGeom>
          <a:ln w="6350">
            <a:solidFill>
              <a:srgbClr val="B22222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669925" y="5825934"/>
            <a:ext cx="12700" cy="18415"/>
          </a:xfrm>
          <a:custGeom>
            <a:avLst/>
            <a:gdLst/>
            <a:ahLst/>
            <a:cxnLst/>
            <a:rect l="l" t="t" r="r" b="b"/>
            <a:pathLst>
              <a:path w="12700" h="18414">
                <a:moveTo>
                  <a:pt x="0" y="18186"/>
                </a:moveTo>
                <a:lnTo>
                  <a:pt x="12700" y="18186"/>
                </a:lnTo>
                <a:lnTo>
                  <a:pt x="12700" y="0"/>
                </a:lnTo>
                <a:lnTo>
                  <a:pt x="0" y="0"/>
                </a:lnTo>
                <a:lnTo>
                  <a:pt x="0" y="18186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645820" y="5804547"/>
            <a:ext cx="60960" cy="61594"/>
          </a:xfrm>
          <a:custGeom>
            <a:avLst/>
            <a:gdLst/>
            <a:ahLst/>
            <a:cxnLst/>
            <a:rect l="l" t="t" r="r" b="b"/>
            <a:pathLst>
              <a:path w="60959" h="61595">
                <a:moveTo>
                  <a:pt x="30454" y="60972"/>
                </a:moveTo>
                <a:lnTo>
                  <a:pt x="0" y="30454"/>
                </a:lnTo>
                <a:lnTo>
                  <a:pt x="30454" y="0"/>
                </a:lnTo>
                <a:lnTo>
                  <a:pt x="60909" y="30454"/>
                </a:lnTo>
                <a:lnTo>
                  <a:pt x="30454" y="60972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645820" y="5804547"/>
            <a:ext cx="60960" cy="61594"/>
          </a:xfrm>
          <a:custGeom>
            <a:avLst/>
            <a:gdLst/>
            <a:ahLst/>
            <a:cxnLst/>
            <a:rect l="l" t="t" r="r" b="b"/>
            <a:pathLst>
              <a:path w="60959" h="61595">
                <a:moveTo>
                  <a:pt x="0" y="30454"/>
                </a:moveTo>
                <a:lnTo>
                  <a:pt x="30454" y="60972"/>
                </a:lnTo>
                <a:lnTo>
                  <a:pt x="60909" y="30454"/>
                </a:lnTo>
                <a:lnTo>
                  <a:pt x="30454" y="0"/>
                </a:lnTo>
                <a:lnTo>
                  <a:pt x="0" y="30454"/>
                </a:lnTo>
                <a:close/>
              </a:path>
            </a:pathLst>
          </a:custGeom>
          <a:ln w="6349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1058570" y="5757328"/>
            <a:ext cx="12700" cy="18415"/>
          </a:xfrm>
          <a:custGeom>
            <a:avLst/>
            <a:gdLst/>
            <a:ahLst/>
            <a:cxnLst/>
            <a:rect l="l" t="t" r="r" b="b"/>
            <a:pathLst>
              <a:path w="12700" h="18414">
                <a:moveTo>
                  <a:pt x="0" y="18186"/>
                </a:moveTo>
                <a:lnTo>
                  <a:pt x="12700" y="18186"/>
                </a:lnTo>
                <a:lnTo>
                  <a:pt x="12700" y="0"/>
                </a:lnTo>
                <a:lnTo>
                  <a:pt x="0" y="0"/>
                </a:lnTo>
                <a:lnTo>
                  <a:pt x="0" y="18186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1034402" y="5735929"/>
            <a:ext cx="60960" cy="61594"/>
          </a:xfrm>
          <a:custGeom>
            <a:avLst/>
            <a:gdLst/>
            <a:ahLst/>
            <a:cxnLst/>
            <a:rect l="l" t="t" r="r" b="b"/>
            <a:pathLst>
              <a:path w="60959" h="61595">
                <a:moveTo>
                  <a:pt x="30518" y="60972"/>
                </a:moveTo>
                <a:lnTo>
                  <a:pt x="0" y="30518"/>
                </a:lnTo>
                <a:lnTo>
                  <a:pt x="30518" y="0"/>
                </a:lnTo>
                <a:lnTo>
                  <a:pt x="60972" y="30518"/>
                </a:lnTo>
                <a:lnTo>
                  <a:pt x="30518" y="60972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1034402" y="5735929"/>
            <a:ext cx="60960" cy="61594"/>
          </a:xfrm>
          <a:custGeom>
            <a:avLst/>
            <a:gdLst/>
            <a:ahLst/>
            <a:cxnLst/>
            <a:rect l="l" t="t" r="r" b="b"/>
            <a:pathLst>
              <a:path w="60959" h="61595">
                <a:moveTo>
                  <a:pt x="0" y="30518"/>
                </a:moveTo>
                <a:lnTo>
                  <a:pt x="30518" y="60972"/>
                </a:lnTo>
                <a:lnTo>
                  <a:pt x="60972" y="30518"/>
                </a:lnTo>
                <a:lnTo>
                  <a:pt x="30518" y="0"/>
                </a:lnTo>
                <a:lnTo>
                  <a:pt x="0" y="30518"/>
                </a:lnTo>
                <a:close/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2353322" y="569828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2329154" y="5676252"/>
            <a:ext cx="61594" cy="60960"/>
          </a:xfrm>
          <a:custGeom>
            <a:avLst/>
            <a:gdLst/>
            <a:ahLst/>
            <a:cxnLst/>
            <a:rect l="l" t="t" r="r" b="b"/>
            <a:pathLst>
              <a:path w="61594" h="60960">
                <a:moveTo>
                  <a:pt x="30518" y="60972"/>
                </a:moveTo>
                <a:lnTo>
                  <a:pt x="0" y="30518"/>
                </a:lnTo>
                <a:lnTo>
                  <a:pt x="30518" y="0"/>
                </a:lnTo>
                <a:lnTo>
                  <a:pt x="60972" y="30518"/>
                </a:lnTo>
                <a:lnTo>
                  <a:pt x="30518" y="60972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2329154" y="5676252"/>
            <a:ext cx="61594" cy="60960"/>
          </a:xfrm>
          <a:custGeom>
            <a:avLst/>
            <a:gdLst/>
            <a:ahLst/>
            <a:cxnLst/>
            <a:rect l="l" t="t" r="r" b="b"/>
            <a:pathLst>
              <a:path w="61594" h="60960">
                <a:moveTo>
                  <a:pt x="0" y="30518"/>
                </a:moveTo>
                <a:lnTo>
                  <a:pt x="30518" y="60972"/>
                </a:lnTo>
                <a:lnTo>
                  <a:pt x="60972" y="30518"/>
                </a:lnTo>
                <a:lnTo>
                  <a:pt x="30518" y="0"/>
                </a:lnTo>
                <a:lnTo>
                  <a:pt x="0" y="30518"/>
                </a:lnTo>
                <a:close/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4943475" y="5681116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5">
                <a:moveTo>
                  <a:pt x="0" y="8483"/>
                </a:moveTo>
                <a:lnTo>
                  <a:pt x="12700" y="8483"/>
                </a:lnTo>
              </a:path>
            </a:pathLst>
          </a:custGeom>
          <a:ln w="18237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4919370" y="5659145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30454" y="60909"/>
                </a:moveTo>
                <a:lnTo>
                  <a:pt x="0" y="30454"/>
                </a:lnTo>
                <a:lnTo>
                  <a:pt x="30454" y="0"/>
                </a:lnTo>
                <a:lnTo>
                  <a:pt x="60909" y="30454"/>
                </a:lnTo>
                <a:lnTo>
                  <a:pt x="30454" y="60909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4919370" y="5659145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0" y="30454"/>
                </a:moveTo>
                <a:lnTo>
                  <a:pt x="30454" y="60909"/>
                </a:lnTo>
                <a:lnTo>
                  <a:pt x="60909" y="30454"/>
                </a:lnTo>
                <a:lnTo>
                  <a:pt x="30454" y="0"/>
                </a:lnTo>
                <a:lnTo>
                  <a:pt x="0" y="30454"/>
                </a:lnTo>
                <a:close/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3818877" y="3209721"/>
            <a:ext cx="12700" cy="17145"/>
          </a:xfrm>
          <a:custGeom>
            <a:avLst/>
            <a:gdLst/>
            <a:ahLst/>
            <a:cxnLst/>
            <a:rect l="l" t="t" r="r" b="b"/>
            <a:pathLst>
              <a:path w="12700" h="17144">
                <a:moveTo>
                  <a:pt x="0" y="8458"/>
                </a:moveTo>
                <a:lnTo>
                  <a:pt x="12700" y="8458"/>
                </a:lnTo>
              </a:path>
            </a:pathLst>
          </a:custGeom>
          <a:ln w="18186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3794772" y="3187700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30454" y="60972"/>
                </a:moveTo>
                <a:lnTo>
                  <a:pt x="0" y="30454"/>
                </a:lnTo>
                <a:lnTo>
                  <a:pt x="30454" y="0"/>
                </a:lnTo>
                <a:lnTo>
                  <a:pt x="60972" y="30454"/>
                </a:lnTo>
                <a:lnTo>
                  <a:pt x="30454" y="60972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3794772" y="3187700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0" y="30454"/>
                </a:moveTo>
                <a:lnTo>
                  <a:pt x="30454" y="60972"/>
                </a:lnTo>
                <a:lnTo>
                  <a:pt x="60972" y="30454"/>
                </a:lnTo>
                <a:lnTo>
                  <a:pt x="30454" y="0"/>
                </a:lnTo>
                <a:lnTo>
                  <a:pt x="0" y="30454"/>
                </a:lnTo>
                <a:close/>
              </a:path>
            </a:pathLst>
          </a:custGeom>
          <a:ln w="635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633120" y="3402304"/>
            <a:ext cx="4359910" cy="2551430"/>
          </a:xfrm>
          <a:custGeom>
            <a:avLst/>
            <a:gdLst/>
            <a:ahLst/>
            <a:cxnLst/>
            <a:rect l="l" t="t" r="r" b="b"/>
            <a:pathLst>
              <a:path w="4359910" h="2551429">
                <a:moveTo>
                  <a:pt x="0" y="0"/>
                </a:moveTo>
                <a:lnTo>
                  <a:pt x="4359871" y="0"/>
                </a:lnTo>
                <a:lnTo>
                  <a:pt x="4359871" y="2550820"/>
                </a:lnTo>
                <a:lnTo>
                  <a:pt x="0" y="255082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5016303" y="2012834"/>
            <a:ext cx="293370" cy="201295"/>
          </a:xfrm>
          <a:custGeom>
            <a:avLst/>
            <a:gdLst/>
            <a:ahLst/>
            <a:cxnLst/>
            <a:rect l="l" t="t" r="r" b="b"/>
            <a:pathLst>
              <a:path w="293370" h="201294">
                <a:moveTo>
                  <a:pt x="0" y="0"/>
                </a:moveTo>
                <a:lnTo>
                  <a:pt x="292907" y="0"/>
                </a:lnTo>
                <a:lnTo>
                  <a:pt x="292907" y="200850"/>
                </a:lnTo>
                <a:lnTo>
                  <a:pt x="0" y="2008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 txBox="1"/>
          <p:nvPr/>
        </p:nvSpPr>
        <p:spPr>
          <a:xfrm>
            <a:off x="5046861" y="2056705"/>
            <a:ext cx="232410" cy="1263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10" dirty="0">
                <a:latin typeface="Arial"/>
                <a:cs typeface="Arial"/>
              </a:rPr>
              <a:t>miss</a:t>
            </a:r>
            <a:endParaRPr sz="800">
              <a:latin typeface="Arial"/>
              <a:cs typeface="Arial"/>
            </a:endParaRPr>
          </a:p>
        </p:txBody>
      </p:sp>
      <p:sp>
        <p:nvSpPr>
          <p:cNvPr id="250" name="object 250"/>
          <p:cNvSpPr/>
          <p:nvPr/>
        </p:nvSpPr>
        <p:spPr>
          <a:xfrm>
            <a:off x="5058147" y="1679754"/>
            <a:ext cx="193040" cy="201295"/>
          </a:xfrm>
          <a:custGeom>
            <a:avLst/>
            <a:gdLst/>
            <a:ahLst/>
            <a:cxnLst/>
            <a:rect l="l" t="t" r="r" b="b"/>
            <a:pathLst>
              <a:path w="193039" h="201294">
                <a:moveTo>
                  <a:pt x="0" y="0"/>
                </a:moveTo>
                <a:lnTo>
                  <a:pt x="192482" y="0"/>
                </a:lnTo>
                <a:lnTo>
                  <a:pt x="192482" y="200850"/>
                </a:lnTo>
                <a:lnTo>
                  <a:pt x="0" y="2008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 txBox="1"/>
          <p:nvPr/>
        </p:nvSpPr>
        <p:spPr>
          <a:xfrm>
            <a:off x="5088656" y="1723624"/>
            <a:ext cx="132080" cy="1263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10" dirty="0">
                <a:latin typeface="Arial"/>
                <a:cs typeface="Arial"/>
              </a:rPr>
              <a:t>hit</a:t>
            </a:r>
            <a:endParaRPr sz="800">
              <a:latin typeface="Arial"/>
              <a:cs typeface="Arial"/>
            </a:endParaRPr>
          </a:p>
        </p:txBody>
      </p:sp>
      <p:sp>
        <p:nvSpPr>
          <p:cNvPr id="252" name="object 252"/>
          <p:cNvSpPr/>
          <p:nvPr/>
        </p:nvSpPr>
        <p:spPr>
          <a:xfrm>
            <a:off x="4438097" y="1891485"/>
            <a:ext cx="602615" cy="301625"/>
          </a:xfrm>
          <a:custGeom>
            <a:avLst/>
            <a:gdLst/>
            <a:ahLst/>
            <a:cxnLst/>
            <a:rect l="l" t="t" r="r" b="b"/>
            <a:pathLst>
              <a:path w="602614" h="301625">
                <a:moveTo>
                  <a:pt x="595058" y="0"/>
                </a:moveTo>
                <a:lnTo>
                  <a:pt x="7494" y="0"/>
                </a:lnTo>
                <a:lnTo>
                  <a:pt x="0" y="7495"/>
                </a:lnTo>
                <a:lnTo>
                  <a:pt x="0" y="293784"/>
                </a:lnTo>
                <a:lnTo>
                  <a:pt x="7494" y="301277"/>
                </a:lnTo>
                <a:lnTo>
                  <a:pt x="595058" y="301277"/>
                </a:lnTo>
                <a:lnTo>
                  <a:pt x="602552" y="293784"/>
                </a:lnTo>
                <a:lnTo>
                  <a:pt x="602552" y="7495"/>
                </a:lnTo>
                <a:lnTo>
                  <a:pt x="5950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4438097" y="1891485"/>
            <a:ext cx="602615" cy="301625"/>
          </a:xfrm>
          <a:custGeom>
            <a:avLst/>
            <a:gdLst/>
            <a:ahLst/>
            <a:cxnLst/>
            <a:rect l="l" t="t" r="r" b="b"/>
            <a:pathLst>
              <a:path w="602614" h="301625">
                <a:moveTo>
                  <a:pt x="16737" y="0"/>
                </a:moveTo>
                <a:lnTo>
                  <a:pt x="585814" y="0"/>
                </a:lnTo>
                <a:lnTo>
                  <a:pt x="595058" y="0"/>
                </a:lnTo>
                <a:lnTo>
                  <a:pt x="602551" y="7494"/>
                </a:lnTo>
                <a:lnTo>
                  <a:pt x="602551" y="16737"/>
                </a:lnTo>
                <a:lnTo>
                  <a:pt x="602551" y="284538"/>
                </a:lnTo>
                <a:lnTo>
                  <a:pt x="602551" y="293782"/>
                </a:lnTo>
                <a:lnTo>
                  <a:pt x="595058" y="301276"/>
                </a:lnTo>
                <a:lnTo>
                  <a:pt x="585814" y="301276"/>
                </a:lnTo>
                <a:lnTo>
                  <a:pt x="16737" y="301276"/>
                </a:lnTo>
                <a:lnTo>
                  <a:pt x="7493" y="301276"/>
                </a:lnTo>
                <a:lnTo>
                  <a:pt x="0" y="293782"/>
                </a:lnTo>
                <a:lnTo>
                  <a:pt x="0" y="284538"/>
                </a:lnTo>
                <a:lnTo>
                  <a:pt x="0" y="16737"/>
                </a:lnTo>
                <a:lnTo>
                  <a:pt x="0" y="7494"/>
                </a:lnTo>
                <a:lnTo>
                  <a:pt x="7493" y="0"/>
                </a:lnTo>
                <a:lnTo>
                  <a:pt x="16737" y="0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 txBox="1"/>
          <p:nvPr/>
        </p:nvSpPr>
        <p:spPr>
          <a:xfrm>
            <a:off x="4577342" y="1922805"/>
            <a:ext cx="316230" cy="2432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8735">
              <a:lnSpc>
                <a:spcPts val="919"/>
              </a:lnSpc>
            </a:pPr>
            <a:r>
              <a:rPr sz="800" spc="-10" dirty="0">
                <a:latin typeface="Arial"/>
                <a:cs typeface="Arial"/>
              </a:rPr>
              <a:t>Flow Cache</a:t>
            </a:r>
            <a:endParaRPr sz="800">
              <a:latin typeface="Arial"/>
              <a:cs typeface="Arial"/>
            </a:endParaRPr>
          </a:p>
        </p:txBody>
      </p:sp>
      <p:sp>
        <p:nvSpPr>
          <p:cNvPr id="255" name="object 255"/>
          <p:cNvSpPr/>
          <p:nvPr/>
        </p:nvSpPr>
        <p:spPr>
          <a:xfrm>
            <a:off x="7488483" y="2042123"/>
            <a:ext cx="172085" cy="0"/>
          </a:xfrm>
          <a:custGeom>
            <a:avLst/>
            <a:gdLst/>
            <a:ahLst/>
            <a:cxnLst/>
            <a:rect l="l" t="t" r="r" b="b"/>
            <a:pathLst>
              <a:path w="172084">
                <a:moveTo>
                  <a:pt x="0" y="0"/>
                </a:moveTo>
                <a:lnTo>
                  <a:pt x="171817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7635195" y="2017019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09" h="50800">
                <a:moveTo>
                  <a:pt x="0" y="0"/>
                </a:moveTo>
                <a:lnTo>
                  <a:pt x="25106" y="25105"/>
                </a:lnTo>
                <a:lnTo>
                  <a:pt x="0" y="50211"/>
                </a:lnTo>
                <a:lnTo>
                  <a:pt x="66950" y="2510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7635195" y="2017017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09" h="50800">
                <a:moveTo>
                  <a:pt x="66950" y="25106"/>
                </a:moveTo>
                <a:lnTo>
                  <a:pt x="0" y="0"/>
                </a:lnTo>
                <a:lnTo>
                  <a:pt x="25106" y="25106"/>
                </a:lnTo>
                <a:lnTo>
                  <a:pt x="0" y="50212"/>
                </a:lnTo>
                <a:lnTo>
                  <a:pt x="66950" y="25106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 txBox="1"/>
          <p:nvPr/>
        </p:nvSpPr>
        <p:spPr>
          <a:xfrm>
            <a:off x="7703859" y="1981386"/>
            <a:ext cx="321310" cy="1263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10" dirty="0">
                <a:latin typeface="Arial"/>
                <a:cs typeface="Arial"/>
              </a:rPr>
              <a:t>packet</a:t>
            </a:r>
            <a:endParaRPr sz="800">
              <a:latin typeface="Arial"/>
              <a:cs typeface="Arial"/>
            </a:endParaRPr>
          </a:p>
        </p:txBody>
      </p:sp>
      <p:sp>
        <p:nvSpPr>
          <p:cNvPr id="259" name="object 259"/>
          <p:cNvSpPr/>
          <p:nvPr/>
        </p:nvSpPr>
        <p:spPr>
          <a:xfrm>
            <a:off x="5331331" y="1891485"/>
            <a:ext cx="602615" cy="301625"/>
          </a:xfrm>
          <a:custGeom>
            <a:avLst/>
            <a:gdLst/>
            <a:ahLst/>
            <a:cxnLst/>
            <a:rect l="l" t="t" r="r" b="b"/>
            <a:pathLst>
              <a:path w="602614" h="301625">
                <a:moveTo>
                  <a:pt x="595058" y="0"/>
                </a:moveTo>
                <a:lnTo>
                  <a:pt x="7493" y="0"/>
                </a:lnTo>
                <a:lnTo>
                  <a:pt x="0" y="7495"/>
                </a:lnTo>
                <a:lnTo>
                  <a:pt x="0" y="293784"/>
                </a:lnTo>
                <a:lnTo>
                  <a:pt x="7493" y="301277"/>
                </a:lnTo>
                <a:lnTo>
                  <a:pt x="595058" y="301277"/>
                </a:lnTo>
                <a:lnTo>
                  <a:pt x="602551" y="293784"/>
                </a:lnTo>
                <a:lnTo>
                  <a:pt x="602551" y="7495"/>
                </a:lnTo>
                <a:lnTo>
                  <a:pt x="5950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5331331" y="1891485"/>
            <a:ext cx="602615" cy="301625"/>
          </a:xfrm>
          <a:custGeom>
            <a:avLst/>
            <a:gdLst/>
            <a:ahLst/>
            <a:cxnLst/>
            <a:rect l="l" t="t" r="r" b="b"/>
            <a:pathLst>
              <a:path w="602614" h="301625">
                <a:moveTo>
                  <a:pt x="16737" y="0"/>
                </a:moveTo>
                <a:lnTo>
                  <a:pt x="585814" y="0"/>
                </a:lnTo>
                <a:lnTo>
                  <a:pt x="595058" y="0"/>
                </a:lnTo>
                <a:lnTo>
                  <a:pt x="602551" y="7494"/>
                </a:lnTo>
                <a:lnTo>
                  <a:pt x="602551" y="16737"/>
                </a:lnTo>
                <a:lnTo>
                  <a:pt x="602551" y="284538"/>
                </a:lnTo>
                <a:lnTo>
                  <a:pt x="602551" y="293782"/>
                </a:lnTo>
                <a:lnTo>
                  <a:pt x="595058" y="301276"/>
                </a:lnTo>
                <a:lnTo>
                  <a:pt x="585814" y="301276"/>
                </a:lnTo>
                <a:lnTo>
                  <a:pt x="16737" y="301276"/>
                </a:lnTo>
                <a:lnTo>
                  <a:pt x="7493" y="301276"/>
                </a:lnTo>
                <a:lnTo>
                  <a:pt x="0" y="293782"/>
                </a:lnTo>
                <a:lnTo>
                  <a:pt x="0" y="284538"/>
                </a:lnTo>
                <a:lnTo>
                  <a:pt x="0" y="16737"/>
                </a:lnTo>
                <a:lnTo>
                  <a:pt x="0" y="7494"/>
                </a:lnTo>
                <a:lnTo>
                  <a:pt x="7493" y="0"/>
                </a:lnTo>
                <a:lnTo>
                  <a:pt x="16737" y="0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 txBox="1"/>
          <p:nvPr/>
        </p:nvSpPr>
        <p:spPr>
          <a:xfrm>
            <a:off x="5409160" y="1922805"/>
            <a:ext cx="438784" cy="2432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86360">
              <a:lnSpc>
                <a:spcPts val="919"/>
              </a:lnSpc>
            </a:pPr>
            <a:r>
              <a:rPr sz="800" spc="-100" dirty="0">
                <a:latin typeface="Arial"/>
                <a:cs typeface="Arial"/>
              </a:rPr>
              <a:t>T</a:t>
            </a:r>
            <a:r>
              <a:rPr sz="800" spc="-15" dirty="0">
                <a:latin typeface="Arial"/>
                <a:cs typeface="Arial"/>
              </a:rPr>
              <a:t>able</a:t>
            </a:r>
            <a:r>
              <a:rPr sz="800" spc="-10" dirty="0">
                <a:latin typeface="Arial"/>
                <a:cs typeface="Arial"/>
              </a:rPr>
              <a:t> Selection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262" name="object 262"/>
          <p:cNvSpPr/>
          <p:nvPr/>
        </p:nvSpPr>
        <p:spPr>
          <a:xfrm>
            <a:off x="6108632" y="1891485"/>
            <a:ext cx="602615" cy="301625"/>
          </a:xfrm>
          <a:custGeom>
            <a:avLst/>
            <a:gdLst/>
            <a:ahLst/>
            <a:cxnLst/>
            <a:rect l="l" t="t" r="r" b="b"/>
            <a:pathLst>
              <a:path w="602615" h="301625">
                <a:moveTo>
                  <a:pt x="595057" y="0"/>
                </a:moveTo>
                <a:lnTo>
                  <a:pt x="7492" y="0"/>
                </a:lnTo>
                <a:lnTo>
                  <a:pt x="0" y="7495"/>
                </a:lnTo>
                <a:lnTo>
                  <a:pt x="0" y="293784"/>
                </a:lnTo>
                <a:lnTo>
                  <a:pt x="7492" y="301277"/>
                </a:lnTo>
                <a:lnTo>
                  <a:pt x="595057" y="301277"/>
                </a:lnTo>
                <a:lnTo>
                  <a:pt x="602551" y="293784"/>
                </a:lnTo>
                <a:lnTo>
                  <a:pt x="602551" y="7495"/>
                </a:lnTo>
                <a:lnTo>
                  <a:pt x="59505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6108631" y="1891485"/>
            <a:ext cx="602615" cy="301625"/>
          </a:xfrm>
          <a:custGeom>
            <a:avLst/>
            <a:gdLst/>
            <a:ahLst/>
            <a:cxnLst/>
            <a:rect l="l" t="t" r="r" b="b"/>
            <a:pathLst>
              <a:path w="602615" h="301625">
                <a:moveTo>
                  <a:pt x="16738" y="0"/>
                </a:moveTo>
                <a:lnTo>
                  <a:pt x="585814" y="0"/>
                </a:lnTo>
                <a:lnTo>
                  <a:pt x="595057" y="0"/>
                </a:lnTo>
                <a:lnTo>
                  <a:pt x="602552" y="7494"/>
                </a:lnTo>
                <a:lnTo>
                  <a:pt x="602552" y="16737"/>
                </a:lnTo>
                <a:lnTo>
                  <a:pt x="602552" y="284538"/>
                </a:lnTo>
                <a:lnTo>
                  <a:pt x="602552" y="293782"/>
                </a:lnTo>
                <a:lnTo>
                  <a:pt x="595057" y="301276"/>
                </a:lnTo>
                <a:lnTo>
                  <a:pt x="585814" y="301276"/>
                </a:lnTo>
                <a:lnTo>
                  <a:pt x="16738" y="301276"/>
                </a:lnTo>
                <a:lnTo>
                  <a:pt x="7494" y="301276"/>
                </a:lnTo>
                <a:lnTo>
                  <a:pt x="0" y="293782"/>
                </a:lnTo>
                <a:lnTo>
                  <a:pt x="0" y="284538"/>
                </a:lnTo>
                <a:lnTo>
                  <a:pt x="0" y="16737"/>
                </a:lnTo>
                <a:lnTo>
                  <a:pt x="0" y="7494"/>
                </a:lnTo>
                <a:lnTo>
                  <a:pt x="7494" y="0"/>
                </a:lnTo>
                <a:lnTo>
                  <a:pt x="16738" y="0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 txBox="1"/>
          <p:nvPr/>
        </p:nvSpPr>
        <p:spPr>
          <a:xfrm>
            <a:off x="6186460" y="1922805"/>
            <a:ext cx="438784" cy="2432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00330">
              <a:lnSpc>
                <a:spcPts val="919"/>
              </a:lnSpc>
            </a:pPr>
            <a:r>
              <a:rPr sz="800" spc="-10" dirty="0">
                <a:latin typeface="Arial"/>
                <a:cs typeface="Arial"/>
              </a:rPr>
              <a:t>Flow Selection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265" name="object 265"/>
          <p:cNvSpPr/>
          <p:nvPr/>
        </p:nvSpPr>
        <p:spPr>
          <a:xfrm>
            <a:off x="6885933" y="1891485"/>
            <a:ext cx="602615" cy="301625"/>
          </a:xfrm>
          <a:custGeom>
            <a:avLst/>
            <a:gdLst/>
            <a:ahLst/>
            <a:cxnLst/>
            <a:rect l="l" t="t" r="r" b="b"/>
            <a:pathLst>
              <a:path w="602615" h="301625">
                <a:moveTo>
                  <a:pt x="595057" y="0"/>
                </a:moveTo>
                <a:lnTo>
                  <a:pt x="7494" y="0"/>
                </a:lnTo>
                <a:lnTo>
                  <a:pt x="0" y="7495"/>
                </a:lnTo>
                <a:lnTo>
                  <a:pt x="0" y="293784"/>
                </a:lnTo>
                <a:lnTo>
                  <a:pt x="7494" y="301277"/>
                </a:lnTo>
                <a:lnTo>
                  <a:pt x="595057" y="301277"/>
                </a:lnTo>
                <a:lnTo>
                  <a:pt x="602551" y="293784"/>
                </a:lnTo>
                <a:lnTo>
                  <a:pt x="602551" y="7495"/>
                </a:lnTo>
                <a:lnTo>
                  <a:pt x="59505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6885932" y="1891485"/>
            <a:ext cx="602615" cy="301625"/>
          </a:xfrm>
          <a:custGeom>
            <a:avLst/>
            <a:gdLst/>
            <a:ahLst/>
            <a:cxnLst/>
            <a:rect l="l" t="t" r="r" b="b"/>
            <a:pathLst>
              <a:path w="602615" h="301625">
                <a:moveTo>
                  <a:pt x="16736" y="0"/>
                </a:moveTo>
                <a:lnTo>
                  <a:pt x="585813" y="0"/>
                </a:lnTo>
                <a:lnTo>
                  <a:pt x="595058" y="0"/>
                </a:lnTo>
                <a:lnTo>
                  <a:pt x="602551" y="7494"/>
                </a:lnTo>
                <a:lnTo>
                  <a:pt x="602551" y="16737"/>
                </a:lnTo>
                <a:lnTo>
                  <a:pt x="602551" y="284538"/>
                </a:lnTo>
                <a:lnTo>
                  <a:pt x="602551" y="293782"/>
                </a:lnTo>
                <a:lnTo>
                  <a:pt x="595058" y="301276"/>
                </a:lnTo>
                <a:lnTo>
                  <a:pt x="585813" y="301276"/>
                </a:lnTo>
                <a:lnTo>
                  <a:pt x="16736" y="301276"/>
                </a:lnTo>
                <a:lnTo>
                  <a:pt x="7494" y="301276"/>
                </a:lnTo>
                <a:lnTo>
                  <a:pt x="0" y="293782"/>
                </a:lnTo>
                <a:lnTo>
                  <a:pt x="0" y="284538"/>
                </a:lnTo>
                <a:lnTo>
                  <a:pt x="0" y="16737"/>
                </a:lnTo>
                <a:lnTo>
                  <a:pt x="0" y="7494"/>
                </a:lnTo>
                <a:lnTo>
                  <a:pt x="7494" y="0"/>
                </a:lnTo>
                <a:lnTo>
                  <a:pt x="16736" y="0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 txBox="1"/>
          <p:nvPr/>
        </p:nvSpPr>
        <p:spPr>
          <a:xfrm>
            <a:off x="6924679" y="1922805"/>
            <a:ext cx="516890" cy="2432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06045">
              <a:lnSpc>
                <a:spcPts val="919"/>
              </a:lnSpc>
            </a:pPr>
            <a:r>
              <a:rPr sz="800" spc="-10" dirty="0">
                <a:latin typeface="Arial"/>
                <a:cs typeface="Arial"/>
              </a:rPr>
              <a:t>Action Application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268" name="object 268"/>
          <p:cNvSpPr/>
          <p:nvPr/>
        </p:nvSpPr>
        <p:spPr>
          <a:xfrm>
            <a:off x="5933882" y="2042123"/>
            <a:ext cx="117475" cy="0"/>
          </a:xfrm>
          <a:custGeom>
            <a:avLst/>
            <a:gdLst/>
            <a:ahLst/>
            <a:cxnLst/>
            <a:rect l="l" t="t" r="r" b="b"/>
            <a:pathLst>
              <a:path w="117475">
                <a:moveTo>
                  <a:pt x="0" y="0"/>
                </a:moveTo>
                <a:lnTo>
                  <a:pt x="117004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6025781" y="2017019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0" y="0"/>
                </a:moveTo>
                <a:lnTo>
                  <a:pt x="25106" y="25105"/>
                </a:lnTo>
                <a:lnTo>
                  <a:pt x="0" y="50211"/>
                </a:lnTo>
                <a:lnTo>
                  <a:pt x="66950" y="2510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6025781" y="2017017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66950" y="25106"/>
                </a:moveTo>
                <a:lnTo>
                  <a:pt x="0" y="0"/>
                </a:lnTo>
                <a:lnTo>
                  <a:pt x="25106" y="25106"/>
                </a:lnTo>
                <a:lnTo>
                  <a:pt x="0" y="50212"/>
                </a:lnTo>
                <a:lnTo>
                  <a:pt x="66950" y="25106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6711184" y="2042123"/>
            <a:ext cx="117475" cy="0"/>
          </a:xfrm>
          <a:custGeom>
            <a:avLst/>
            <a:gdLst/>
            <a:ahLst/>
            <a:cxnLst/>
            <a:rect l="l" t="t" r="r" b="b"/>
            <a:pathLst>
              <a:path w="117475">
                <a:moveTo>
                  <a:pt x="0" y="0"/>
                </a:moveTo>
                <a:lnTo>
                  <a:pt x="117003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6803081" y="2017019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09" h="50800">
                <a:moveTo>
                  <a:pt x="0" y="0"/>
                </a:moveTo>
                <a:lnTo>
                  <a:pt x="25106" y="25105"/>
                </a:lnTo>
                <a:lnTo>
                  <a:pt x="0" y="50211"/>
                </a:lnTo>
                <a:lnTo>
                  <a:pt x="66950" y="2510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6803080" y="2017017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09" h="50800">
                <a:moveTo>
                  <a:pt x="66950" y="25106"/>
                </a:moveTo>
                <a:lnTo>
                  <a:pt x="0" y="0"/>
                </a:lnTo>
                <a:lnTo>
                  <a:pt x="25106" y="25106"/>
                </a:lnTo>
                <a:lnTo>
                  <a:pt x="0" y="50212"/>
                </a:lnTo>
                <a:lnTo>
                  <a:pt x="66950" y="25106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5632606" y="2192762"/>
            <a:ext cx="1454785" cy="127000"/>
          </a:xfrm>
          <a:custGeom>
            <a:avLst/>
            <a:gdLst/>
            <a:ahLst/>
            <a:cxnLst/>
            <a:rect l="l" t="t" r="r" b="b"/>
            <a:pathLst>
              <a:path w="1454784" h="127000">
                <a:moveTo>
                  <a:pt x="1454175" y="0"/>
                </a:moveTo>
                <a:lnTo>
                  <a:pt x="1454175" y="74482"/>
                </a:lnTo>
                <a:lnTo>
                  <a:pt x="1454175" y="126890"/>
                </a:lnTo>
                <a:lnTo>
                  <a:pt x="1119938" y="126890"/>
                </a:lnTo>
                <a:lnTo>
                  <a:pt x="0" y="126890"/>
                </a:lnTo>
                <a:lnTo>
                  <a:pt x="0" y="74482"/>
                </a:lnTo>
                <a:lnTo>
                  <a:pt x="0" y="57744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5607502" y="2208663"/>
            <a:ext cx="50800" cy="67310"/>
          </a:xfrm>
          <a:custGeom>
            <a:avLst/>
            <a:gdLst/>
            <a:ahLst/>
            <a:cxnLst/>
            <a:rect l="l" t="t" r="r" b="b"/>
            <a:pathLst>
              <a:path w="50800" h="67310">
                <a:moveTo>
                  <a:pt x="25105" y="0"/>
                </a:moveTo>
                <a:lnTo>
                  <a:pt x="0" y="66950"/>
                </a:lnTo>
                <a:lnTo>
                  <a:pt x="25105" y="41843"/>
                </a:lnTo>
                <a:lnTo>
                  <a:pt x="40796" y="41843"/>
                </a:lnTo>
                <a:lnTo>
                  <a:pt x="25105" y="0"/>
                </a:lnTo>
                <a:close/>
              </a:path>
              <a:path w="50800" h="67310">
                <a:moveTo>
                  <a:pt x="40796" y="41843"/>
                </a:moveTo>
                <a:lnTo>
                  <a:pt x="25105" y="41843"/>
                </a:lnTo>
                <a:lnTo>
                  <a:pt x="50211" y="66950"/>
                </a:lnTo>
                <a:lnTo>
                  <a:pt x="40796" y="418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5607500" y="2208662"/>
            <a:ext cx="50800" cy="67310"/>
          </a:xfrm>
          <a:custGeom>
            <a:avLst/>
            <a:gdLst/>
            <a:ahLst/>
            <a:cxnLst/>
            <a:rect l="l" t="t" r="r" b="b"/>
            <a:pathLst>
              <a:path w="50800" h="67310">
                <a:moveTo>
                  <a:pt x="25106" y="0"/>
                </a:moveTo>
                <a:lnTo>
                  <a:pt x="0" y="66950"/>
                </a:lnTo>
                <a:lnTo>
                  <a:pt x="25106" y="41843"/>
                </a:lnTo>
                <a:lnTo>
                  <a:pt x="50212" y="66950"/>
                </a:lnTo>
                <a:lnTo>
                  <a:pt x="25106" y="0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6121089" y="2215043"/>
            <a:ext cx="385445" cy="201295"/>
          </a:xfrm>
          <a:custGeom>
            <a:avLst/>
            <a:gdLst/>
            <a:ahLst/>
            <a:cxnLst/>
            <a:rect l="l" t="t" r="r" b="b"/>
            <a:pathLst>
              <a:path w="385445" h="201294">
                <a:moveTo>
                  <a:pt x="0" y="0"/>
                </a:moveTo>
                <a:lnTo>
                  <a:pt x="384963" y="0"/>
                </a:lnTo>
                <a:lnTo>
                  <a:pt x="384963" y="200850"/>
                </a:lnTo>
                <a:lnTo>
                  <a:pt x="0" y="2008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 txBox="1"/>
          <p:nvPr/>
        </p:nvSpPr>
        <p:spPr>
          <a:xfrm>
            <a:off x="6152931" y="2258914"/>
            <a:ext cx="321310" cy="1263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10" dirty="0">
                <a:latin typeface="Arial"/>
                <a:cs typeface="Arial"/>
              </a:rPr>
              <a:t>packet</a:t>
            </a:r>
            <a:endParaRPr sz="800">
              <a:latin typeface="Arial"/>
              <a:cs typeface="Arial"/>
            </a:endParaRPr>
          </a:p>
        </p:txBody>
      </p:sp>
      <p:sp>
        <p:nvSpPr>
          <p:cNvPr id="279" name="object 279"/>
          <p:cNvSpPr/>
          <p:nvPr/>
        </p:nvSpPr>
        <p:spPr>
          <a:xfrm>
            <a:off x="5040649" y="2042123"/>
            <a:ext cx="233045" cy="0"/>
          </a:xfrm>
          <a:custGeom>
            <a:avLst/>
            <a:gdLst/>
            <a:ahLst/>
            <a:cxnLst/>
            <a:rect l="l" t="t" r="r" b="b"/>
            <a:pathLst>
              <a:path w="233045">
                <a:moveTo>
                  <a:pt x="0" y="0"/>
                </a:moveTo>
                <a:lnTo>
                  <a:pt x="232937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5248480" y="2017019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0" y="0"/>
                </a:moveTo>
                <a:lnTo>
                  <a:pt x="25106" y="25105"/>
                </a:lnTo>
                <a:lnTo>
                  <a:pt x="0" y="50211"/>
                </a:lnTo>
                <a:lnTo>
                  <a:pt x="66950" y="2510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5248480" y="2017017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66950" y="25106"/>
                </a:moveTo>
                <a:lnTo>
                  <a:pt x="0" y="0"/>
                </a:lnTo>
                <a:lnTo>
                  <a:pt x="25106" y="25106"/>
                </a:lnTo>
                <a:lnTo>
                  <a:pt x="0" y="50212"/>
                </a:lnTo>
                <a:lnTo>
                  <a:pt x="66950" y="25106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5040649" y="1721693"/>
            <a:ext cx="2046605" cy="245110"/>
          </a:xfrm>
          <a:custGeom>
            <a:avLst/>
            <a:gdLst/>
            <a:ahLst/>
            <a:cxnLst/>
            <a:rect l="l" t="t" r="r" b="b"/>
            <a:pathLst>
              <a:path w="2046604" h="245110">
                <a:moveTo>
                  <a:pt x="0" y="245111"/>
                </a:moveTo>
                <a:lnTo>
                  <a:pt x="74481" y="245111"/>
                </a:lnTo>
                <a:lnTo>
                  <a:pt x="193403" y="245111"/>
                </a:lnTo>
                <a:lnTo>
                  <a:pt x="193403" y="0"/>
                </a:lnTo>
                <a:lnTo>
                  <a:pt x="2046133" y="0"/>
                </a:lnTo>
                <a:lnTo>
                  <a:pt x="2046133" y="95309"/>
                </a:lnTo>
                <a:lnTo>
                  <a:pt x="2046133" y="112047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7061677" y="1808636"/>
            <a:ext cx="50800" cy="67310"/>
          </a:xfrm>
          <a:custGeom>
            <a:avLst/>
            <a:gdLst/>
            <a:ahLst/>
            <a:cxnLst/>
            <a:rect l="l" t="t" r="r" b="b"/>
            <a:pathLst>
              <a:path w="50800" h="67310">
                <a:moveTo>
                  <a:pt x="0" y="0"/>
                </a:moveTo>
                <a:lnTo>
                  <a:pt x="25106" y="66949"/>
                </a:lnTo>
                <a:lnTo>
                  <a:pt x="40797" y="25105"/>
                </a:lnTo>
                <a:lnTo>
                  <a:pt x="25106" y="25105"/>
                </a:lnTo>
                <a:lnTo>
                  <a:pt x="0" y="0"/>
                </a:lnTo>
                <a:close/>
              </a:path>
              <a:path w="50800" h="67310">
                <a:moveTo>
                  <a:pt x="50211" y="0"/>
                </a:moveTo>
                <a:lnTo>
                  <a:pt x="25106" y="25105"/>
                </a:lnTo>
                <a:lnTo>
                  <a:pt x="40797" y="25105"/>
                </a:lnTo>
                <a:lnTo>
                  <a:pt x="5021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7061676" y="1808634"/>
            <a:ext cx="50800" cy="67310"/>
          </a:xfrm>
          <a:custGeom>
            <a:avLst/>
            <a:gdLst/>
            <a:ahLst/>
            <a:cxnLst/>
            <a:rect l="l" t="t" r="r" b="b"/>
            <a:pathLst>
              <a:path w="50800" h="67310">
                <a:moveTo>
                  <a:pt x="25106" y="66950"/>
                </a:moveTo>
                <a:lnTo>
                  <a:pt x="50212" y="0"/>
                </a:lnTo>
                <a:lnTo>
                  <a:pt x="25106" y="25106"/>
                </a:lnTo>
                <a:lnTo>
                  <a:pt x="0" y="0"/>
                </a:lnTo>
                <a:lnTo>
                  <a:pt x="25106" y="66950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6020308" y="1617084"/>
            <a:ext cx="385445" cy="201295"/>
          </a:xfrm>
          <a:custGeom>
            <a:avLst/>
            <a:gdLst/>
            <a:ahLst/>
            <a:cxnLst/>
            <a:rect l="l" t="t" r="r" b="b"/>
            <a:pathLst>
              <a:path w="385445" h="201294">
                <a:moveTo>
                  <a:pt x="0" y="0"/>
                </a:moveTo>
                <a:lnTo>
                  <a:pt x="384963" y="0"/>
                </a:lnTo>
                <a:lnTo>
                  <a:pt x="384963" y="200850"/>
                </a:lnTo>
                <a:lnTo>
                  <a:pt x="0" y="2008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 txBox="1"/>
          <p:nvPr/>
        </p:nvSpPr>
        <p:spPr>
          <a:xfrm>
            <a:off x="6052148" y="1660955"/>
            <a:ext cx="321310" cy="1263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10" dirty="0">
                <a:latin typeface="Arial"/>
                <a:cs typeface="Arial"/>
              </a:rPr>
              <a:t>packet</a:t>
            </a:r>
            <a:endParaRPr sz="800">
              <a:latin typeface="Arial"/>
              <a:cs typeface="Arial"/>
            </a:endParaRPr>
          </a:p>
        </p:txBody>
      </p:sp>
      <p:sp>
        <p:nvSpPr>
          <p:cNvPr id="287" name="object 287"/>
          <p:cNvSpPr/>
          <p:nvPr/>
        </p:nvSpPr>
        <p:spPr>
          <a:xfrm>
            <a:off x="3089843" y="1656138"/>
            <a:ext cx="193040" cy="201295"/>
          </a:xfrm>
          <a:custGeom>
            <a:avLst/>
            <a:gdLst/>
            <a:ahLst/>
            <a:cxnLst/>
            <a:rect l="l" t="t" r="r" b="b"/>
            <a:pathLst>
              <a:path w="193039" h="201294">
                <a:moveTo>
                  <a:pt x="0" y="0"/>
                </a:moveTo>
                <a:lnTo>
                  <a:pt x="192481" y="0"/>
                </a:lnTo>
                <a:lnTo>
                  <a:pt x="192481" y="200851"/>
                </a:lnTo>
                <a:lnTo>
                  <a:pt x="0" y="20085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 txBox="1"/>
          <p:nvPr/>
        </p:nvSpPr>
        <p:spPr>
          <a:xfrm>
            <a:off x="3120352" y="1700009"/>
            <a:ext cx="132080" cy="1263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10" dirty="0">
                <a:latin typeface="Arial"/>
                <a:cs typeface="Arial"/>
              </a:rPr>
              <a:t>hit</a:t>
            </a:r>
            <a:endParaRPr sz="800">
              <a:latin typeface="Arial"/>
              <a:cs typeface="Arial"/>
            </a:endParaRPr>
          </a:p>
        </p:txBody>
      </p:sp>
      <p:sp>
        <p:nvSpPr>
          <p:cNvPr id="289" name="object 289"/>
          <p:cNvSpPr/>
          <p:nvPr/>
        </p:nvSpPr>
        <p:spPr>
          <a:xfrm>
            <a:off x="3089843" y="2200109"/>
            <a:ext cx="293370" cy="201295"/>
          </a:xfrm>
          <a:custGeom>
            <a:avLst/>
            <a:gdLst/>
            <a:ahLst/>
            <a:cxnLst/>
            <a:rect l="l" t="t" r="r" b="b"/>
            <a:pathLst>
              <a:path w="293370" h="201294">
                <a:moveTo>
                  <a:pt x="0" y="0"/>
                </a:moveTo>
                <a:lnTo>
                  <a:pt x="292906" y="0"/>
                </a:lnTo>
                <a:lnTo>
                  <a:pt x="292906" y="200850"/>
                </a:lnTo>
                <a:lnTo>
                  <a:pt x="0" y="2008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 txBox="1"/>
          <p:nvPr/>
        </p:nvSpPr>
        <p:spPr>
          <a:xfrm>
            <a:off x="3120401" y="2243980"/>
            <a:ext cx="232410" cy="1263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10" dirty="0">
                <a:latin typeface="Arial"/>
                <a:cs typeface="Arial"/>
              </a:rPr>
              <a:t>miss</a:t>
            </a:r>
            <a:endParaRPr sz="800">
              <a:latin typeface="Arial"/>
              <a:cs typeface="Arial"/>
            </a:endParaRPr>
          </a:p>
        </p:txBody>
      </p:sp>
      <p:sp>
        <p:nvSpPr>
          <p:cNvPr id="291" name="object 291"/>
          <p:cNvSpPr/>
          <p:nvPr/>
        </p:nvSpPr>
        <p:spPr>
          <a:xfrm>
            <a:off x="3654736" y="2070393"/>
            <a:ext cx="100965" cy="335280"/>
          </a:xfrm>
          <a:custGeom>
            <a:avLst/>
            <a:gdLst/>
            <a:ahLst/>
            <a:cxnLst/>
            <a:rect l="l" t="t" r="r" b="b"/>
            <a:pathLst>
              <a:path w="100964" h="335280">
                <a:moveTo>
                  <a:pt x="0" y="0"/>
                </a:moveTo>
                <a:lnTo>
                  <a:pt x="100425" y="0"/>
                </a:lnTo>
                <a:lnTo>
                  <a:pt x="100425" y="334751"/>
                </a:lnTo>
                <a:lnTo>
                  <a:pt x="0" y="33475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3654735" y="2070393"/>
            <a:ext cx="100965" cy="335280"/>
          </a:xfrm>
          <a:custGeom>
            <a:avLst/>
            <a:gdLst/>
            <a:ahLst/>
            <a:cxnLst/>
            <a:rect l="l" t="t" r="r" b="b"/>
            <a:pathLst>
              <a:path w="100964" h="335280">
                <a:moveTo>
                  <a:pt x="0" y="0"/>
                </a:moveTo>
                <a:lnTo>
                  <a:pt x="100425" y="0"/>
                </a:lnTo>
                <a:lnTo>
                  <a:pt x="100425" y="334751"/>
                </a:lnTo>
                <a:lnTo>
                  <a:pt x="0" y="334751"/>
                </a:lnTo>
                <a:lnTo>
                  <a:pt x="0" y="0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3554310" y="2070393"/>
            <a:ext cx="100965" cy="335280"/>
          </a:xfrm>
          <a:custGeom>
            <a:avLst/>
            <a:gdLst/>
            <a:ahLst/>
            <a:cxnLst/>
            <a:rect l="l" t="t" r="r" b="b"/>
            <a:pathLst>
              <a:path w="100964" h="335280">
                <a:moveTo>
                  <a:pt x="0" y="0"/>
                </a:moveTo>
                <a:lnTo>
                  <a:pt x="100425" y="0"/>
                </a:lnTo>
                <a:lnTo>
                  <a:pt x="100425" y="334751"/>
                </a:lnTo>
                <a:lnTo>
                  <a:pt x="0" y="33475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3554310" y="2070393"/>
            <a:ext cx="100965" cy="335280"/>
          </a:xfrm>
          <a:custGeom>
            <a:avLst/>
            <a:gdLst/>
            <a:ahLst/>
            <a:cxnLst/>
            <a:rect l="l" t="t" r="r" b="b"/>
            <a:pathLst>
              <a:path w="100964" h="335280">
                <a:moveTo>
                  <a:pt x="0" y="0"/>
                </a:moveTo>
                <a:lnTo>
                  <a:pt x="100425" y="0"/>
                </a:lnTo>
                <a:lnTo>
                  <a:pt x="100425" y="334751"/>
                </a:lnTo>
                <a:lnTo>
                  <a:pt x="0" y="334751"/>
                </a:lnTo>
                <a:lnTo>
                  <a:pt x="0" y="0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3654736" y="1651953"/>
            <a:ext cx="100965" cy="335280"/>
          </a:xfrm>
          <a:custGeom>
            <a:avLst/>
            <a:gdLst/>
            <a:ahLst/>
            <a:cxnLst/>
            <a:rect l="l" t="t" r="r" b="b"/>
            <a:pathLst>
              <a:path w="100964" h="335280">
                <a:moveTo>
                  <a:pt x="0" y="0"/>
                </a:moveTo>
                <a:lnTo>
                  <a:pt x="100425" y="0"/>
                </a:lnTo>
                <a:lnTo>
                  <a:pt x="100425" y="334751"/>
                </a:lnTo>
                <a:lnTo>
                  <a:pt x="0" y="33475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3654735" y="1651953"/>
            <a:ext cx="100965" cy="335280"/>
          </a:xfrm>
          <a:custGeom>
            <a:avLst/>
            <a:gdLst/>
            <a:ahLst/>
            <a:cxnLst/>
            <a:rect l="l" t="t" r="r" b="b"/>
            <a:pathLst>
              <a:path w="100964" h="335280">
                <a:moveTo>
                  <a:pt x="0" y="0"/>
                </a:moveTo>
                <a:lnTo>
                  <a:pt x="100425" y="0"/>
                </a:lnTo>
                <a:lnTo>
                  <a:pt x="100425" y="334751"/>
                </a:lnTo>
                <a:lnTo>
                  <a:pt x="0" y="334751"/>
                </a:lnTo>
                <a:lnTo>
                  <a:pt x="0" y="0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3554310" y="1651953"/>
            <a:ext cx="100965" cy="335280"/>
          </a:xfrm>
          <a:custGeom>
            <a:avLst/>
            <a:gdLst/>
            <a:ahLst/>
            <a:cxnLst/>
            <a:rect l="l" t="t" r="r" b="b"/>
            <a:pathLst>
              <a:path w="100964" h="335280">
                <a:moveTo>
                  <a:pt x="0" y="0"/>
                </a:moveTo>
                <a:lnTo>
                  <a:pt x="100425" y="0"/>
                </a:lnTo>
                <a:lnTo>
                  <a:pt x="100425" y="334751"/>
                </a:lnTo>
                <a:lnTo>
                  <a:pt x="0" y="33475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3554310" y="1651953"/>
            <a:ext cx="100965" cy="335280"/>
          </a:xfrm>
          <a:custGeom>
            <a:avLst/>
            <a:gdLst/>
            <a:ahLst/>
            <a:cxnLst/>
            <a:rect l="l" t="t" r="r" b="b"/>
            <a:pathLst>
              <a:path w="100964" h="335280">
                <a:moveTo>
                  <a:pt x="0" y="0"/>
                </a:moveTo>
                <a:lnTo>
                  <a:pt x="100425" y="0"/>
                </a:lnTo>
                <a:lnTo>
                  <a:pt x="100425" y="334751"/>
                </a:lnTo>
                <a:lnTo>
                  <a:pt x="0" y="334751"/>
                </a:lnTo>
                <a:lnTo>
                  <a:pt x="0" y="0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3270302" y="1651953"/>
            <a:ext cx="485775" cy="0"/>
          </a:xfrm>
          <a:custGeom>
            <a:avLst/>
            <a:gdLst/>
            <a:ahLst/>
            <a:cxnLst/>
            <a:rect l="l" t="t" r="r" b="b"/>
            <a:pathLst>
              <a:path w="485775">
                <a:moveTo>
                  <a:pt x="485388" y="0"/>
                </a:moveTo>
                <a:lnTo>
                  <a:pt x="0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3270302" y="1986705"/>
            <a:ext cx="485775" cy="0"/>
          </a:xfrm>
          <a:custGeom>
            <a:avLst/>
            <a:gdLst/>
            <a:ahLst/>
            <a:cxnLst/>
            <a:rect l="l" t="t" r="r" b="b"/>
            <a:pathLst>
              <a:path w="485775">
                <a:moveTo>
                  <a:pt x="485388" y="0"/>
                </a:moveTo>
                <a:lnTo>
                  <a:pt x="0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3269772" y="2070393"/>
            <a:ext cx="485775" cy="0"/>
          </a:xfrm>
          <a:custGeom>
            <a:avLst/>
            <a:gdLst/>
            <a:ahLst/>
            <a:cxnLst/>
            <a:rect l="l" t="t" r="r" b="b"/>
            <a:pathLst>
              <a:path w="485775">
                <a:moveTo>
                  <a:pt x="485388" y="0"/>
                </a:moveTo>
                <a:lnTo>
                  <a:pt x="0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3270302" y="2405144"/>
            <a:ext cx="485775" cy="0"/>
          </a:xfrm>
          <a:custGeom>
            <a:avLst/>
            <a:gdLst/>
            <a:ahLst/>
            <a:cxnLst/>
            <a:rect l="l" t="t" r="r" b="b"/>
            <a:pathLst>
              <a:path w="485775">
                <a:moveTo>
                  <a:pt x="485388" y="0"/>
                </a:moveTo>
                <a:lnTo>
                  <a:pt x="0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3965871" y="1886812"/>
            <a:ext cx="300990" cy="300990"/>
          </a:xfrm>
          <a:custGeom>
            <a:avLst/>
            <a:gdLst/>
            <a:ahLst/>
            <a:cxnLst/>
            <a:rect l="l" t="t" r="r" b="b"/>
            <a:pathLst>
              <a:path w="300989" h="300989">
                <a:moveTo>
                  <a:pt x="152011" y="0"/>
                </a:moveTo>
                <a:lnTo>
                  <a:pt x="104382" y="7620"/>
                </a:lnTo>
                <a:lnTo>
                  <a:pt x="59753" y="30600"/>
                </a:lnTo>
                <a:lnTo>
                  <a:pt x="31388" y="57560"/>
                </a:lnTo>
                <a:lnTo>
                  <a:pt x="8143" y="100315"/>
                </a:lnTo>
                <a:lnTo>
                  <a:pt x="0" y="147326"/>
                </a:lnTo>
                <a:lnTo>
                  <a:pt x="341" y="159315"/>
                </a:lnTo>
                <a:lnTo>
                  <a:pt x="11291" y="206513"/>
                </a:lnTo>
                <a:lnTo>
                  <a:pt x="37689" y="249754"/>
                </a:lnTo>
                <a:lnTo>
                  <a:pt x="66418" y="275282"/>
                </a:lnTo>
                <a:lnTo>
                  <a:pt x="110723" y="295421"/>
                </a:lnTo>
                <a:lnTo>
                  <a:pt x="146375" y="300520"/>
                </a:lnTo>
                <a:lnTo>
                  <a:pt x="158402" y="300307"/>
                </a:lnTo>
                <a:lnTo>
                  <a:pt x="205642" y="289860"/>
                </a:lnTo>
                <a:lnTo>
                  <a:pt x="248630" y="263999"/>
                </a:lnTo>
                <a:lnTo>
                  <a:pt x="274451" y="235413"/>
                </a:lnTo>
                <a:lnTo>
                  <a:pt x="295285" y="190956"/>
                </a:lnTo>
                <a:lnTo>
                  <a:pt x="300818" y="155158"/>
                </a:lnTo>
                <a:lnTo>
                  <a:pt x="300740" y="143090"/>
                </a:lnTo>
                <a:lnTo>
                  <a:pt x="290814" y="95803"/>
                </a:lnTo>
                <a:lnTo>
                  <a:pt x="265510" y="53086"/>
                </a:lnTo>
                <a:lnTo>
                  <a:pt x="231427" y="23181"/>
                </a:lnTo>
                <a:lnTo>
                  <a:pt x="187400" y="4302"/>
                </a:lnTo>
                <a:lnTo>
                  <a:pt x="1520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3965871" y="1886811"/>
            <a:ext cx="300990" cy="300990"/>
          </a:xfrm>
          <a:custGeom>
            <a:avLst/>
            <a:gdLst/>
            <a:ahLst/>
            <a:cxnLst/>
            <a:rect l="l" t="t" r="r" b="b"/>
            <a:pathLst>
              <a:path w="300989" h="300989">
                <a:moveTo>
                  <a:pt x="256780" y="43589"/>
                </a:moveTo>
                <a:lnTo>
                  <a:pt x="285930" y="84541"/>
                </a:lnTo>
                <a:lnTo>
                  <a:pt x="299700" y="131059"/>
                </a:lnTo>
                <a:lnTo>
                  <a:pt x="300817" y="155159"/>
                </a:lnTo>
                <a:lnTo>
                  <a:pt x="299934" y="167201"/>
                </a:lnTo>
                <a:lnTo>
                  <a:pt x="286789" y="213861"/>
                </a:lnTo>
                <a:lnTo>
                  <a:pt x="258264" y="255117"/>
                </a:lnTo>
                <a:lnTo>
                  <a:pt x="227904" y="278862"/>
                </a:lnTo>
                <a:lnTo>
                  <a:pt x="182314" y="297006"/>
                </a:lnTo>
                <a:lnTo>
                  <a:pt x="146374" y="300521"/>
                </a:lnTo>
                <a:lnTo>
                  <a:pt x="134379" y="299776"/>
                </a:lnTo>
                <a:lnTo>
                  <a:pt x="87910" y="287253"/>
                </a:lnTo>
                <a:lnTo>
                  <a:pt x="46720" y="259517"/>
                </a:lnTo>
                <a:lnTo>
                  <a:pt x="22549" y="228855"/>
                </a:lnTo>
                <a:lnTo>
                  <a:pt x="3894" y="183180"/>
                </a:lnTo>
                <a:lnTo>
                  <a:pt x="0" y="147325"/>
                </a:lnTo>
                <a:lnTo>
                  <a:pt x="611" y="135373"/>
                </a:lnTo>
                <a:lnTo>
                  <a:pt x="12546" y="89084"/>
                </a:lnTo>
                <a:lnTo>
                  <a:pt x="39542" y="47962"/>
                </a:lnTo>
                <a:lnTo>
                  <a:pt x="70479" y="23387"/>
                </a:lnTo>
                <a:lnTo>
                  <a:pt x="116233" y="4251"/>
                </a:lnTo>
                <a:lnTo>
                  <a:pt x="152011" y="0"/>
                </a:lnTo>
                <a:lnTo>
                  <a:pt x="163924" y="488"/>
                </a:lnTo>
                <a:lnTo>
                  <a:pt x="210048" y="11876"/>
                </a:lnTo>
                <a:lnTo>
                  <a:pt x="251101" y="38193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3758860" y="1847857"/>
            <a:ext cx="163195" cy="116839"/>
          </a:xfrm>
          <a:custGeom>
            <a:avLst/>
            <a:gdLst/>
            <a:ahLst/>
            <a:cxnLst/>
            <a:rect l="l" t="t" r="r" b="b"/>
            <a:pathLst>
              <a:path w="163195" h="116839">
                <a:moveTo>
                  <a:pt x="0" y="0"/>
                </a:moveTo>
                <a:lnTo>
                  <a:pt x="74482" y="0"/>
                </a:lnTo>
                <a:lnTo>
                  <a:pt x="74482" y="116627"/>
                </a:lnTo>
                <a:lnTo>
                  <a:pt x="145913" y="116627"/>
                </a:lnTo>
                <a:lnTo>
                  <a:pt x="162651" y="116627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3896405" y="1939380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0" y="0"/>
                </a:moveTo>
                <a:lnTo>
                  <a:pt x="25106" y="25105"/>
                </a:lnTo>
                <a:lnTo>
                  <a:pt x="0" y="50211"/>
                </a:lnTo>
                <a:lnTo>
                  <a:pt x="66950" y="2510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3896405" y="1939377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66950" y="25107"/>
                </a:moveTo>
                <a:lnTo>
                  <a:pt x="0" y="0"/>
                </a:lnTo>
                <a:lnTo>
                  <a:pt x="25106" y="25107"/>
                </a:lnTo>
                <a:lnTo>
                  <a:pt x="0" y="50212"/>
                </a:lnTo>
                <a:lnTo>
                  <a:pt x="66950" y="25107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3758920" y="2104888"/>
            <a:ext cx="160655" cy="106680"/>
          </a:xfrm>
          <a:custGeom>
            <a:avLst/>
            <a:gdLst/>
            <a:ahLst/>
            <a:cxnLst/>
            <a:rect l="l" t="t" r="r" b="b"/>
            <a:pathLst>
              <a:path w="160654" h="106680">
                <a:moveTo>
                  <a:pt x="0" y="106516"/>
                </a:moveTo>
                <a:lnTo>
                  <a:pt x="74482" y="106516"/>
                </a:lnTo>
                <a:lnTo>
                  <a:pt x="82850" y="106516"/>
                </a:lnTo>
                <a:lnTo>
                  <a:pt x="82850" y="0"/>
                </a:lnTo>
                <a:lnTo>
                  <a:pt x="143581" y="0"/>
                </a:lnTo>
                <a:lnTo>
                  <a:pt x="160318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3894134" y="2079782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0" y="0"/>
                </a:moveTo>
                <a:lnTo>
                  <a:pt x="25105" y="25106"/>
                </a:lnTo>
                <a:lnTo>
                  <a:pt x="0" y="50213"/>
                </a:lnTo>
                <a:lnTo>
                  <a:pt x="66949" y="2510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3894133" y="2079781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66950" y="25106"/>
                </a:moveTo>
                <a:lnTo>
                  <a:pt x="0" y="0"/>
                </a:lnTo>
                <a:lnTo>
                  <a:pt x="25106" y="25106"/>
                </a:lnTo>
                <a:lnTo>
                  <a:pt x="0" y="50212"/>
                </a:lnTo>
                <a:lnTo>
                  <a:pt x="66950" y="25106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2498730" y="1886280"/>
            <a:ext cx="602615" cy="301625"/>
          </a:xfrm>
          <a:custGeom>
            <a:avLst/>
            <a:gdLst/>
            <a:ahLst/>
            <a:cxnLst/>
            <a:rect l="l" t="t" r="r" b="b"/>
            <a:pathLst>
              <a:path w="602614" h="301625">
                <a:moveTo>
                  <a:pt x="595057" y="0"/>
                </a:moveTo>
                <a:lnTo>
                  <a:pt x="7492" y="0"/>
                </a:lnTo>
                <a:lnTo>
                  <a:pt x="0" y="7494"/>
                </a:lnTo>
                <a:lnTo>
                  <a:pt x="0" y="293782"/>
                </a:lnTo>
                <a:lnTo>
                  <a:pt x="7492" y="301277"/>
                </a:lnTo>
                <a:lnTo>
                  <a:pt x="595057" y="301277"/>
                </a:lnTo>
                <a:lnTo>
                  <a:pt x="602551" y="293782"/>
                </a:lnTo>
                <a:lnTo>
                  <a:pt x="602551" y="7494"/>
                </a:lnTo>
                <a:lnTo>
                  <a:pt x="59505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2498729" y="1886279"/>
            <a:ext cx="602615" cy="301625"/>
          </a:xfrm>
          <a:custGeom>
            <a:avLst/>
            <a:gdLst/>
            <a:ahLst/>
            <a:cxnLst/>
            <a:rect l="l" t="t" r="r" b="b"/>
            <a:pathLst>
              <a:path w="602614" h="301625">
                <a:moveTo>
                  <a:pt x="16737" y="0"/>
                </a:moveTo>
                <a:lnTo>
                  <a:pt x="585814" y="0"/>
                </a:lnTo>
                <a:lnTo>
                  <a:pt x="595057" y="0"/>
                </a:lnTo>
                <a:lnTo>
                  <a:pt x="602551" y="7493"/>
                </a:lnTo>
                <a:lnTo>
                  <a:pt x="602551" y="16737"/>
                </a:lnTo>
                <a:lnTo>
                  <a:pt x="602551" y="284538"/>
                </a:lnTo>
                <a:lnTo>
                  <a:pt x="602551" y="293782"/>
                </a:lnTo>
                <a:lnTo>
                  <a:pt x="595057" y="301276"/>
                </a:lnTo>
                <a:lnTo>
                  <a:pt x="585814" y="301276"/>
                </a:lnTo>
                <a:lnTo>
                  <a:pt x="16737" y="301276"/>
                </a:lnTo>
                <a:lnTo>
                  <a:pt x="7493" y="301276"/>
                </a:lnTo>
                <a:lnTo>
                  <a:pt x="0" y="293782"/>
                </a:lnTo>
                <a:lnTo>
                  <a:pt x="0" y="284538"/>
                </a:lnTo>
                <a:lnTo>
                  <a:pt x="0" y="16737"/>
                </a:lnTo>
                <a:lnTo>
                  <a:pt x="0" y="7493"/>
                </a:lnTo>
                <a:lnTo>
                  <a:pt x="7493" y="0"/>
                </a:lnTo>
                <a:lnTo>
                  <a:pt x="16737" y="0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 txBox="1"/>
          <p:nvPr/>
        </p:nvSpPr>
        <p:spPr>
          <a:xfrm>
            <a:off x="2640794" y="1917598"/>
            <a:ext cx="310515" cy="2432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180" marR="5080" indent="-31115">
              <a:lnSpc>
                <a:spcPts val="919"/>
              </a:lnSpc>
            </a:pPr>
            <a:r>
              <a:rPr sz="800" spc="-10" dirty="0">
                <a:latin typeface="Arial"/>
                <a:cs typeface="Arial"/>
              </a:rPr>
              <a:t>Bloom Filter</a:t>
            </a:r>
            <a:endParaRPr sz="800">
              <a:latin typeface="Arial"/>
              <a:cs typeface="Arial"/>
            </a:endParaRPr>
          </a:p>
        </p:txBody>
      </p:sp>
      <p:sp>
        <p:nvSpPr>
          <p:cNvPr id="314" name="object 314"/>
          <p:cNvSpPr/>
          <p:nvPr/>
        </p:nvSpPr>
        <p:spPr>
          <a:xfrm>
            <a:off x="1530773" y="2036917"/>
            <a:ext cx="123189" cy="0"/>
          </a:xfrm>
          <a:custGeom>
            <a:avLst/>
            <a:gdLst/>
            <a:ahLst/>
            <a:cxnLst/>
            <a:rect l="l" t="t" r="r" b="b"/>
            <a:pathLst>
              <a:path w="123189">
                <a:moveTo>
                  <a:pt x="0" y="0"/>
                </a:moveTo>
                <a:lnTo>
                  <a:pt x="123020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1628688" y="2011812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0" y="0"/>
                </a:moveTo>
                <a:lnTo>
                  <a:pt x="25106" y="25106"/>
                </a:lnTo>
                <a:lnTo>
                  <a:pt x="0" y="50213"/>
                </a:lnTo>
                <a:lnTo>
                  <a:pt x="66949" y="2510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1628687" y="2011811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66950" y="25106"/>
                </a:moveTo>
                <a:lnTo>
                  <a:pt x="0" y="0"/>
                </a:lnTo>
                <a:lnTo>
                  <a:pt x="25106" y="25106"/>
                </a:lnTo>
                <a:lnTo>
                  <a:pt x="0" y="50212"/>
                </a:lnTo>
                <a:lnTo>
                  <a:pt x="66950" y="25106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 txBox="1"/>
          <p:nvPr/>
        </p:nvSpPr>
        <p:spPr>
          <a:xfrm>
            <a:off x="1215310" y="1976179"/>
            <a:ext cx="321310" cy="1263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10" dirty="0">
                <a:latin typeface="Arial"/>
                <a:cs typeface="Arial"/>
              </a:rPr>
              <a:t>packet</a:t>
            </a:r>
            <a:endParaRPr sz="800">
              <a:latin typeface="Arial"/>
              <a:cs typeface="Arial"/>
            </a:endParaRPr>
          </a:p>
        </p:txBody>
      </p:sp>
      <p:sp>
        <p:nvSpPr>
          <p:cNvPr id="318" name="object 318"/>
          <p:cNvSpPr/>
          <p:nvPr/>
        </p:nvSpPr>
        <p:spPr>
          <a:xfrm>
            <a:off x="1711539" y="1886280"/>
            <a:ext cx="602615" cy="301625"/>
          </a:xfrm>
          <a:custGeom>
            <a:avLst/>
            <a:gdLst/>
            <a:ahLst/>
            <a:cxnLst/>
            <a:rect l="l" t="t" r="r" b="b"/>
            <a:pathLst>
              <a:path w="602614" h="301625">
                <a:moveTo>
                  <a:pt x="595058" y="0"/>
                </a:moveTo>
                <a:lnTo>
                  <a:pt x="7493" y="0"/>
                </a:lnTo>
                <a:lnTo>
                  <a:pt x="0" y="7494"/>
                </a:lnTo>
                <a:lnTo>
                  <a:pt x="0" y="293782"/>
                </a:lnTo>
                <a:lnTo>
                  <a:pt x="7493" y="301277"/>
                </a:lnTo>
                <a:lnTo>
                  <a:pt x="595058" y="301277"/>
                </a:lnTo>
                <a:lnTo>
                  <a:pt x="602551" y="293782"/>
                </a:lnTo>
                <a:lnTo>
                  <a:pt x="602551" y="7494"/>
                </a:lnTo>
                <a:lnTo>
                  <a:pt x="5950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9" name="object 319"/>
          <p:cNvSpPr/>
          <p:nvPr/>
        </p:nvSpPr>
        <p:spPr>
          <a:xfrm>
            <a:off x="1711538" y="1886279"/>
            <a:ext cx="602615" cy="301625"/>
          </a:xfrm>
          <a:custGeom>
            <a:avLst/>
            <a:gdLst/>
            <a:ahLst/>
            <a:cxnLst/>
            <a:rect l="l" t="t" r="r" b="b"/>
            <a:pathLst>
              <a:path w="602614" h="301625">
                <a:moveTo>
                  <a:pt x="16737" y="0"/>
                </a:moveTo>
                <a:lnTo>
                  <a:pt x="585814" y="0"/>
                </a:lnTo>
                <a:lnTo>
                  <a:pt x="595058" y="0"/>
                </a:lnTo>
                <a:lnTo>
                  <a:pt x="602551" y="7493"/>
                </a:lnTo>
                <a:lnTo>
                  <a:pt x="602551" y="16737"/>
                </a:lnTo>
                <a:lnTo>
                  <a:pt x="602551" y="284538"/>
                </a:lnTo>
                <a:lnTo>
                  <a:pt x="602551" y="293782"/>
                </a:lnTo>
                <a:lnTo>
                  <a:pt x="595058" y="301276"/>
                </a:lnTo>
                <a:lnTo>
                  <a:pt x="585814" y="301276"/>
                </a:lnTo>
                <a:lnTo>
                  <a:pt x="16737" y="301276"/>
                </a:lnTo>
                <a:lnTo>
                  <a:pt x="7493" y="301276"/>
                </a:lnTo>
                <a:lnTo>
                  <a:pt x="0" y="293782"/>
                </a:lnTo>
                <a:lnTo>
                  <a:pt x="0" y="284538"/>
                </a:lnTo>
                <a:lnTo>
                  <a:pt x="0" y="16737"/>
                </a:lnTo>
                <a:lnTo>
                  <a:pt x="0" y="7493"/>
                </a:lnTo>
                <a:lnTo>
                  <a:pt x="7493" y="0"/>
                </a:lnTo>
                <a:lnTo>
                  <a:pt x="16737" y="0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0" name="object 320"/>
          <p:cNvSpPr txBox="1"/>
          <p:nvPr/>
        </p:nvSpPr>
        <p:spPr>
          <a:xfrm>
            <a:off x="1772670" y="1917598"/>
            <a:ext cx="472440" cy="2432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36525">
              <a:lnSpc>
                <a:spcPts val="919"/>
              </a:lnSpc>
            </a:pPr>
            <a:r>
              <a:rPr sz="800" spc="-10" dirty="0">
                <a:latin typeface="Arial"/>
                <a:cs typeface="Arial"/>
              </a:rPr>
              <a:t>Key Extraction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321" name="object 321"/>
          <p:cNvSpPr/>
          <p:nvPr/>
        </p:nvSpPr>
        <p:spPr>
          <a:xfrm>
            <a:off x="2314090" y="2036917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>
                <a:moveTo>
                  <a:pt x="0" y="0"/>
                </a:moveTo>
                <a:lnTo>
                  <a:pt x="126894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2" name="object 322"/>
          <p:cNvSpPr/>
          <p:nvPr/>
        </p:nvSpPr>
        <p:spPr>
          <a:xfrm>
            <a:off x="2415879" y="2011812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0" y="0"/>
                </a:moveTo>
                <a:lnTo>
                  <a:pt x="25106" y="25106"/>
                </a:lnTo>
                <a:lnTo>
                  <a:pt x="0" y="50213"/>
                </a:lnTo>
                <a:lnTo>
                  <a:pt x="66950" y="2510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3" name="object 323"/>
          <p:cNvSpPr/>
          <p:nvPr/>
        </p:nvSpPr>
        <p:spPr>
          <a:xfrm>
            <a:off x="2415878" y="2011811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66950" y="25106"/>
                </a:moveTo>
                <a:lnTo>
                  <a:pt x="0" y="0"/>
                </a:lnTo>
                <a:lnTo>
                  <a:pt x="25106" y="25106"/>
                </a:lnTo>
                <a:lnTo>
                  <a:pt x="0" y="50212"/>
                </a:lnTo>
                <a:lnTo>
                  <a:pt x="66950" y="25106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4" name="object 324"/>
          <p:cNvSpPr/>
          <p:nvPr/>
        </p:nvSpPr>
        <p:spPr>
          <a:xfrm>
            <a:off x="3101281" y="1819329"/>
            <a:ext cx="395605" cy="167640"/>
          </a:xfrm>
          <a:custGeom>
            <a:avLst/>
            <a:gdLst/>
            <a:ahLst/>
            <a:cxnLst/>
            <a:rect l="l" t="t" r="r" b="b"/>
            <a:pathLst>
              <a:path w="395604" h="167639">
                <a:moveTo>
                  <a:pt x="0" y="167375"/>
                </a:moveTo>
                <a:lnTo>
                  <a:pt x="74482" y="167375"/>
                </a:lnTo>
                <a:lnTo>
                  <a:pt x="99588" y="167375"/>
                </a:lnTo>
                <a:lnTo>
                  <a:pt x="99588" y="0"/>
                </a:lnTo>
                <a:lnTo>
                  <a:pt x="378547" y="0"/>
                </a:lnTo>
                <a:lnTo>
                  <a:pt x="395284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5" name="object 325"/>
          <p:cNvSpPr/>
          <p:nvPr/>
        </p:nvSpPr>
        <p:spPr>
          <a:xfrm>
            <a:off x="3471459" y="1794224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0" y="0"/>
                </a:moveTo>
                <a:lnTo>
                  <a:pt x="25106" y="25105"/>
                </a:lnTo>
                <a:lnTo>
                  <a:pt x="0" y="50211"/>
                </a:lnTo>
                <a:lnTo>
                  <a:pt x="66950" y="2510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6" name="object 326"/>
          <p:cNvSpPr/>
          <p:nvPr/>
        </p:nvSpPr>
        <p:spPr>
          <a:xfrm>
            <a:off x="3471459" y="1794223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66950" y="25106"/>
                </a:moveTo>
                <a:lnTo>
                  <a:pt x="0" y="0"/>
                </a:lnTo>
                <a:lnTo>
                  <a:pt x="25106" y="25106"/>
                </a:lnTo>
                <a:lnTo>
                  <a:pt x="0" y="50212"/>
                </a:lnTo>
                <a:lnTo>
                  <a:pt x="66950" y="25106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7" name="object 327"/>
          <p:cNvSpPr/>
          <p:nvPr/>
        </p:nvSpPr>
        <p:spPr>
          <a:xfrm>
            <a:off x="3101281" y="2087130"/>
            <a:ext cx="395605" cy="151130"/>
          </a:xfrm>
          <a:custGeom>
            <a:avLst/>
            <a:gdLst/>
            <a:ahLst/>
            <a:cxnLst/>
            <a:rect l="l" t="t" r="r" b="b"/>
            <a:pathLst>
              <a:path w="395604" h="151130">
                <a:moveTo>
                  <a:pt x="0" y="0"/>
                </a:moveTo>
                <a:lnTo>
                  <a:pt x="74482" y="0"/>
                </a:lnTo>
                <a:lnTo>
                  <a:pt x="99588" y="0"/>
                </a:lnTo>
                <a:lnTo>
                  <a:pt x="99588" y="150638"/>
                </a:lnTo>
                <a:lnTo>
                  <a:pt x="378547" y="150638"/>
                </a:lnTo>
                <a:lnTo>
                  <a:pt x="395284" y="150638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8" name="object 328"/>
          <p:cNvSpPr/>
          <p:nvPr/>
        </p:nvSpPr>
        <p:spPr>
          <a:xfrm>
            <a:off x="3471459" y="2212662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0" y="0"/>
                </a:moveTo>
                <a:lnTo>
                  <a:pt x="25106" y="25106"/>
                </a:lnTo>
                <a:lnTo>
                  <a:pt x="0" y="50213"/>
                </a:lnTo>
                <a:lnTo>
                  <a:pt x="66950" y="2510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9" name="object 329"/>
          <p:cNvSpPr/>
          <p:nvPr/>
        </p:nvSpPr>
        <p:spPr>
          <a:xfrm>
            <a:off x="3471459" y="2212662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66950" y="25106"/>
                </a:moveTo>
                <a:lnTo>
                  <a:pt x="0" y="0"/>
                </a:lnTo>
                <a:lnTo>
                  <a:pt x="25106" y="25106"/>
                </a:lnTo>
                <a:lnTo>
                  <a:pt x="0" y="50212"/>
                </a:lnTo>
                <a:lnTo>
                  <a:pt x="66950" y="25106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0" name="object 330"/>
          <p:cNvSpPr/>
          <p:nvPr/>
        </p:nvSpPr>
        <p:spPr>
          <a:xfrm>
            <a:off x="3150600" y="1446918"/>
            <a:ext cx="736600" cy="201295"/>
          </a:xfrm>
          <a:custGeom>
            <a:avLst/>
            <a:gdLst/>
            <a:ahLst/>
            <a:cxnLst/>
            <a:rect l="l" t="t" r="r" b="b"/>
            <a:pathLst>
              <a:path w="736600" h="201294">
                <a:moveTo>
                  <a:pt x="0" y="0"/>
                </a:moveTo>
                <a:lnTo>
                  <a:pt x="736452" y="0"/>
                </a:lnTo>
                <a:lnTo>
                  <a:pt x="736452" y="200851"/>
                </a:lnTo>
                <a:lnTo>
                  <a:pt x="0" y="20085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1" name="object 331"/>
          <p:cNvSpPr/>
          <p:nvPr/>
        </p:nvSpPr>
        <p:spPr>
          <a:xfrm>
            <a:off x="3092019" y="2428110"/>
            <a:ext cx="854075" cy="201295"/>
          </a:xfrm>
          <a:custGeom>
            <a:avLst/>
            <a:gdLst/>
            <a:ahLst/>
            <a:cxnLst/>
            <a:rect l="l" t="t" r="r" b="b"/>
            <a:pathLst>
              <a:path w="854075" h="201294">
                <a:moveTo>
                  <a:pt x="0" y="0"/>
                </a:moveTo>
                <a:lnTo>
                  <a:pt x="853615" y="0"/>
                </a:lnTo>
                <a:lnTo>
                  <a:pt x="853615" y="200851"/>
                </a:lnTo>
                <a:lnTo>
                  <a:pt x="0" y="20085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2" name="object 332"/>
          <p:cNvSpPr txBox="1"/>
          <p:nvPr/>
        </p:nvSpPr>
        <p:spPr>
          <a:xfrm>
            <a:off x="3123966" y="2471982"/>
            <a:ext cx="790575" cy="1263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b="1" i="1" spc="-20" dirty="0">
                <a:latin typeface="Arial"/>
                <a:cs typeface="Arial"/>
              </a:rPr>
              <a:t>Unknow</a:t>
            </a:r>
            <a:r>
              <a:rPr sz="800" b="1" i="1" spc="-10" dirty="0">
                <a:latin typeface="Arial"/>
                <a:cs typeface="Arial"/>
              </a:rPr>
              <a:t>n</a:t>
            </a:r>
            <a:r>
              <a:rPr sz="800" b="1" i="1" spc="-5" dirty="0">
                <a:latin typeface="Arial"/>
                <a:cs typeface="Arial"/>
              </a:rPr>
              <a:t> </a:t>
            </a:r>
            <a:r>
              <a:rPr sz="800" b="1" i="1" spc="-10" dirty="0">
                <a:latin typeface="Arial"/>
                <a:cs typeface="Arial"/>
              </a:rPr>
              <a:t>Flows</a:t>
            </a:r>
            <a:endParaRPr sz="800">
              <a:latin typeface="Arial"/>
              <a:cs typeface="Arial"/>
            </a:endParaRPr>
          </a:p>
        </p:txBody>
      </p:sp>
      <p:sp>
        <p:nvSpPr>
          <p:cNvPr id="333" name="object 333"/>
          <p:cNvSpPr/>
          <p:nvPr/>
        </p:nvSpPr>
        <p:spPr>
          <a:xfrm>
            <a:off x="4270936" y="2039421"/>
            <a:ext cx="109855" cy="1905"/>
          </a:xfrm>
          <a:custGeom>
            <a:avLst/>
            <a:gdLst/>
            <a:ahLst/>
            <a:cxnLst/>
            <a:rect l="l" t="t" r="r" b="b"/>
            <a:pathLst>
              <a:path w="109854" h="1905">
                <a:moveTo>
                  <a:pt x="0" y="0"/>
                </a:moveTo>
                <a:lnTo>
                  <a:pt x="109423" y="1769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4" name="object 334"/>
          <p:cNvSpPr/>
          <p:nvPr/>
        </p:nvSpPr>
        <p:spPr>
          <a:xfrm>
            <a:off x="4354851" y="2015681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812" y="0"/>
                </a:moveTo>
                <a:lnTo>
                  <a:pt x="25509" y="25509"/>
                </a:lnTo>
                <a:lnTo>
                  <a:pt x="0" y="50206"/>
                </a:lnTo>
                <a:lnTo>
                  <a:pt x="67348" y="26186"/>
                </a:lnTo>
                <a:lnTo>
                  <a:pt x="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5" name="object 335"/>
          <p:cNvSpPr/>
          <p:nvPr/>
        </p:nvSpPr>
        <p:spPr>
          <a:xfrm>
            <a:off x="4354851" y="2015681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67346" y="26185"/>
                </a:moveTo>
                <a:lnTo>
                  <a:pt x="811" y="0"/>
                </a:lnTo>
                <a:lnTo>
                  <a:pt x="25508" y="25509"/>
                </a:lnTo>
                <a:lnTo>
                  <a:pt x="0" y="50206"/>
                </a:lnTo>
                <a:lnTo>
                  <a:pt x="67346" y="26185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6" name="object 336"/>
          <p:cNvSpPr/>
          <p:nvPr/>
        </p:nvSpPr>
        <p:spPr>
          <a:xfrm>
            <a:off x="2900430" y="2192762"/>
            <a:ext cx="4387215" cy="454025"/>
          </a:xfrm>
          <a:custGeom>
            <a:avLst/>
            <a:gdLst/>
            <a:ahLst/>
            <a:cxnLst/>
            <a:rect l="l" t="t" r="r" b="b"/>
            <a:pathLst>
              <a:path w="4387215" h="454025">
                <a:moveTo>
                  <a:pt x="4387203" y="0"/>
                </a:moveTo>
                <a:lnTo>
                  <a:pt x="4387203" y="99588"/>
                </a:lnTo>
                <a:lnTo>
                  <a:pt x="4387203" y="453585"/>
                </a:lnTo>
                <a:lnTo>
                  <a:pt x="133900" y="453585"/>
                </a:lnTo>
                <a:lnTo>
                  <a:pt x="0" y="453585"/>
                </a:lnTo>
                <a:lnTo>
                  <a:pt x="0" y="94382"/>
                </a:lnTo>
                <a:lnTo>
                  <a:pt x="0" y="77644"/>
                </a:lnTo>
              </a:path>
            </a:pathLst>
          </a:custGeom>
          <a:ln w="8368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7" name="object 337"/>
          <p:cNvSpPr/>
          <p:nvPr/>
        </p:nvSpPr>
        <p:spPr>
          <a:xfrm>
            <a:off x="2900430" y="2203456"/>
            <a:ext cx="0" cy="67310"/>
          </a:xfrm>
          <a:custGeom>
            <a:avLst/>
            <a:gdLst/>
            <a:ahLst/>
            <a:cxnLst/>
            <a:rect l="l" t="t" r="r" b="b"/>
            <a:pathLst>
              <a:path h="67310">
                <a:moveTo>
                  <a:pt x="0" y="0"/>
                </a:moveTo>
                <a:lnTo>
                  <a:pt x="0" y="6695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8" name="object 338"/>
          <p:cNvSpPr/>
          <p:nvPr/>
        </p:nvSpPr>
        <p:spPr>
          <a:xfrm>
            <a:off x="2875324" y="2203456"/>
            <a:ext cx="50800" cy="67310"/>
          </a:xfrm>
          <a:custGeom>
            <a:avLst/>
            <a:gdLst/>
            <a:ahLst/>
            <a:cxnLst/>
            <a:rect l="l" t="t" r="r" b="b"/>
            <a:pathLst>
              <a:path w="50800" h="67310">
                <a:moveTo>
                  <a:pt x="0" y="66950"/>
                </a:moveTo>
                <a:lnTo>
                  <a:pt x="25106" y="0"/>
                </a:lnTo>
                <a:lnTo>
                  <a:pt x="50212" y="6695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9" name="object 339"/>
          <p:cNvSpPr/>
          <p:nvPr/>
        </p:nvSpPr>
        <p:spPr>
          <a:xfrm>
            <a:off x="4760898" y="2541738"/>
            <a:ext cx="393700" cy="201295"/>
          </a:xfrm>
          <a:custGeom>
            <a:avLst/>
            <a:gdLst/>
            <a:ahLst/>
            <a:cxnLst/>
            <a:rect l="l" t="t" r="r" b="b"/>
            <a:pathLst>
              <a:path w="393700" h="201294">
                <a:moveTo>
                  <a:pt x="0" y="0"/>
                </a:moveTo>
                <a:lnTo>
                  <a:pt x="393331" y="0"/>
                </a:lnTo>
                <a:lnTo>
                  <a:pt x="393331" y="200850"/>
                </a:lnTo>
                <a:lnTo>
                  <a:pt x="0" y="2008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0" name="object 340"/>
          <p:cNvSpPr txBox="1"/>
          <p:nvPr/>
        </p:nvSpPr>
        <p:spPr>
          <a:xfrm>
            <a:off x="4791284" y="2585609"/>
            <a:ext cx="332740" cy="1263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10" dirty="0">
                <a:latin typeface="Arial"/>
                <a:cs typeface="Arial"/>
              </a:rPr>
              <a:t>update</a:t>
            </a:r>
            <a:endParaRPr sz="800">
              <a:latin typeface="Arial"/>
              <a:cs typeface="Arial"/>
            </a:endParaRPr>
          </a:p>
        </p:txBody>
      </p:sp>
      <p:sp>
        <p:nvSpPr>
          <p:cNvPr id="341" name="object 341"/>
          <p:cNvSpPr/>
          <p:nvPr/>
        </p:nvSpPr>
        <p:spPr>
          <a:xfrm>
            <a:off x="4638947" y="1576634"/>
            <a:ext cx="2649220" cy="314960"/>
          </a:xfrm>
          <a:custGeom>
            <a:avLst/>
            <a:gdLst/>
            <a:ahLst/>
            <a:cxnLst/>
            <a:rect l="l" t="t" r="r" b="b"/>
            <a:pathLst>
              <a:path w="2649220" h="314960">
                <a:moveTo>
                  <a:pt x="2648686" y="314851"/>
                </a:moveTo>
                <a:lnTo>
                  <a:pt x="2648686" y="215262"/>
                </a:lnTo>
                <a:lnTo>
                  <a:pt x="2648686" y="0"/>
                </a:lnTo>
                <a:lnTo>
                  <a:pt x="289609" y="0"/>
                </a:lnTo>
                <a:lnTo>
                  <a:pt x="0" y="0"/>
                </a:lnTo>
                <a:lnTo>
                  <a:pt x="0" y="215262"/>
                </a:lnTo>
                <a:lnTo>
                  <a:pt x="0" y="232000"/>
                </a:lnTo>
              </a:path>
            </a:pathLst>
          </a:custGeom>
          <a:ln w="8368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2" name="object 342"/>
          <p:cNvSpPr/>
          <p:nvPr/>
        </p:nvSpPr>
        <p:spPr>
          <a:xfrm>
            <a:off x="4638947" y="1808634"/>
            <a:ext cx="0" cy="67310"/>
          </a:xfrm>
          <a:custGeom>
            <a:avLst/>
            <a:gdLst/>
            <a:ahLst/>
            <a:cxnLst/>
            <a:rect l="l" t="t" r="r" b="b"/>
            <a:pathLst>
              <a:path h="67310">
                <a:moveTo>
                  <a:pt x="0" y="66950"/>
                </a:moveTo>
                <a:lnTo>
                  <a:pt x="0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3" name="object 343"/>
          <p:cNvSpPr/>
          <p:nvPr/>
        </p:nvSpPr>
        <p:spPr>
          <a:xfrm>
            <a:off x="4613841" y="1808634"/>
            <a:ext cx="50800" cy="67310"/>
          </a:xfrm>
          <a:custGeom>
            <a:avLst/>
            <a:gdLst/>
            <a:ahLst/>
            <a:cxnLst/>
            <a:rect l="l" t="t" r="r" b="b"/>
            <a:pathLst>
              <a:path w="50800" h="67310">
                <a:moveTo>
                  <a:pt x="50212" y="0"/>
                </a:moveTo>
                <a:lnTo>
                  <a:pt x="25106" y="66950"/>
                </a:lnTo>
                <a:lnTo>
                  <a:pt x="0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4" name="object 344"/>
          <p:cNvSpPr txBox="1"/>
          <p:nvPr/>
        </p:nvSpPr>
        <p:spPr>
          <a:xfrm>
            <a:off x="3873147" y="1641427"/>
            <a:ext cx="478155" cy="5162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 algn="ctr">
              <a:lnSpc>
                <a:spcPts val="919"/>
              </a:lnSpc>
            </a:pPr>
            <a:r>
              <a:rPr sz="800" i="1" spc="-10" dirty="0">
                <a:latin typeface="Arial"/>
                <a:cs typeface="Arial"/>
              </a:rPr>
              <a:t>Priority Scheduler</a:t>
            </a:r>
            <a:endParaRPr sz="800">
              <a:latin typeface="Arial"/>
              <a:cs typeface="Arial"/>
            </a:endParaRPr>
          </a:p>
          <a:p>
            <a:pPr marL="123825" marR="221615" indent="-24130" algn="ctr">
              <a:lnSpc>
                <a:spcPts val="860"/>
              </a:lnSpc>
              <a:spcBef>
                <a:spcPts val="409"/>
              </a:spcBef>
            </a:pPr>
            <a:r>
              <a:rPr sz="800" b="1" i="1" spc="-10" dirty="0">
                <a:latin typeface="Arial"/>
                <a:cs typeface="Arial"/>
              </a:rPr>
              <a:t>Hi Lo</a:t>
            </a:r>
            <a:endParaRPr sz="800">
              <a:latin typeface="Arial"/>
              <a:cs typeface="Arial"/>
            </a:endParaRPr>
          </a:p>
        </p:txBody>
      </p:sp>
      <p:sp>
        <p:nvSpPr>
          <p:cNvPr id="345" name="object 345"/>
          <p:cNvSpPr txBox="1"/>
          <p:nvPr/>
        </p:nvSpPr>
        <p:spPr>
          <a:xfrm>
            <a:off x="3182564" y="1490790"/>
            <a:ext cx="673100" cy="1263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b="1" i="1" spc="-20" dirty="0">
                <a:latin typeface="Arial"/>
                <a:cs typeface="Arial"/>
              </a:rPr>
              <a:t>Know</a:t>
            </a:r>
            <a:r>
              <a:rPr sz="800" b="1" i="1" spc="-10" dirty="0">
                <a:latin typeface="Arial"/>
                <a:cs typeface="Arial"/>
              </a:rPr>
              <a:t>n</a:t>
            </a:r>
            <a:r>
              <a:rPr sz="800" b="1" i="1" spc="-5" dirty="0">
                <a:latin typeface="Arial"/>
                <a:cs typeface="Arial"/>
              </a:rPr>
              <a:t> </a:t>
            </a:r>
            <a:r>
              <a:rPr sz="800" b="1" i="1" spc="-10" dirty="0">
                <a:latin typeface="Arial"/>
                <a:cs typeface="Arial"/>
              </a:rPr>
              <a:t>Flows</a:t>
            </a:r>
            <a:endParaRPr sz="800">
              <a:latin typeface="Arial"/>
              <a:cs typeface="Arial"/>
            </a:endParaRPr>
          </a:p>
        </p:txBody>
      </p:sp>
      <p:sp>
        <p:nvSpPr>
          <p:cNvPr id="346" name="object 346"/>
          <p:cNvSpPr/>
          <p:nvPr/>
        </p:nvSpPr>
        <p:spPr>
          <a:xfrm>
            <a:off x="5682218" y="1472025"/>
            <a:ext cx="393700" cy="201295"/>
          </a:xfrm>
          <a:custGeom>
            <a:avLst/>
            <a:gdLst/>
            <a:ahLst/>
            <a:cxnLst/>
            <a:rect l="l" t="t" r="r" b="b"/>
            <a:pathLst>
              <a:path w="393700" h="201294">
                <a:moveTo>
                  <a:pt x="0" y="0"/>
                </a:moveTo>
                <a:lnTo>
                  <a:pt x="393332" y="0"/>
                </a:lnTo>
                <a:lnTo>
                  <a:pt x="393332" y="200850"/>
                </a:lnTo>
                <a:lnTo>
                  <a:pt x="0" y="2008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7" name="object 347"/>
          <p:cNvSpPr txBox="1"/>
          <p:nvPr/>
        </p:nvSpPr>
        <p:spPr>
          <a:xfrm>
            <a:off x="5712605" y="1515896"/>
            <a:ext cx="332740" cy="1263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10" dirty="0">
                <a:latin typeface="Arial"/>
                <a:cs typeface="Arial"/>
              </a:rPr>
              <a:t>update</a:t>
            </a:r>
            <a:endParaRPr sz="800">
              <a:latin typeface="Arial"/>
              <a:cs typeface="Arial"/>
            </a:endParaRPr>
          </a:p>
        </p:txBody>
      </p:sp>
      <p:sp>
        <p:nvSpPr>
          <p:cNvPr id="349" name="object 349"/>
          <p:cNvSpPr txBox="1"/>
          <p:nvPr/>
        </p:nvSpPr>
        <p:spPr>
          <a:xfrm>
            <a:off x="490597" y="5894334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0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350" name="object 350"/>
          <p:cNvSpPr txBox="1"/>
          <p:nvPr/>
        </p:nvSpPr>
        <p:spPr>
          <a:xfrm>
            <a:off x="5539740" y="5935900"/>
            <a:ext cx="2157095" cy="279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priori</a:t>
            </a:r>
            <a:r>
              <a:rPr sz="2000" spc="-10" dirty="0">
                <a:latin typeface="Arial"/>
                <a:cs typeface="Arial"/>
              </a:rPr>
              <a:t>ty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mechanism</a:t>
            </a:r>
            <a:endParaRPr sz="2000">
              <a:latin typeface="Arial"/>
              <a:cs typeface="Arial"/>
            </a:endParaRPr>
          </a:p>
        </p:txBody>
      </p:sp>
      <p:sp>
        <p:nvSpPr>
          <p:cNvPr id="351" name="object 351"/>
          <p:cNvSpPr txBox="1"/>
          <p:nvPr/>
        </p:nvSpPr>
        <p:spPr>
          <a:xfrm>
            <a:off x="630932" y="6012453"/>
            <a:ext cx="901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Lucida Sans"/>
                <a:cs typeface="Lucida Sans"/>
              </a:rPr>
              <a:t>1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352" name="object 352"/>
          <p:cNvSpPr txBox="1"/>
          <p:nvPr/>
        </p:nvSpPr>
        <p:spPr>
          <a:xfrm>
            <a:off x="987226" y="6012453"/>
            <a:ext cx="15494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10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353" name="object 353"/>
          <p:cNvSpPr txBox="1"/>
          <p:nvPr/>
        </p:nvSpPr>
        <p:spPr>
          <a:xfrm>
            <a:off x="2211090" y="6012453"/>
            <a:ext cx="1202055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3185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40</a:t>
            </a:r>
            <a:endParaRPr sz="80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800" dirty="0">
                <a:latin typeface="Lucida Sans"/>
                <a:cs typeface="Lucida Sans"/>
              </a:rPr>
              <a:t>In</a:t>
            </a:r>
            <a:r>
              <a:rPr sz="800" spc="15" dirty="0">
                <a:latin typeface="Lucida Sans"/>
                <a:cs typeface="Lucida Sans"/>
              </a:rPr>
              <a:t>terfa</a:t>
            </a:r>
            <a:r>
              <a:rPr sz="800" spc="20" dirty="0">
                <a:latin typeface="Lucida Sans"/>
                <a:cs typeface="Lucida Sans"/>
              </a:rPr>
              <a:t>c</a:t>
            </a:r>
            <a:r>
              <a:rPr sz="800" spc="40" dirty="0">
                <a:latin typeface="Lucida Sans"/>
                <a:cs typeface="Lucida Sans"/>
              </a:rPr>
              <a:t>e</a:t>
            </a:r>
            <a:r>
              <a:rPr sz="800" dirty="0">
                <a:latin typeface="Lucida Sans"/>
                <a:cs typeface="Lucida Sans"/>
              </a:rPr>
              <a:t> </a:t>
            </a:r>
            <a:r>
              <a:rPr sz="800" spc="65" dirty="0">
                <a:latin typeface="Lucida Sans"/>
                <a:cs typeface="Lucida Sans"/>
              </a:rPr>
              <a:t>S</a:t>
            </a:r>
            <a:r>
              <a:rPr sz="800" spc="-5" dirty="0">
                <a:latin typeface="Lucida Sans"/>
                <a:cs typeface="Lucida Sans"/>
              </a:rPr>
              <a:t>p</a:t>
            </a:r>
            <a:r>
              <a:rPr sz="800" spc="25" dirty="0">
                <a:latin typeface="Lucida Sans"/>
                <a:cs typeface="Lucida Sans"/>
              </a:rPr>
              <a:t>ee</a:t>
            </a:r>
            <a:r>
              <a:rPr sz="800" spc="35" dirty="0">
                <a:latin typeface="Lucida Sans"/>
                <a:cs typeface="Lucida Sans"/>
              </a:rPr>
              <a:t>d</a:t>
            </a:r>
            <a:r>
              <a:rPr sz="800" dirty="0">
                <a:latin typeface="Lucida Sans"/>
                <a:cs typeface="Lucida Sans"/>
              </a:rPr>
              <a:t> </a:t>
            </a:r>
            <a:r>
              <a:rPr sz="800" spc="40" dirty="0">
                <a:latin typeface="Lucida Sans"/>
                <a:cs typeface="Lucida Sans"/>
              </a:rPr>
              <a:t>(G</a:t>
            </a:r>
            <a:r>
              <a:rPr sz="800" spc="-5" dirty="0">
                <a:latin typeface="Lucida Sans"/>
                <a:cs typeface="Lucida Sans"/>
              </a:rPr>
              <a:t>bp</a:t>
            </a:r>
            <a:r>
              <a:rPr sz="800" dirty="0">
                <a:latin typeface="Lucida Sans"/>
                <a:cs typeface="Lucida Sans"/>
              </a:rPr>
              <a:t>s</a:t>
            </a:r>
            <a:r>
              <a:rPr sz="800" spc="50" dirty="0">
                <a:latin typeface="Lucida Sans"/>
                <a:cs typeface="Lucida Sans"/>
              </a:rPr>
              <a:t>)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354" name="object 354"/>
          <p:cNvSpPr txBox="1"/>
          <p:nvPr/>
        </p:nvSpPr>
        <p:spPr>
          <a:xfrm>
            <a:off x="4839840" y="6012453"/>
            <a:ext cx="21971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Lucida Sans"/>
                <a:cs typeface="Lucida Sans"/>
              </a:rPr>
              <a:t>100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355" name="object 35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23</a:t>
            </a:fld>
            <a:endParaRPr dirty="0"/>
          </a:p>
        </p:txBody>
      </p:sp>
      <p:sp>
        <p:nvSpPr>
          <p:cNvPr id="348" name="object 348"/>
          <p:cNvSpPr txBox="1"/>
          <p:nvPr/>
        </p:nvSpPr>
        <p:spPr>
          <a:xfrm>
            <a:off x="5260338" y="3357800"/>
            <a:ext cx="3446779" cy="25501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93065" algn="l"/>
              </a:tabLst>
            </a:pPr>
            <a:r>
              <a:rPr sz="1400" dirty="0">
                <a:latin typeface="MS PGothic"/>
                <a:cs typeface="MS PGothic"/>
              </a:rPr>
              <a:t>❇	</a:t>
            </a:r>
            <a:r>
              <a:rPr sz="2000" dirty="0">
                <a:latin typeface="Arial"/>
                <a:cs typeface="Arial"/>
              </a:rPr>
              <a:t>Peaks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sa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ura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ion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poin</a:t>
            </a:r>
            <a:r>
              <a:rPr sz="2000" spc="-10" dirty="0">
                <a:latin typeface="Arial"/>
                <a:cs typeface="Arial"/>
              </a:rPr>
              <a:t>t</a:t>
            </a:r>
            <a:endParaRPr sz="2000">
              <a:latin typeface="Arial"/>
              <a:cs typeface="Arial"/>
            </a:endParaRPr>
          </a:p>
          <a:p>
            <a:pPr marL="355600" marR="208279" indent="-342900">
              <a:lnSpc>
                <a:spcPts val="2320"/>
              </a:lnSpc>
              <a:spcBef>
                <a:spcPts val="620"/>
              </a:spcBef>
              <a:buSzPct val="70000"/>
              <a:buFont typeface="Arial Unicode MS"/>
              <a:buChar char="□"/>
              <a:tabLst>
                <a:tab pos="355600" algn="l"/>
              </a:tabLst>
            </a:pPr>
            <a:r>
              <a:rPr sz="2000" dirty="0">
                <a:latin typeface="Arial"/>
                <a:cs typeface="Arial"/>
              </a:rPr>
              <a:t>Di</a:t>
            </a:r>
            <a:r>
              <a:rPr sz="2000" spc="-50" dirty="0">
                <a:latin typeface="Arial"/>
                <a:cs typeface="Arial"/>
              </a:rPr>
              <a:t>f</a:t>
            </a:r>
            <a:r>
              <a:rPr sz="2000" spc="-10" dirty="0">
                <a:latin typeface="Arial"/>
                <a:cs typeface="Arial"/>
              </a:rPr>
              <a:t>f</a:t>
            </a:r>
            <a:r>
              <a:rPr sz="2000" dirty="0">
                <a:latin typeface="Arial"/>
                <a:cs typeface="Arial"/>
              </a:rPr>
              <a:t>erence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f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10" dirty="0">
                <a:latin typeface="Arial"/>
                <a:cs typeface="Arial"/>
              </a:rPr>
              <a:t>st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vs.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slow pa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h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increases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variance</a:t>
            </a:r>
            <a:endParaRPr sz="2000">
              <a:latin typeface="Arial"/>
              <a:cs typeface="Arial"/>
            </a:endParaRPr>
          </a:p>
          <a:p>
            <a:pPr marL="355600" marR="5080" indent="-342900">
              <a:lnSpc>
                <a:spcPct val="100800"/>
              </a:lnSpc>
              <a:spcBef>
                <a:spcPts val="395"/>
              </a:spcBef>
              <a:tabLst>
                <a:tab pos="354965" algn="l"/>
              </a:tabLst>
            </a:pPr>
            <a:r>
              <a:rPr sz="1400" dirty="0">
                <a:latin typeface="MS PGothic"/>
                <a:cs typeface="MS PGothic"/>
              </a:rPr>
              <a:t>▲	</a:t>
            </a:r>
            <a:r>
              <a:rPr sz="2000" dirty="0">
                <a:latin typeface="Arial"/>
                <a:cs typeface="Arial"/>
              </a:rPr>
              <a:t>Learning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pa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h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incurs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higher la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ency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-&gt;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ji</a:t>
            </a:r>
            <a:r>
              <a:rPr sz="2000" spc="-10" dirty="0">
                <a:latin typeface="Arial"/>
                <a:cs typeface="Arial"/>
              </a:rPr>
              <a:t>tt</a:t>
            </a:r>
            <a:r>
              <a:rPr sz="2000" dirty="0">
                <a:latin typeface="Arial"/>
                <a:cs typeface="Arial"/>
              </a:rPr>
              <a:t>er</a:t>
            </a:r>
            <a:endParaRPr sz="2000">
              <a:latin typeface="Arial"/>
              <a:cs typeface="Arial"/>
            </a:endParaRPr>
          </a:p>
          <a:p>
            <a:pPr marL="749300" marR="199390" indent="-279400">
              <a:lnSpc>
                <a:spcPct val="102499"/>
              </a:lnSpc>
              <a:spcBef>
                <a:spcPts val="355"/>
              </a:spcBef>
              <a:tabLst>
                <a:tab pos="755015" algn="l"/>
              </a:tabLst>
            </a:pPr>
            <a:r>
              <a:rPr sz="1150" spc="30" dirty="0">
                <a:latin typeface="MS PGothic"/>
                <a:cs typeface="MS PGothic"/>
              </a:rPr>
              <a:t>▲		</a:t>
            </a:r>
            <a:r>
              <a:rPr sz="1700" spc="-15" dirty="0">
                <a:latin typeface="Arial"/>
                <a:cs typeface="Arial"/>
              </a:rPr>
              <a:t>Once</a:t>
            </a:r>
            <a:r>
              <a:rPr sz="1700" spc="-5" dirty="0">
                <a:latin typeface="Arial"/>
                <a:cs typeface="Arial"/>
              </a:rPr>
              <a:t> f</a:t>
            </a:r>
            <a:r>
              <a:rPr sz="1700" dirty="0">
                <a:latin typeface="Arial"/>
                <a:cs typeface="Arial"/>
              </a:rPr>
              <a:t>low</a:t>
            </a:r>
            <a:r>
              <a:rPr sz="1700" spc="-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is</a:t>
            </a:r>
            <a:r>
              <a:rPr sz="1700" spc="-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learned</a:t>
            </a:r>
            <a:r>
              <a:rPr sz="1700" spc="-5" dirty="0">
                <a:latin typeface="Arial"/>
                <a:cs typeface="Arial"/>
              </a:rPr>
              <a:t>, </a:t>
            </a:r>
            <a:r>
              <a:rPr sz="1700" dirty="0">
                <a:latin typeface="Arial"/>
                <a:cs typeface="Arial"/>
              </a:rPr>
              <a:t>ji</a:t>
            </a:r>
            <a:r>
              <a:rPr sz="1700" spc="-5" dirty="0">
                <a:latin typeface="Arial"/>
                <a:cs typeface="Arial"/>
              </a:rPr>
              <a:t>tt</a:t>
            </a:r>
            <a:r>
              <a:rPr sz="1700" dirty="0">
                <a:latin typeface="Arial"/>
                <a:cs typeface="Arial"/>
              </a:rPr>
              <a:t>er consi</a:t>
            </a:r>
            <a:r>
              <a:rPr sz="1700" spc="-10" dirty="0">
                <a:latin typeface="Arial"/>
                <a:cs typeface="Arial"/>
              </a:rPr>
              <a:t>st</a:t>
            </a:r>
            <a:r>
              <a:rPr sz="1700" dirty="0">
                <a:latin typeface="Arial"/>
                <a:cs typeface="Arial"/>
              </a:rPr>
              <a:t>en</a:t>
            </a:r>
            <a:r>
              <a:rPr sz="1700" spc="-5" dirty="0">
                <a:latin typeface="Arial"/>
                <a:cs typeface="Arial"/>
              </a:rPr>
              <a:t>t </a:t>
            </a:r>
            <a:r>
              <a:rPr sz="1700" dirty="0">
                <a:latin typeface="Arial"/>
                <a:cs typeface="Arial"/>
              </a:rPr>
              <a:t>wi</a:t>
            </a:r>
            <a:r>
              <a:rPr sz="1700" spc="-5" dirty="0">
                <a:latin typeface="Arial"/>
                <a:cs typeface="Arial"/>
              </a:rPr>
              <a:t>t</a:t>
            </a:r>
            <a:r>
              <a:rPr sz="1700" dirty="0">
                <a:latin typeface="Arial"/>
                <a:cs typeface="Arial"/>
              </a:rPr>
              <a:t>h</a:t>
            </a:r>
            <a:r>
              <a:rPr sz="1700" spc="-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Caching</a:t>
            </a:r>
            <a:endParaRPr sz="1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39"/>
              </a:spcBef>
              <a:tabLst>
                <a:tab pos="354965" algn="l"/>
              </a:tabLst>
            </a:pPr>
            <a:r>
              <a:rPr sz="1400" spc="-705" dirty="0">
                <a:latin typeface="Wingdings"/>
                <a:cs typeface="Wingdings"/>
              </a:rPr>
              <a:t></a:t>
            </a:r>
            <a:r>
              <a:rPr sz="1400" spc="-705" dirty="0">
                <a:latin typeface="Times New Roman"/>
                <a:cs typeface="Times New Roman"/>
              </a:rPr>
              <a:t>	</a:t>
            </a:r>
            <a:r>
              <a:rPr sz="2000" spc="-10" dirty="0">
                <a:latin typeface="Arial"/>
                <a:cs typeface="Arial"/>
              </a:rPr>
              <a:t>Improves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ji</a:t>
            </a:r>
            <a:r>
              <a:rPr sz="2000" spc="-10" dirty="0">
                <a:latin typeface="Arial"/>
                <a:cs typeface="Arial"/>
              </a:rPr>
              <a:t>tt</a:t>
            </a:r>
            <a:r>
              <a:rPr sz="2000" dirty="0">
                <a:latin typeface="Arial"/>
                <a:cs typeface="Arial"/>
              </a:rPr>
              <a:t>er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incurred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by</a:t>
            </a:r>
            <a:endParaRPr sz="2000">
              <a:latin typeface="Arial"/>
              <a:cs typeface="Arial"/>
            </a:endParaRPr>
          </a:p>
        </p:txBody>
      </p:sp>
      <p:graphicFrame>
        <p:nvGraphicFramePr>
          <p:cNvPr id="228" name="object 228"/>
          <p:cNvGraphicFramePr>
            <a:graphicFrameLocks noGrp="1"/>
          </p:cNvGraphicFramePr>
          <p:nvPr/>
        </p:nvGraphicFramePr>
        <p:xfrm>
          <a:off x="243827" y="2904444"/>
          <a:ext cx="4858993" cy="6169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172"/>
                <a:gridCol w="193929"/>
                <a:gridCol w="727593"/>
                <a:gridCol w="271945"/>
                <a:gridCol w="795292"/>
                <a:gridCol w="1396839"/>
                <a:gridCol w="1336223"/>
              </a:tblGrid>
              <a:tr h="1588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650" dirty="0">
                          <a:latin typeface="Tahoma"/>
                          <a:cs typeface="Tahoma"/>
                        </a:rPr>
                        <a:t> 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>
                        <a:lnSpc>
                          <a:spcPct val="100000"/>
                        </a:lnSpc>
                      </a:pPr>
                      <a:r>
                        <a:rPr sz="650" dirty="0">
                          <a:latin typeface="Tahoma"/>
                          <a:cs typeface="Tahoma"/>
                        </a:rPr>
                        <a:t>B</a:t>
                      </a:r>
                      <a:r>
                        <a:rPr sz="650" spc="-5" dirty="0">
                          <a:latin typeface="Tahoma"/>
                          <a:cs typeface="Tahoma"/>
                        </a:rPr>
                        <a:t>aseli</a:t>
                      </a:r>
                      <a:r>
                        <a:rPr sz="650" dirty="0">
                          <a:latin typeface="Tahoma"/>
                          <a:cs typeface="Tahoma"/>
                        </a:rPr>
                        <a:t>ne</a:t>
                      </a:r>
                      <a:r>
                        <a:rPr sz="65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650" dirty="0">
                          <a:latin typeface="Tahoma"/>
                          <a:cs typeface="Tahoma"/>
                        </a:rPr>
                        <a:t>-</a:t>
                      </a:r>
                      <a:r>
                        <a:rPr sz="65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650" spc="-5" dirty="0">
                          <a:latin typeface="Tahoma"/>
                          <a:cs typeface="Tahoma"/>
                        </a:rPr>
                        <a:t>95%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</a:pPr>
                      <a:r>
                        <a:rPr sz="650" dirty="0">
                          <a:latin typeface="Tahoma"/>
                          <a:cs typeface="Tahoma"/>
                        </a:rPr>
                        <a:t> 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55575">
                        <a:lnSpc>
                          <a:spcPct val="100000"/>
                        </a:lnSpc>
                      </a:pPr>
                      <a:r>
                        <a:rPr sz="650" spc="-5" dirty="0">
                          <a:latin typeface="Tahoma"/>
                          <a:cs typeface="Tahoma"/>
                        </a:rPr>
                        <a:t>Cachin</a:t>
                      </a:r>
                      <a:r>
                        <a:rPr sz="650" dirty="0">
                          <a:latin typeface="Tahoma"/>
                          <a:cs typeface="Tahoma"/>
                        </a:rPr>
                        <a:t>g</a:t>
                      </a:r>
                      <a:r>
                        <a:rPr sz="65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650" dirty="0">
                          <a:latin typeface="Tahoma"/>
                          <a:cs typeface="Tahoma"/>
                        </a:rPr>
                        <a:t>-</a:t>
                      </a:r>
                      <a:r>
                        <a:rPr sz="65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650" spc="-5" dirty="0">
                          <a:latin typeface="Tahoma"/>
                          <a:cs typeface="Tahoma"/>
                        </a:rPr>
                        <a:t>95%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00">
                        <a:lnSpc>
                          <a:spcPct val="100000"/>
                        </a:lnSpc>
                      </a:pPr>
                      <a:r>
                        <a:rPr sz="650" dirty="0">
                          <a:latin typeface="Tahoma"/>
                          <a:cs typeface="Tahoma"/>
                        </a:rPr>
                        <a:t>P</a:t>
                      </a:r>
                      <a:r>
                        <a:rPr sz="650" spc="-5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650" dirty="0">
                          <a:latin typeface="Tahoma"/>
                          <a:cs typeface="Tahoma"/>
                        </a:rPr>
                        <a:t>rt</a:t>
                      </a:r>
                      <a:r>
                        <a:rPr sz="650" spc="-5" dirty="0">
                          <a:latin typeface="Tahoma"/>
                          <a:cs typeface="Tahoma"/>
                        </a:rPr>
                        <a:t>i</a:t>
                      </a:r>
                      <a:r>
                        <a:rPr sz="650" dirty="0">
                          <a:latin typeface="Tahoma"/>
                          <a:cs typeface="Tahoma"/>
                        </a:rPr>
                        <a:t>t</a:t>
                      </a:r>
                      <a:r>
                        <a:rPr sz="650" spc="-5" dirty="0">
                          <a:latin typeface="Tahoma"/>
                          <a:cs typeface="Tahoma"/>
                        </a:rPr>
                        <a:t>io</a:t>
                      </a:r>
                      <a:r>
                        <a:rPr sz="650" dirty="0">
                          <a:latin typeface="Tahoma"/>
                          <a:cs typeface="Tahoma"/>
                        </a:rPr>
                        <a:t>n</a:t>
                      </a:r>
                      <a:r>
                        <a:rPr sz="65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650" dirty="0">
                          <a:latin typeface="Tahoma"/>
                          <a:cs typeface="Tahoma"/>
                        </a:rPr>
                        <a:t>-</a:t>
                      </a:r>
                      <a:r>
                        <a:rPr sz="65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650" spc="-5" dirty="0">
                          <a:latin typeface="Tahoma"/>
                          <a:cs typeface="Tahoma"/>
                        </a:rPr>
                        <a:t>9</a:t>
                      </a:r>
                      <a:r>
                        <a:rPr sz="650" dirty="0">
                          <a:latin typeface="Tahoma"/>
                          <a:cs typeface="Tahoma"/>
                        </a:rPr>
                        <a:t>5%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9079">
                        <a:lnSpc>
                          <a:spcPct val="100000"/>
                        </a:lnSpc>
                      </a:pPr>
                      <a:r>
                        <a:rPr sz="650" dirty="0">
                          <a:latin typeface="Tahoma"/>
                          <a:cs typeface="Tahoma"/>
                        </a:rPr>
                        <a:t>P</a:t>
                      </a:r>
                      <a:r>
                        <a:rPr sz="650" spc="-5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650" dirty="0">
                          <a:latin typeface="Tahoma"/>
                          <a:cs typeface="Tahoma"/>
                        </a:rPr>
                        <a:t>rt</a:t>
                      </a:r>
                      <a:r>
                        <a:rPr sz="650" spc="-5" dirty="0">
                          <a:latin typeface="Tahoma"/>
                          <a:cs typeface="Tahoma"/>
                        </a:rPr>
                        <a:t>i</a:t>
                      </a:r>
                      <a:r>
                        <a:rPr sz="650" dirty="0">
                          <a:latin typeface="Tahoma"/>
                          <a:cs typeface="Tahoma"/>
                        </a:rPr>
                        <a:t>t</a:t>
                      </a:r>
                      <a:r>
                        <a:rPr sz="650" spc="-5" dirty="0">
                          <a:latin typeface="Tahoma"/>
                          <a:cs typeface="Tahoma"/>
                        </a:rPr>
                        <a:t>ion+Ca</a:t>
                      </a:r>
                      <a:r>
                        <a:rPr sz="650" dirty="0">
                          <a:latin typeface="Tahoma"/>
                          <a:cs typeface="Tahoma"/>
                        </a:rPr>
                        <a:t>c</a:t>
                      </a:r>
                      <a:r>
                        <a:rPr sz="650" spc="-5" dirty="0">
                          <a:latin typeface="Tahoma"/>
                          <a:cs typeface="Tahoma"/>
                        </a:rPr>
                        <a:t>hin</a:t>
                      </a:r>
                      <a:r>
                        <a:rPr sz="650" dirty="0">
                          <a:latin typeface="Tahoma"/>
                          <a:cs typeface="Tahoma"/>
                        </a:rPr>
                        <a:t>g</a:t>
                      </a:r>
                      <a:r>
                        <a:rPr sz="65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650" dirty="0">
                          <a:latin typeface="Tahoma"/>
                          <a:cs typeface="Tahoma"/>
                        </a:rPr>
                        <a:t>-</a:t>
                      </a:r>
                      <a:r>
                        <a:rPr sz="65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650" dirty="0">
                          <a:latin typeface="Tahoma"/>
                          <a:cs typeface="Tahoma"/>
                        </a:rPr>
                        <a:t>9</a:t>
                      </a:r>
                      <a:r>
                        <a:rPr sz="650" spc="-5" dirty="0">
                          <a:latin typeface="Tahoma"/>
                          <a:cs typeface="Tahoma"/>
                        </a:rPr>
                        <a:t>5%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</a:tr>
              <a:tr h="1060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650" dirty="0">
                          <a:latin typeface="Tahoma"/>
                          <a:cs typeface="Tahoma"/>
                        </a:rPr>
                        <a:t> 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>
                        <a:lnSpc>
                          <a:spcPct val="100000"/>
                        </a:lnSpc>
                      </a:pPr>
                      <a:r>
                        <a:rPr sz="650" dirty="0">
                          <a:latin typeface="Tahoma"/>
                          <a:cs typeface="Tahoma"/>
                        </a:rPr>
                        <a:t>B</a:t>
                      </a:r>
                      <a:r>
                        <a:rPr sz="650" spc="-5" dirty="0">
                          <a:latin typeface="Tahoma"/>
                          <a:cs typeface="Tahoma"/>
                        </a:rPr>
                        <a:t>aseli</a:t>
                      </a:r>
                      <a:r>
                        <a:rPr sz="650" dirty="0">
                          <a:latin typeface="Tahoma"/>
                          <a:cs typeface="Tahoma"/>
                        </a:rPr>
                        <a:t>ne</a:t>
                      </a:r>
                      <a:r>
                        <a:rPr sz="65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650" dirty="0">
                          <a:latin typeface="Tahoma"/>
                          <a:cs typeface="Tahoma"/>
                        </a:rPr>
                        <a:t>-</a:t>
                      </a:r>
                      <a:r>
                        <a:rPr sz="65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650" spc="-5" dirty="0">
                          <a:latin typeface="Tahoma"/>
                          <a:cs typeface="Tahoma"/>
                        </a:rPr>
                        <a:t>60%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</a:pPr>
                      <a:r>
                        <a:rPr sz="650" dirty="0">
                          <a:latin typeface="Tahoma"/>
                          <a:cs typeface="Tahoma"/>
                        </a:rPr>
                        <a:t> 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55575">
                        <a:lnSpc>
                          <a:spcPct val="100000"/>
                        </a:lnSpc>
                      </a:pPr>
                      <a:r>
                        <a:rPr sz="650" spc="-5" dirty="0">
                          <a:latin typeface="Tahoma"/>
                          <a:cs typeface="Tahoma"/>
                        </a:rPr>
                        <a:t>Cachin</a:t>
                      </a:r>
                      <a:r>
                        <a:rPr sz="650" dirty="0">
                          <a:latin typeface="Tahoma"/>
                          <a:cs typeface="Tahoma"/>
                        </a:rPr>
                        <a:t>g</a:t>
                      </a:r>
                      <a:r>
                        <a:rPr sz="65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650" dirty="0">
                          <a:latin typeface="Tahoma"/>
                          <a:cs typeface="Tahoma"/>
                        </a:rPr>
                        <a:t>-</a:t>
                      </a:r>
                      <a:r>
                        <a:rPr sz="65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650" spc="-5" dirty="0">
                          <a:latin typeface="Tahoma"/>
                          <a:cs typeface="Tahoma"/>
                        </a:rPr>
                        <a:t>60%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00">
                        <a:lnSpc>
                          <a:spcPct val="100000"/>
                        </a:lnSpc>
                      </a:pPr>
                      <a:r>
                        <a:rPr sz="650" dirty="0">
                          <a:latin typeface="Tahoma"/>
                          <a:cs typeface="Tahoma"/>
                        </a:rPr>
                        <a:t>P</a:t>
                      </a:r>
                      <a:r>
                        <a:rPr sz="650" spc="-5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650" dirty="0">
                          <a:latin typeface="Tahoma"/>
                          <a:cs typeface="Tahoma"/>
                        </a:rPr>
                        <a:t>rt</a:t>
                      </a:r>
                      <a:r>
                        <a:rPr sz="650" spc="-5" dirty="0">
                          <a:latin typeface="Tahoma"/>
                          <a:cs typeface="Tahoma"/>
                        </a:rPr>
                        <a:t>i</a:t>
                      </a:r>
                      <a:r>
                        <a:rPr sz="650" dirty="0">
                          <a:latin typeface="Tahoma"/>
                          <a:cs typeface="Tahoma"/>
                        </a:rPr>
                        <a:t>t</a:t>
                      </a:r>
                      <a:r>
                        <a:rPr sz="650" spc="-5" dirty="0">
                          <a:latin typeface="Tahoma"/>
                          <a:cs typeface="Tahoma"/>
                        </a:rPr>
                        <a:t>io</a:t>
                      </a:r>
                      <a:r>
                        <a:rPr sz="650" dirty="0">
                          <a:latin typeface="Tahoma"/>
                          <a:cs typeface="Tahoma"/>
                        </a:rPr>
                        <a:t>n</a:t>
                      </a:r>
                      <a:r>
                        <a:rPr sz="65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650" dirty="0">
                          <a:latin typeface="Tahoma"/>
                          <a:cs typeface="Tahoma"/>
                        </a:rPr>
                        <a:t>-</a:t>
                      </a:r>
                      <a:r>
                        <a:rPr sz="65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650" spc="-5" dirty="0">
                          <a:latin typeface="Tahoma"/>
                          <a:cs typeface="Tahoma"/>
                        </a:rPr>
                        <a:t>6</a:t>
                      </a:r>
                      <a:r>
                        <a:rPr sz="650" dirty="0">
                          <a:latin typeface="Tahoma"/>
                          <a:cs typeface="Tahoma"/>
                        </a:rPr>
                        <a:t>0%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9079">
                        <a:lnSpc>
                          <a:spcPct val="100000"/>
                        </a:lnSpc>
                      </a:pPr>
                      <a:r>
                        <a:rPr sz="650" dirty="0">
                          <a:latin typeface="Tahoma"/>
                          <a:cs typeface="Tahoma"/>
                        </a:rPr>
                        <a:t>P</a:t>
                      </a:r>
                      <a:r>
                        <a:rPr sz="650" spc="-5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650" dirty="0">
                          <a:latin typeface="Tahoma"/>
                          <a:cs typeface="Tahoma"/>
                        </a:rPr>
                        <a:t>rt</a:t>
                      </a:r>
                      <a:r>
                        <a:rPr sz="650" spc="-5" dirty="0">
                          <a:latin typeface="Tahoma"/>
                          <a:cs typeface="Tahoma"/>
                        </a:rPr>
                        <a:t>i</a:t>
                      </a:r>
                      <a:r>
                        <a:rPr sz="650" dirty="0">
                          <a:latin typeface="Tahoma"/>
                          <a:cs typeface="Tahoma"/>
                        </a:rPr>
                        <a:t>t</a:t>
                      </a:r>
                      <a:r>
                        <a:rPr sz="650" spc="-5" dirty="0">
                          <a:latin typeface="Tahoma"/>
                          <a:cs typeface="Tahoma"/>
                        </a:rPr>
                        <a:t>ion+Ca</a:t>
                      </a:r>
                      <a:r>
                        <a:rPr sz="650" dirty="0">
                          <a:latin typeface="Tahoma"/>
                          <a:cs typeface="Tahoma"/>
                        </a:rPr>
                        <a:t>c</a:t>
                      </a:r>
                      <a:r>
                        <a:rPr sz="650" spc="-5" dirty="0">
                          <a:latin typeface="Tahoma"/>
                          <a:cs typeface="Tahoma"/>
                        </a:rPr>
                        <a:t>hin</a:t>
                      </a:r>
                      <a:r>
                        <a:rPr sz="650" dirty="0">
                          <a:latin typeface="Tahoma"/>
                          <a:cs typeface="Tahoma"/>
                        </a:rPr>
                        <a:t>g</a:t>
                      </a:r>
                      <a:r>
                        <a:rPr sz="65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650" dirty="0">
                          <a:latin typeface="Tahoma"/>
                          <a:cs typeface="Tahoma"/>
                        </a:rPr>
                        <a:t>-</a:t>
                      </a:r>
                      <a:r>
                        <a:rPr sz="65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650" dirty="0">
                          <a:latin typeface="Tahoma"/>
                          <a:cs typeface="Tahoma"/>
                        </a:rPr>
                        <a:t>6</a:t>
                      </a:r>
                      <a:r>
                        <a:rPr sz="650" spc="-5" dirty="0">
                          <a:latin typeface="Tahoma"/>
                          <a:cs typeface="Tahoma"/>
                        </a:rPr>
                        <a:t>0%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</a:tr>
              <a:tr h="3520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650" dirty="0">
                          <a:latin typeface="Tahoma"/>
                          <a:cs typeface="Tahoma"/>
                        </a:rPr>
                        <a:t> 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</a:pPr>
                      <a:r>
                        <a:rPr sz="800" spc="-5" dirty="0">
                          <a:latin typeface="Lucida Sans"/>
                          <a:cs typeface="Lucida Sans"/>
                        </a:rPr>
                        <a:t>35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>
                        <a:lnSpc>
                          <a:spcPct val="100000"/>
                        </a:lnSpc>
                      </a:pPr>
                      <a:r>
                        <a:rPr sz="650" dirty="0">
                          <a:latin typeface="Tahoma"/>
                          <a:cs typeface="Tahoma"/>
                        </a:rPr>
                        <a:t>B</a:t>
                      </a:r>
                      <a:r>
                        <a:rPr sz="650" spc="-5" dirty="0">
                          <a:latin typeface="Tahoma"/>
                          <a:cs typeface="Tahoma"/>
                        </a:rPr>
                        <a:t>aseli</a:t>
                      </a:r>
                      <a:r>
                        <a:rPr sz="650" dirty="0">
                          <a:latin typeface="Tahoma"/>
                          <a:cs typeface="Tahoma"/>
                        </a:rPr>
                        <a:t>ne</a:t>
                      </a:r>
                      <a:r>
                        <a:rPr sz="65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650" dirty="0">
                          <a:latin typeface="Tahoma"/>
                          <a:cs typeface="Tahoma"/>
                        </a:rPr>
                        <a:t>-</a:t>
                      </a:r>
                      <a:r>
                        <a:rPr sz="65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650" spc="-5" dirty="0">
                          <a:latin typeface="Tahoma"/>
                          <a:cs typeface="Tahoma"/>
                        </a:rPr>
                        <a:t>20%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</a:pPr>
                      <a:r>
                        <a:rPr sz="650" dirty="0">
                          <a:latin typeface="Tahoma"/>
                          <a:cs typeface="Tahoma"/>
                        </a:rPr>
                        <a:t> 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55575">
                        <a:lnSpc>
                          <a:spcPct val="100000"/>
                        </a:lnSpc>
                      </a:pPr>
                      <a:r>
                        <a:rPr sz="650" spc="-5" dirty="0">
                          <a:latin typeface="Tahoma"/>
                          <a:cs typeface="Tahoma"/>
                        </a:rPr>
                        <a:t>Cachin</a:t>
                      </a:r>
                      <a:r>
                        <a:rPr sz="650" dirty="0">
                          <a:latin typeface="Tahoma"/>
                          <a:cs typeface="Tahoma"/>
                        </a:rPr>
                        <a:t>g</a:t>
                      </a:r>
                      <a:r>
                        <a:rPr sz="65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650" dirty="0">
                          <a:latin typeface="Tahoma"/>
                          <a:cs typeface="Tahoma"/>
                        </a:rPr>
                        <a:t>-</a:t>
                      </a:r>
                      <a:r>
                        <a:rPr sz="65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650" spc="-5" dirty="0">
                          <a:latin typeface="Tahoma"/>
                          <a:cs typeface="Tahoma"/>
                        </a:rPr>
                        <a:t>20%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00">
                        <a:lnSpc>
                          <a:spcPct val="100000"/>
                        </a:lnSpc>
                      </a:pPr>
                      <a:r>
                        <a:rPr sz="650" dirty="0">
                          <a:latin typeface="Tahoma"/>
                          <a:cs typeface="Tahoma"/>
                        </a:rPr>
                        <a:t>P</a:t>
                      </a:r>
                      <a:r>
                        <a:rPr sz="650" spc="-5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650" dirty="0">
                          <a:latin typeface="Tahoma"/>
                          <a:cs typeface="Tahoma"/>
                        </a:rPr>
                        <a:t>rt</a:t>
                      </a:r>
                      <a:r>
                        <a:rPr sz="650" spc="-5" dirty="0">
                          <a:latin typeface="Tahoma"/>
                          <a:cs typeface="Tahoma"/>
                        </a:rPr>
                        <a:t>i</a:t>
                      </a:r>
                      <a:r>
                        <a:rPr sz="650" dirty="0">
                          <a:latin typeface="Tahoma"/>
                          <a:cs typeface="Tahoma"/>
                        </a:rPr>
                        <a:t>t</a:t>
                      </a:r>
                      <a:r>
                        <a:rPr sz="650" spc="-5" dirty="0">
                          <a:latin typeface="Tahoma"/>
                          <a:cs typeface="Tahoma"/>
                        </a:rPr>
                        <a:t>io</a:t>
                      </a:r>
                      <a:r>
                        <a:rPr sz="650" dirty="0">
                          <a:latin typeface="Tahoma"/>
                          <a:cs typeface="Tahoma"/>
                        </a:rPr>
                        <a:t>n</a:t>
                      </a:r>
                      <a:r>
                        <a:rPr sz="65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650" dirty="0">
                          <a:latin typeface="Tahoma"/>
                          <a:cs typeface="Tahoma"/>
                        </a:rPr>
                        <a:t>-</a:t>
                      </a:r>
                      <a:r>
                        <a:rPr sz="65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650" spc="-5" dirty="0">
                          <a:latin typeface="Tahoma"/>
                          <a:cs typeface="Tahoma"/>
                        </a:rPr>
                        <a:t>2</a:t>
                      </a:r>
                      <a:r>
                        <a:rPr sz="650" dirty="0">
                          <a:latin typeface="Tahoma"/>
                          <a:cs typeface="Tahoma"/>
                        </a:rPr>
                        <a:t>0%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9079">
                        <a:lnSpc>
                          <a:spcPct val="100000"/>
                        </a:lnSpc>
                      </a:pPr>
                      <a:r>
                        <a:rPr sz="650" dirty="0">
                          <a:latin typeface="Tahoma"/>
                          <a:cs typeface="Tahoma"/>
                        </a:rPr>
                        <a:t>P</a:t>
                      </a:r>
                      <a:r>
                        <a:rPr sz="650" spc="-5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650" dirty="0">
                          <a:latin typeface="Tahoma"/>
                          <a:cs typeface="Tahoma"/>
                        </a:rPr>
                        <a:t>rt</a:t>
                      </a:r>
                      <a:r>
                        <a:rPr sz="650" spc="-5" dirty="0">
                          <a:latin typeface="Tahoma"/>
                          <a:cs typeface="Tahoma"/>
                        </a:rPr>
                        <a:t>i</a:t>
                      </a:r>
                      <a:r>
                        <a:rPr sz="650" dirty="0">
                          <a:latin typeface="Tahoma"/>
                          <a:cs typeface="Tahoma"/>
                        </a:rPr>
                        <a:t>t</a:t>
                      </a:r>
                      <a:r>
                        <a:rPr sz="650" spc="-5" dirty="0">
                          <a:latin typeface="Tahoma"/>
                          <a:cs typeface="Tahoma"/>
                        </a:rPr>
                        <a:t>ion+Ca</a:t>
                      </a:r>
                      <a:r>
                        <a:rPr sz="650" dirty="0">
                          <a:latin typeface="Tahoma"/>
                          <a:cs typeface="Tahoma"/>
                        </a:rPr>
                        <a:t>c</a:t>
                      </a:r>
                      <a:r>
                        <a:rPr sz="650" spc="-5" dirty="0">
                          <a:latin typeface="Tahoma"/>
                          <a:cs typeface="Tahoma"/>
                        </a:rPr>
                        <a:t>hin</a:t>
                      </a:r>
                      <a:r>
                        <a:rPr sz="650" dirty="0">
                          <a:latin typeface="Tahoma"/>
                          <a:cs typeface="Tahoma"/>
                        </a:rPr>
                        <a:t>g</a:t>
                      </a:r>
                      <a:r>
                        <a:rPr sz="65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650" dirty="0">
                          <a:latin typeface="Tahoma"/>
                          <a:cs typeface="Tahoma"/>
                        </a:rPr>
                        <a:t>-</a:t>
                      </a:r>
                      <a:r>
                        <a:rPr sz="65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650" dirty="0">
                          <a:latin typeface="Tahoma"/>
                          <a:cs typeface="Tahoma"/>
                        </a:rPr>
                        <a:t>2</a:t>
                      </a:r>
                      <a:r>
                        <a:rPr sz="650" spc="-5" dirty="0">
                          <a:latin typeface="Tahoma"/>
                          <a:cs typeface="Tahoma"/>
                        </a:rPr>
                        <a:t>0%</a:t>
                      </a:r>
                      <a:endParaRPr sz="65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65033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16125">
              <a:lnSpc>
                <a:spcPct val="100000"/>
              </a:lnSpc>
            </a:pPr>
            <a:r>
              <a:rPr spc="-25" dirty="0"/>
              <a:t>Conclusions</a:t>
            </a:r>
          </a:p>
        </p:txBody>
      </p:sp>
      <p:sp>
        <p:nvSpPr>
          <p:cNvPr id="3" name="object 3"/>
          <p:cNvSpPr/>
          <p:nvPr/>
        </p:nvSpPr>
        <p:spPr>
          <a:xfrm>
            <a:off x="5016303" y="2012834"/>
            <a:ext cx="293370" cy="201295"/>
          </a:xfrm>
          <a:custGeom>
            <a:avLst/>
            <a:gdLst/>
            <a:ahLst/>
            <a:cxnLst/>
            <a:rect l="l" t="t" r="r" b="b"/>
            <a:pathLst>
              <a:path w="293370" h="201294">
                <a:moveTo>
                  <a:pt x="0" y="0"/>
                </a:moveTo>
                <a:lnTo>
                  <a:pt x="292907" y="0"/>
                </a:lnTo>
                <a:lnTo>
                  <a:pt x="292907" y="200850"/>
                </a:lnTo>
                <a:lnTo>
                  <a:pt x="0" y="2008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058147" y="1679754"/>
            <a:ext cx="193040" cy="201295"/>
          </a:xfrm>
          <a:custGeom>
            <a:avLst/>
            <a:gdLst/>
            <a:ahLst/>
            <a:cxnLst/>
            <a:rect l="l" t="t" r="r" b="b"/>
            <a:pathLst>
              <a:path w="193039" h="201294">
                <a:moveTo>
                  <a:pt x="0" y="0"/>
                </a:moveTo>
                <a:lnTo>
                  <a:pt x="192482" y="0"/>
                </a:lnTo>
                <a:lnTo>
                  <a:pt x="192482" y="200850"/>
                </a:lnTo>
                <a:lnTo>
                  <a:pt x="0" y="2008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438097" y="1891485"/>
            <a:ext cx="602615" cy="301625"/>
          </a:xfrm>
          <a:custGeom>
            <a:avLst/>
            <a:gdLst/>
            <a:ahLst/>
            <a:cxnLst/>
            <a:rect l="l" t="t" r="r" b="b"/>
            <a:pathLst>
              <a:path w="602614" h="301625">
                <a:moveTo>
                  <a:pt x="595058" y="0"/>
                </a:moveTo>
                <a:lnTo>
                  <a:pt x="7494" y="0"/>
                </a:lnTo>
                <a:lnTo>
                  <a:pt x="0" y="7495"/>
                </a:lnTo>
                <a:lnTo>
                  <a:pt x="0" y="293784"/>
                </a:lnTo>
                <a:lnTo>
                  <a:pt x="7494" y="301277"/>
                </a:lnTo>
                <a:lnTo>
                  <a:pt x="595058" y="301277"/>
                </a:lnTo>
                <a:lnTo>
                  <a:pt x="602552" y="293784"/>
                </a:lnTo>
                <a:lnTo>
                  <a:pt x="602552" y="7495"/>
                </a:lnTo>
                <a:lnTo>
                  <a:pt x="5950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438097" y="1891485"/>
            <a:ext cx="602615" cy="301625"/>
          </a:xfrm>
          <a:custGeom>
            <a:avLst/>
            <a:gdLst/>
            <a:ahLst/>
            <a:cxnLst/>
            <a:rect l="l" t="t" r="r" b="b"/>
            <a:pathLst>
              <a:path w="602614" h="301625">
                <a:moveTo>
                  <a:pt x="16737" y="0"/>
                </a:moveTo>
                <a:lnTo>
                  <a:pt x="585814" y="0"/>
                </a:lnTo>
                <a:lnTo>
                  <a:pt x="595058" y="0"/>
                </a:lnTo>
                <a:lnTo>
                  <a:pt x="602551" y="7494"/>
                </a:lnTo>
                <a:lnTo>
                  <a:pt x="602551" y="16737"/>
                </a:lnTo>
                <a:lnTo>
                  <a:pt x="602551" y="284538"/>
                </a:lnTo>
                <a:lnTo>
                  <a:pt x="602551" y="293782"/>
                </a:lnTo>
                <a:lnTo>
                  <a:pt x="595058" y="301276"/>
                </a:lnTo>
                <a:lnTo>
                  <a:pt x="585814" y="301276"/>
                </a:lnTo>
                <a:lnTo>
                  <a:pt x="16737" y="301276"/>
                </a:lnTo>
                <a:lnTo>
                  <a:pt x="7493" y="301276"/>
                </a:lnTo>
                <a:lnTo>
                  <a:pt x="0" y="293782"/>
                </a:lnTo>
                <a:lnTo>
                  <a:pt x="0" y="284538"/>
                </a:lnTo>
                <a:lnTo>
                  <a:pt x="0" y="16737"/>
                </a:lnTo>
                <a:lnTo>
                  <a:pt x="0" y="7494"/>
                </a:lnTo>
                <a:lnTo>
                  <a:pt x="7493" y="0"/>
                </a:lnTo>
                <a:lnTo>
                  <a:pt x="16737" y="0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488483" y="2042123"/>
            <a:ext cx="172085" cy="0"/>
          </a:xfrm>
          <a:custGeom>
            <a:avLst/>
            <a:gdLst/>
            <a:ahLst/>
            <a:cxnLst/>
            <a:rect l="l" t="t" r="r" b="b"/>
            <a:pathLst>
              <a:path w="172084">
                <a:moveTo>
                  <a:pt x="0" y="0"/>
                </a:moveTo>
                <a:lnTo>
                  <a:pt x="171817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635195" y="2017019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09" h="50800">
                <a:moveTo>
                  <a:pt x="0" y="0"/>
                </a:moveTo>
                <a:lnTo>
                  <a:pt x="25106" y="25105"/>
                </a:lnTo>
                <a:lnTo>
                  <a:pt x="0" y="50211"/>
                </a:lnTo>
                <a:lnTo>
                  <a:pt x="66950" y="2510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635195" y="2017017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09" h="50800">
                <a:moveTo>
                  <a:pt x="66950" y="25106"/>
                </a:moveTo>
                <a:lnTo>
                  <a:pt x="0" y="0"/>
                </a:lnTo>
                <a:lnTo>
                  <a:pt x="25106" y="25106"/>
                </a:lnTo>
                <a:lnTo>
                  <a:pt x="0" y="50212"/>
                </a:lnTo>
                <a:lnTo>
                  <a:pt x="66950" y="25106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331331" y="1891485"/>
            <a:ext cx="602615" cy="301625"/>
          </a:xfrm>
          <a:custGeom>
            <a:avLst/>
            <a:gdLst/>
            <a:ahLst/>
            <a:cxnLst/>
            <a:rect l="l" t="t" r="r" b="b"/>
            <a:pathLst>
              <a:path w="602614" h="301625">
                <a:moveTo>
                  <a:pt x="595058" y="0"/>
                </a:moveTo>
                <a:lnTo>
                  <a:pt x="7493" y="0"/>
                </a:lnTo>
                <a:lnTo>
                  <a:pt x="0" y="7495"/>
                </a:lnTo>
                <a:lnTo>
                  <a:pt x="0" y="293784"/>
                </a:lnTo>
                <a:lnTo>
                  <a:pt x="7493" y="301277"/>
                </a:lnTo>
                <a:lnTo>
                  <a:pt x="595058" y="301277"/>
                </a:lnTo>
                <a:lnTo>
                  <a:pt x="602551" y="293784"/>
                </a:lnTo>
                <a:lnTo>
                  <a:pt x="602551" y="7495"/>
                </a:lnTo>
                <a:lnTo>
                  <a:pt x="5950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331331" y="1891485"/>
            <a:ext cx="602615" cy="301625"/>
          </a:xfrm>
          <a:custGeom>
            <a:avLst/>
            <a:gdLst/>
            <a:ahLst/>
            <a:cxnLst/>
            <a:rect l="l" t="t" r="r" b="b"/>
            <a:pathLst>
              <a:path w="602614" h="301625">
                <a:moveTo>
                  <a:pt x="16737" y="0"/>
                </a:moveTo>
                <a:lnTo>
                  <a:pt x="585814" y="0"/>
                </a:lnTo>
                <a:lnTo>
                  <a:pt x="595058" y="0"/>
                </a:lnTo>
                <a:lnTo>
                  <a:pt x="602551" y="7494"/>
                </a:lnTo>
                <a:lnTo>
                  <a:pt x="602551" y="16737"/>
                </a:lnTo>
                <a:lnTo>
                  <a:pt x="602551" y="284538"/>
                </a:lnTo>
                <a:lnTo>
                  <a:pt x="602551" y="293782"/>
                </a:lnTo>
                <a:lnTo>
                  <a:pt x="595058" y="301276"/>
                </a:lnTo>
                <a:lnTo>
                  <a:pt x="585814" y="301276"/>
                </a:lnTo>
                <a:lnTo>
                  <a:pt x="16737" y="301276"/>
                </a:lnTo>
                <a:lnTo>
                  <a:pt x="7493" y="301276"/>
                </a:lnTo>
                <a:lnTo>
                  <a:pt x="0" y="293782"/>
                </a:lnTo>
                <a:lnTo>
                  <a:pt x="0" y="284538"/>
                </a:lnTo>
                <a:lnTo>
                  <a:pt x="0" y="16737"/>
                </a:lnTo>
                <a:lnTo>
                  <a:pt x="0" y="7494"/>
                </a:lnTo>
                <a:lnTo>
                  <a:pt x="7493" y="0"/>
                </a:lnTo>
                <a:lnTo>
                  <a:pt x="16737" y="0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108632" y="1891485"/>
            <a:ext cx="602615" cy="301625"/>
          </a:xfrm>
          <a:custGeom>
            <a:avLst/>
            <a:gdLst/>
            <a:ahLst/>
            <a:cxnLst/>
            <a:rect l="l" t="t" r="r" b="b"/>
            <a:pathLst>
              <a:path w="602615" h="301625">
                <a:moveTo>
                  <a:pt x="595057" y="0"/>
                </a:moveTo>
                <a:lnTo>
                  <a:pt x="7492" y="0"/>
                </a:lnTo>
                <a:lnTo>
                  <a:pt x="0" y="7495"/>
                </a:lnTo>
                <a:lnTo>
                  <a:pt x="0" y="293784"/>
                </a:lnTo>
                <a:lnTo>
                  <a:pt x="7492" y="301277"/>
                </a:lnTo>
                <a:lnTo>
                  <a:pt x="595057" y="301277"/>
                </a:lnTo>
                <a:lnTo>
                  <a:pt x="602551" y="293784"/>
                </a:lnTo>
                <a:lnTo>
                  <a:pt x="602551" y="7495"/>
                </a:lnTo>
                <a:lnTo>
                  <a:pt x="59505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108631" y="1891485"/>
            <a:ext cx="602615" cy="301625"/>
          </a:xfrm>
          <a:custGeom>
            <a:avLst/>
            <a:gdLst/>
            <a:ahLst/>
            <a:cxnLst/>
            <a:rect l="l" t="t" r="r" b="b"/>
            <a:pathLst>
              <a:path w="602615" h="301625">
                <a:moveTo>
                  <a:pt x="16738" y="0"/>
                </a:moveTo>
                <a:lnTo>
                  <a:pt x="585814" y="0"/>
                </a:lnTo>
                <a:lnTo>
                  <a:pt x="595057" y="0"/>
                </a:lnTo>
                <a:lnTo>
                  <a:pt x="602552" y="7494"/>
                </a:lnTo>
                <a:lnTo>
                  <a:pt x="602552" y="16737"/>
                </a:lnTo>
                <a:lnTo>
                  <a:pt x="602552" y="284538"/>
                </a:lnTo>
                <a:lnTo>
                  <a:pt x="602552" y="293782"/>
                </a:lnTo>
                <a:lnTo>
                  <a:pt x="595057" y="301276"/>
                </a:lnTo>
                <a:lnTo>
                  <a:pt x="585814" y="301276"/>
                </a:lnTo>
                <a:lnTo>
                  <a:pt x="16738" y="301276"/>
                </a:lnTo>
                <a:lnTo>
                  <a:pt x="7494" y="301276"/>
                </a:lnTo>
                <a:lnTo>
                  <a:pt x="0" y="293782"/>
                </a:lnTo>
                <a:lnTo>
                  <a:pt x="0" y="284538"/>
                </a:lnTo>
                <a:lnTo>
                  <a:pt x="0" y="16737"/>
                </a:lnTo>
                <a:lnTo>
                  <a:pt x="0" y="7494"/>
                </a:lnTo>
                <a:lnTo>
                  <a:pt x="7494" y="0"/>
                </a:lnTo>
                <a:lnTo>
                  <a:pt x="16738" y="0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885933" y="1891485"/>
            <a:ext cx="602615" cy="301625"/>
          </a:xfrm>
          <a:custGeom>
            <a:avLst/>
            <a:gdLst/>
            <a:ahLst/>
            <a:cxnLst/>
            <a:rect l="l" t="t" r="r" b="b"/>
            <a:pathLst>
              <a:path w="602615" h="301625">
                <a:moveTo>
                  <a:pt x="595057" y="0"/>
                </a:moveTo>
                <a:lnTo>
                  <a:pt x="7494" y="0"/>
                </a:lnTo>
                <a:lnTo>
                  <a:pt x="0" y="7495"/>
                </a:lnTo>
                <a:lnTo>
                  <a:pt x="0" y="293784"/>
                </a:lnTo>
                <a:lnTo>
                  <a:pt x="7494" y="301277"/>
                </a:lnTo>
                <a:lnTo>
                  <a:pt x="595057" y="301277"/>
                </a:lnTo>
                <a:lnTo>
                  <a:pt x="602551" y="293784"/>
                </a:lnTo>
                <a:lnTo>
                  <a:pt x="602551" y="7495"/>
                </a:lnTo>
                <a:lnTo>
                  <a:pt x="59505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885932" y="1891485"/>
            <a:ext cx="602615" cy="301625"/>
          </a:xfrm>
          <a:custGeom>
            <a:avLst/>
            <a:gdLst/>
            <a:ahLst/>
            <a:cxnLst/>
            <a:rect l="l" t="t" r="r" b="b"/>
            <a:pathLst>
              <a:path w="602615" h="301625">
                <a:moveTo>
                  <a:pt x="16736" y="0"/>
                </a:moveTo>
                <a:lnTo>
                  <a:pt x="585813" y="0"/>
                </a:lnTo>
                <a:lnTo>
                  <a:pt x="595058" y="0"/>
                </a:lnTo>
                <a:lnTo>
                  <a:pt x="602551" y="7494"/>
                </a:lnTo>
                <a:lnTo>
                  <a:pt x="602551" y="16737"/>
                </a:lnTo>
                <a:lnTo>
                  <a:pt x="602551" y="284538"/>
                </a:lnTo>
                <a:lnTo>
                  <a:pt x="602551" y="293782"/>
                </a:lnTo>
                <a:lnTo>
                  <a:pt x="595058" y="301276"/>
                </a:lnTo>
                <a:lnTo>
                  <a:pt x="585813" y="301276"/>
                </a:lnTo>
                <a:lnTo>
                  <a:pt x="16736" y="301276"/>
                </a:lnTo>
                <a:lnTo>
                  <a:pt x="7494" y="301276"/>
                </a:lnTo>
                <a:lnTo>
                  <a:pt x="0" y="293782"/>
                </a:lnTo>
                <a:lnTo>
                  <a:pt x="0" y="284538"/>
                </a:lnTo>
                <a:lnTo>
                  <a:pt x="0" y="16737"/>
                </a:lnTo>
                <a:lnTo>
                  <a:pt x="0" y="7494"/>
                </a:lnTo>
                <a:lnTo>
                  <a:pt x="7494" y="0"/>
                </a:lnTo>
                <a:lnTo>
                  <a:pt x="16736" y="0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33882" y="2042123"/>
            <a:ext cx="117475" cy="0"/>
          </a:xfrm>
          <a:custGeom>
            <a:avLst/>
            <a:gdLst/>
            <a:ahLst/>
            <a:cxnLst/>
            <a:rect l="l" t="t" r="r" b="b"/>
            <a:pathLst>
              <a:path w="117475">
                <a:moveTo>
                  <a:pt x="0" y="0"/>
                </a:moveTo>
                <a:lnTo>
                  <a:pt x="117004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025781" y="2017019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0" y="0"/>
                </a:moveTo>
                <a:lnTo>
                  <a:pt x="25106" y="25105"/>
                </a:lnTo>
                <a:lnTo>
                  <a:pt x="0" y="50211"/>
                </a:lnTo>
                <a:lnTo>
                  <a:pt x="66950" y="2510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025781" y="2017017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66950" y="25106"/>
                </a:moveTo>
                <a:lnTo>
                  <a:pt x="0" y="0"/>
                </a:lnTo>
                <a:lnTo>
                  <a:pt x="25106" y="25106"/>
                </a:lnTo>
                <a:lnTo>
                  <a:pt x="0" y="50212"/>
                </a:lnTo>
                <a:lnTo>
                  <a:pt x="66950" y="25106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711184" y="2042123"/>
            <a:ext cx="117475" cy="0"/>
          </a:xfrm>
          <a:custGeom>
            <a:avLst/>
            <a:gdLst/>
            <a:ahLst/>
            <a:cxnLst/>
            <a:rect l="l" t="t" r="r" b="b"/>
            <a:pathLst>
              <a:path w="117475">
                <a:moveTo>
                  <a:pt x="0" y="0"/>
                </a:moveTo>
                <a:lnTo>
                  <a:pt x="117003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803081" y="2017019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09" h="50800">
                <a:moveTo>
                  <a:pt x="0" y="0"/>
                </a:moveTo>
                <a:lnTo>
                  <a:pt x="25106" y="25105"/>
                </a:lnTo>
                <a:lnTo>
                  <a:pt x="0" y="50211"/>
                </a:lnTo>
                <a:lnTo>
                  <a:pt x="66950" y="2510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803080" y="2017017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09" h="50800">
                <a:moveTo>
                  <a:pt x="66950" y="25106"/>
                </a:moveTo>
                <a:lnTo>
                  <a:pt x="0" y="0"/>
                </a:lnTo>
                <a:lnTo>
                  <a:pt x="25106" y="25106"/>
                </a:lnTo>
                <a:lnTo>
                  <a:pt x="0" y="50212"/>
                </a:lnTo>
                <a:lnTo>
                  <a:pt x="66950" y="25106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632606" y="2192762"/>
            <a:ext cx="1454785" cy="127000"/>
          </a:xfrm>
          <a:custGeom>
            <a:avLst/>
            <a:gdLst/>
            <a:ahLst/>
            <a:cxnLst/>
            <a:rect l="l" t="t" r="r" b="b"/>
            <a:pathLst>
              <a:path w="1454784" h="127000">
                <a:moveTo>
                  <a:pt x="1454175" y="0"/>
                </a:moveTo>
                <a:lnTo>
                  <a:pt x="1454175" y="74482"/>
                </a:lnTo>
                <a:lnTo>
                  <a:pt x="1454175" y="126890"/>
                </a:lnTo>
                <a:lnTo>
                  <a:pt x="1119938" y="126890"/>
                </a:lnTo>
                <a:lnTo>
                  <a:pt x="0" y="126890"/>
                </a:lnTo>
                <a:lnTo>
                  <a:pt x="0" y="74482"/>
                </a:lnTo>
                <a:lnTo>
                  <a:pt x="0" y="57744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607502" y="2208663"/>
            <a:ext cx="50800" cy="67310"/>
          </a:xfrm>
          <a:custGeom>
            <a:avLst/>
            <a:gdLst/>
            <a:ahLst/>
            <a:cxnLst/>
            <a:rect l="l" t="t" r="r" b="b"/>
            <a:pathLst>
              <a:path w="50800" h="67310">
                <a:moveTo>
                  <a:pt x="25105" y="0"/>
                </a:moveTo>
                <a:lnTo>
                  <a:pt x="0" y="66950"/>
                </a:lnTo>
                <a:lnTo>
                  <a:pt x="25105" y="41843"/>
                </a:lnTo>
                <a:lnTo>
                  <a:pt x="40796" y="41843"/>
                </a:lnTo>
                <a:lnTo>
                  <a:pt x="25105" y="0"/>
                </a:lnTo>
                <a:close/>
              </a:path>
              <a:path w="50800" h="67310">
                <a:moveTo>
                  <a:pt x="40796" y="41843"/>
                </a:moveTo>
                <a:lnTo>
                  <a:pt x="25105" y="41843"/>
                </a:lnTo>
                <a:lnTo>
                  <a:pt x="50211" y="66950"/>
                </a:lnTo>
                <a:lnTo>
                  <a:pt x="40796" y="418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607500" y="2208662"/>
            <a:ext cx="50800" cy="67310"/>
          </a:xfrm>
          <a:custGeom>
            <a:avLst/>
            <a:gdLst/>
            <a:ahLst/>
            <a:cxnLst/>
            <a:rect l="l" t="t" r="r" b="b"/>
            <a:pathLst>
              <a:path w="50800" h="67310">
                <a:moveTo>
                  <a:pt x="25106" y="0"/>
                </a:moveTo>
                <a:lnTo>
                  <a:pt x="0" y="66950"/>
                </a:lnTo>
                <a:lnTo>
                  <a:pt x="25106" y="41843"/>
                </a:lnTo>
                <a:lnTo>
                  <a:pt x="50212" y="66950"/>
                </a:lnTo>
                <a:lnTo>
                  <a:pt x="25106" y="0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121089" y="2215043"/>
            <a:ext cx="385445" cy="201295"/>
          </a:xfrm>
          <a:custGeom>
            <a:avLst/>
            <a:gdLst/>
            <a:ahLst/>
            <a:cxnLst/>
            <a:rect l="l" t="t" r="r" b="b"/>
            <a:pathLst>
              <a:path w="385445" h="201294">
                <a:moveTo>
                  <a:pt x="0" y="0"/>
                </a:moveTo>
                <a:lnTo>
                  <a:pt x="384963" y="0"/>
                </a:lnTo>
                <a:lnTo>
                  <a:pt x="384963" y="200850"/>
                </a:lnTo>
                <a:lnTo>
                  <a:pt x="0" y="2008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040649" y="2042123"/>
            <a:ext cx="233045" cy="0"/>
          </a:xfrm>
          <a:custGeom>
            <a:avLst/>
            <a:gdLst/>
            <a:ahLst/>
            <a:cxnLst/>
            <a:rect l="l" t="t" r="r" b="b"/>
            <a:pathLst>
              <a:path w="233045">
                <a:moveTo>
                  <a:pt x="0" y="0"/>
                </a:moveTo>
                <a:lnTo>
                  <a:pt x="232937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248480" y="2017019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0" y="0"/>
                </a:moveTo>
                <a:lnTo>
                  <a:pt x="25106" y="25105"/>
                </a:lnTo>
                <a:lnTo>
                  <a:pt x="0" y="50211"/>
                </a:lnTo>
                <a:lnTo>
                  <a:pt x="66950" y="2510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248480" y="2017017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66950" y="25106"/>
                </a:moveTo>
                <a:lnTo>
                  <a:pt x="0" y="0"/>
                </a:lnTo>
                <a:lnTo>
                  <a:pt x="25106" y="25106"/>
                </a:lnTo>
                <a:lnTo>
                  <a:pt x="0" y="50212"/>
                </a:lnTo>
                <a:lnTo>
                  <a:pt x="66950" y="25106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040649" y="1721693"/>
            <a:ext cx="2046605" cy="245110"/>
          </a:xfrm>
          <a:custGeom>
            <a:avLst/>
            <a:gdLst/>
            <a:ahLst/>
            <a:cxnLst/>
            <a:rect l="l" t="t" r="r" b="b"/>
            <a:pathLst>
              <a:path w="2046604" h="245110">
                <a:moveTo>
                  <a:pt x="0" y="245111"/>
                </a:moveTo>
                <a:lnTo>
                  <a:pt x="74481" y="245111"/>
                </a:lnTo>
                <a:lnTo>
                  <a:pt x="193403" y="245111"/>
                </a:lnTo>
                <a:lnTo>
                  <a:pt x="193403" y="0"/>
                </a:lnTo>
                <a:lnTo>
                  <a:pt x="2046133" y="0"/>
                </a:lnTo>
                <a:lnTo>
                  <a:pt x="2046133" y="95309"/>
                </a:lnTo>
                <a:lnTo>
                  <a:pt x="2046133" y="112047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061677" y="1808636"/>
            <a:ext cx="50800" cy="67310"/>
          </a:xfrm>
          <a:custGeom>
            <a:avLst/>
            <a:gdLst/>
            <a:ahLst/>
            <a:cxnLst/>
            <a:rect l="l" t="t" r="r" b="b"/>
            <a:pathLst>
              <a:path w="50800" h="67310">
                <a:moveTo>
                  <a:pt x="0" y="0"/>
                </a:moveTo>
                <a:lnTo>
                  <a:pt x="25106" y="66949"/>
                </a:lnTo>
                <a:lnTo>
                  <a:pt x="40797" y="25105"/>
                </a:lnTo>
                <a:lnTo>
                  <a:pt x="25106" y="25105"/>
                </a:lnTo>
                <a:lnTo>
                  <a:pt x="0" y="0"/>
                </a:lnTo>
                <a:close/>
              </a:path>
              <a:path w="50800" h="67310">
                <a:moveTo>
                  <a:pt x="50211" y="0"/>
                </a:moveTo>
                <a:lnTo>
                  <a:pt x="25106" y="25105"/>
                </a:lnTo>
                <a:lnTo>
                  <a:pt x="40797" y="25105"/>
                </a:lnTo>
                <a:lnTo>
                  <a:pt x="5021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061676" y="1808634"/>
            <a:ext cx="50800" cy="67310"/>
          </a:xfrm>
          <a:custGeom>
            <a:avLst/>
            <a:gdLst/>
            <a:ahLst/>
            <a:cxnLst/>
            <a:rect l="l" t="t" r="r" b="b"/>
            <a:pathLst>
              <a:path w="50800" h="67310">
                <a:moveTo>
                  <a:pt x="25106" y="66950"/>
                </a:moveTo>
                <a:lnTo>
                  <a:pt x="50212" y="0"/>
                </a:lnTo>
                <a:lnTo>
                  <a:pt x="25106" y="25106"/>
                </a:lnTo>
                <a:lnTo>
                  <a:pt x="0" y="0"/>
                </a:lnTo>
                <a:lnTo>
                  <a:pt x="25106" y="66950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020308" y="1617084"/>
            <a:ext cx="385445" cy="201295"/>
          </a:xfrm>
          <a:custGeom>
            <a:avLst/>
            <a:gdLst/>
            <a:ahLst/>
            <a:cxnLst/>
            <a:rect l="l" t="t" r="r" b="b"/>
            <a:pathLst>
              <a:path w="385445" h="201294">
                <a:moveTo>
                  <a:pt x="0" y="0"/>
                </a:moveTo>
                <a:lnTo>
                  <a:pt x="384963" y="0"/>
                </a:lnTo>
                <a:lnTo>
                  <a:pt x="384963" y="200850"/>
                </a:lnTo>
                <a:lnTo>
                  <a:pt x="0" y="2008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089843" y="1656138"/>
            <a:ext cx="193040" cy="201295"/>
          </a:xfrm>
          <a:custGeom>
            <a:avLst/>
            <a:gdLst/>
            <a:ahLst/>
            <a:cxnLst/>
            <a:rect l="l" t="t" r="r" b="b"/>
            <a:pathLst>
              <a:path w="193039" h="201294">
                <a:moveTo>
                  <a:pt x="0" y="0"/>
                </a:moveTo>
                <a:lnTo>
                  <a:pt x="192481" y="0"/>
                </a:lnTo>
                <a:lnTo>
                  <a:pt x="192481" y="200851"/>
                </a:lnTo>
                <a:lnTo>
                  <a:pt x="0" y="20085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089843" y="2200109"/>
            <a:ext cx="293370" cy="201295"/>
          </a:xfrm>
          <a:custGeom>
            <a:avLst/>
            <a:gdLst/>
            <a:ahLst/>
            <a:cxnLst/>
            <a:rect l="l" t="t" r="r" b="b"/>
            <a:pathLst>
              <a:path w="293370" h="201294">
                <a:moveTo>
                  <a:pt x="0" y="0"/>
                </a:moveTo>
                <a:lnTo>
                  <a:pt x="292906" y="0"/>
                </a:lnTo>
                <a:lnTo>
                  <a:pt x="292906" y="200850"/>
                </a:lnTo>
                <a:lnTo>
                  <a:pt x="0" y="2008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654736" y="2070393"/>
            <a:ext cx="100965" cy="335280"/>
          </a:xfrm>
          <a:custGeom>
            <a:avLst/>
            <a:gdLst/>
            <a:ahLst/>
            <a:cxnLst/>
            <a:rect l="l" t="t" r="r" b="b"/>
            <a:pathLst>
              <a:path w="100964" h="335280">
                <a:moveTo>
                  <a:pt x="0" y="0"/>
                </a:moveTo>
                <a:lnTo>
                  <a:pt x="100425" y="0"/>
                </a:lnTo>
                <a:lnTo>
                  <a:pt x="100425" y="334751"/>
                </a:lnTo>
                <a:lnTo>
                  <a:pt x="0" y="33475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654735" y="2070393"/>
            <a:ext cx="100965" cy="335280"/>
          </a:xfrm>
          <a:custGeom>
            <a:avLst/>
            <a:gdLst/>
            <a:ahLst/>
            <a:cxnLst/>
            <a:rect l="l" t="t" r="r" b="b"/>
            <a:pathLst>
              <a:path w="100964" h="335280">
                <a:moveTo>
                  <a:pt x="0" y="0"/>
                </a:moveTo>
                <a:lnTo>
                  <a:pt x="100425" y="0"/>
                </a:lnTo>
                <a:lnTo>
                  <a:pt x="100425" y="334751"/>
                </a:lnTo>
                <a:lnTo>
                  <a:pt x="0" y="334751"/>
                </a:lnTo>
                <a:lnTo>
                  <a:pt x="0" y="0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554310" y="2070393"/>
            <a:ext cx="100965" cy="335280"/>
          </a:xfrm>
          <a:custGeom>
            <a:avLst/>
            <a:gdLst/>
            <a:ahLst/>
            <a:cxnLst/>
            <a:rect l="l" t="t" r="r" b="b"/>
            <a:pathLst>
              <a:path w="100964" h="335280">
                <a:moveTo>
                  <a:pt x="0" y="0"/>
                </a:moveTo>
                <a:lnTo>
                  <a:pt x="100425" y="0"/>
                </a:lnTo>
                <a:lnTo>
                  <a:pt x="100425" y="334751"/>
                </a:lnTo>
                <a:lnTo>
                  <a:pt x="0" y="33475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554310" y="2070393"/>
            <a:ext cx="100965" cy="335280"/>
          </a:xfrm>
          <a:custGeom>
            <a:avLst/>
            <a:gdLst/>
            <a:ahLst/>
            <a:cxnLst/>
            <a:rect l="l" t="t" r="r" b="b"/>
            <a:pathLst>
              <a:path w="100964" h="335280">
                <a:moveTo>
                  <a:pt x="0" y="0"/>
                </a:moveTo>
                <a:lnTo>
                  <a:pt x="100425" y="0"/>
                </a:lnTo>
                <a:lnTo>
                  <a:pt x="100425" y="334751"/>
                </a:lnTo>
                <a:lnTo>
                  <a:pt x="0" y="334751"/>
                </a:lnTo>
                <a:lnTo>
                  <a:pt x="0" y="0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654736" y="1651953"/>
            <a:ext cx="100965" cy="335280"/>
          </a:xfrm>
          <a:custGeom>
            <a:avLst/>
            <a:gdLst/>
            <a:ahLst/>
            <a:cxnLst/>
            <a:rect l="l" t="t" r="r" b="b"/>
            <a:pathLst>
              <a:path w="100964" h="335280">
                <a:moveTo>
                  <a:pt x="0" y="0"/>
                </a:moveTo>
                <a:lnTo>
                  <a:pt x="100425" y="0"/>
                </a:lnTo>
                <a:lnTo>
                  <a:pt x="100425" y="334751"/>
                </a:lnTo>
                <a:lnTo>
                  <a:pt x="0" y="33475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654735" y="1651953"/>
            <a:ext cx="100965" cy="335280"/>
          </a:xfrm>
          <a:custGeom>
            <a:avLst/>
            <a:gdLst/>
            <a:ahLst/>
            <a:cxnLst/>
            <a:rect l="l" t="t" r="r" b="b"/>
            <a:pathLst>
              <a:path w="100964" h="335280">
                <a:moveTo>
                  <a:pt x="0" y="0"/>
                </a:moveTo>
                <a:lnTo>
                  <a:pt x="100425" y="0"/>
                </a:lnTo>
                <a:lnTo>
                  <a:pt x="100425" y="334751"/>
                </a:lnTo>
                <a:lnTo>
                  <a:pt x="0" y="334751"/>
                </a:lnTo>
                <a:lnTo>
                  <a:pt x="0" y="0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554310" y="1651953"/>
            <a:ext cx="100965" cy="335280"/>
          </a:xfrm>
          <a:custGeom>
            <a:avLst/>
            <a:gdLst/>
            <a:ahLst/>
            <a:cxnLst/>
            <a:rect l="l" t="t" r="r" b="b"/>
            <a:pathLst>
              <a:path w="100964" h="335280">
                <a:moveTo>
                  <a:pt x="0" y="0"/>
                </a:moveTo>
                <a:lnTo>
                  <a:pt x="100425" y="0"/>
                </a:lnTo>
                <a:lnTo>
                  <a:pt x="100425" y="334751"/>
                </a:lnTo>
                <a:lnTo>
                  <a:pt x="0" y="33475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554310" y="1651953"/>
            <a:ext cx="100965" cy="335280"/>
          </a:xfrm>
          <a:custGeom>
            <a:avLst/>
            <a:gdLst/>
            <a:ahLst/>
            <a:cxnLst/>
            <a:rect l="l" t="t" r="r" b="b"/>
            <a:pathLst>
              <a:path w="100964" h="335280">
                <a:moveTo>
                  <a:pt x="0" y="0"/>
                </a:moveTo>
                <a:lnTo>
                  <a:pt x="100425" y="0"/>
                </a:lnTo>
                <a:lnTo>
                  <a:pt x="100425" y="334751"/>
                </a:lnTo>
                <a:lnTo>
                  <a:pt x="0" y="334751"/>
                </a:lnTo>
                <a:lnTo>
                  <a:pt x="0" y="0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270302" y="1651953"/>
            <a:ext cx="485775" cy="0"/>
          </a:xfrm>
          <a:custGeom>
            <a:avLst/>
            <a:gdLst/>
            <a:ahLst/>
            <a:cxnLst/>
            <a:rect l="l" t="t" r="r" b="b"/>
            <a:pathLst>
              <a:path w="485775">
                <a:moveTo>
                  <a:pt x="485388" y="0"/>
                </a:moveTo>
                <a:lnTo>
                  <a:pt x="0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270302" y="1986705"/>
            <a:ext cx="485775" cy="0"/>
          </a:xfrm>
          <a:custGeom>
            <a:avLst/>
            <a:gdLst/>
            <a:ahLst/>
            <a:cxnLst/>
            <a:rect l="l" t="t" r="r" b="b"/>
            <a:pathLst>
              <a:path w="485775">
                <a:moveTo>
                  <a:pt x="485388" y="0"/>
                </a:moveTo>
                <a:lnTo>
                  <a:pt x="0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269772" y="2070393"/>
            <a:ext cx="485775" cy="0"/>
          </a:xfrm>
          <a:custGeom>
            <a:avLst/>
            <a:gdLst/>
            <a:ahLst/>
            <a:cxnLst/>
            <a:rect l="l" t="t" r="r" b="b"/>
            <a:pathLst>
              <a:path w="485775">
                <a:moveTo>
                  <a:pt x="485388" y="0"/>
                </a:moveTo>
                <a:lnTo>
                  <a:pt x="0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270302" y="2405144"/>
            <a:ext cx="485775" cy="0"/>
          </a:xfrm>
          <a:custGeom>
            <a:avLst/>
            <a:gdLst/>
            <a:ahLst/>
            <a:cxnLst/>
            <a:rect l="l" t="t" r="r" b="b"/>
            <a:pathLst>
              <a:path w="485775">
                <a:moveTo>
                  <a:pt x="485388" y="0"/>
                </a:moveTo>
                <a:lnTo>
                  <a:pt x="0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965871" y="1886812"/>
            <a:ext cx="300990" cy="300990"/>
          </a:xfrm>
          <a:custGeom>
            <a:avLst/>
            <a:gdLst/>
            <a:ahLst/>
            <a:cxnLst/>
            <a:rect l="l" t="t" r="r" b="b"/>
            <a:pathLst>
              <a:path w="300989" h="300989">
                <a:moveTo>
                  <a:pt x="152011" y="0"/>
                </a:moveTo>
                <a:lnTo>
                  <a:pt x="104382" y="7620"/>
                </a:lnTo>
                <a:lnTo>
                  <a:pt x="59753" y="30600"/>
                </a:lnTo>
                <a:lnTo>
                  <a:pt x="31388" y="57560"/>
                </a:lnTo>
                <a:lnTo>
                  <a:pt x="8143" y="100315"/>
                </a:lnTo>
                <a:lnTo>
                  <a:pt x="0" y="147326"/>
                </a:lnTo>
                <a:lnTo>
                  <a:pt x="341" y="159315"/>
                </a:lnTo>
                <a:lnTo>
                  <a:pt x="11291" y="206513"/>
                </a:lnTo>
                <a:lnTo>
                  <a:pt x="37689" y="249754"/>
                </a:lnTo>
                <a:lnTo>
                  <a:pt x="66418" y="275282"/>
                </a:lnTo>
                <a:lnTo>
                  <a:pt x="110723" y="295421"/>
                </a:lnTo>
                <a:lnTo>
                  <a:pt x="146375" y="300520"/>
                </a:lnTo>
                <a:lnTo>
                  <a:pt x="158402" y="300307"/>
                </a:lnTo>
                <a:lnTo>
                  <a:pt x="205642" y="289860"/>
                </a:lnTo>
                <a:lnTo>
                  <a:pt x="248630" y="263999"/>
                </a:lnTo>
                <a:lnTo>
                  <a:pt x="274451" y="235413"/>
                </a:lnTo>
                <a:lnTo>
                  <a:pt x="295285" y="190956"/>
                </a:lnTo>
                <a:lnTo>
                  <a:pt x="300818" y="155158"/>
                </a:lnTo>
                <a:lnTo>
                  <a:pt x="300740" y="143090"/>
                </a:lnTo>
                <a:lnTo>
                  <a:pt x="290814" y="95803"/>
                </a:lnTo>
                <a:lnTo>
                  <a:pt x="265510" y="53086"/>
                </a:lnTo>
                <a:lnTo>
                  <a:pt x="231427" y="23181"/>
                </a:lnTo>
                <a:lnTo>
                  <a:pt x="187400" y="4302"/>
                </a:lnTo>
                <a:lnTo>
                  <a:pt x="1520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965871" y="1886811"/>
            <a:ext cx="300990" cy="300990"/>
          </a:xfrm>
          <a:custGeom>
            <a:avLst/>
            <a:gdLst/>
            <a:ahLst/>
            <a:cxnLst/>
            <a:rect l="l" t="t" r="r" b="b"/>
            <a:pathLst>
              <a:path w="300989" h="300989">
                <a:moveTo>
                  <a:pt x="256780" y="43589"/>
                </a:moveTo>
                <a:lnTo>
                  <a:pt x="285930" y="84541"/>
                </a:lnTo>
                <a:lnTo>
                  <a:pt x="299700" y="131059"/>
                </a:lnTo>
                <a:lnTo>
                  <a:pt x="300817" y="155159"/>
                </a:lnTo>
                <a:lnTo>
                  <a:pt x="299934" y="167201"/>
                </a:lnTo>
                <a:lnTo>
                  <a:pt x="286789" y="213861"/>
                </a:lnTo>
                <a:lnTo>
                  <a:pt x="258264" y="255117"/>
                </a:lnTo>
                <a:lnTo>
                  <a:pt x="227904" y="278862"/>
                </a:lnTo>
                <a:lnTo>
                  <a:pt x="182314" y="297006"/>
                </a:lnTo>
                <a:lnTo>
                  <a:pt x="146374" y="300521"/>
                </a:lnTo>
                <a:lnTo>
                  <a:pt x="134379" y="299776"/>
                </a:lnTo>
                <a:lnTo>
                  <a:pt x="87910" y="287253"/>
                </a:lnTo>
                <a:lnTo>
                  <a:pt x="46720" y="259517"/>
                </a:lnTo>
                <a:lnTo>
                  <a:pt x="22549" y="228855"/>
                </a:lnTo>
                <a:lnTo>
                  <a:pt x="3894" y="183180"/>
                </a:lnTo>
                <a:lnTo>
                  <a:pt x="0" y="147325"/>
                </a:lnTo>
                <a:lnTo>
                  <a:pt x="611" y="135373"/>
                </a:lnTo>
                <a:lnTo>
                  <a:pt x="12546" y="89084"/>
                </a:lnTo>
                <a:lnTo>
                  <a:pt x="39542" y="47962"/>
                </a:lnTo>
                <a:lnTo>
                  <a:pt x="70479" y="23387"/>
                </a:lnTo>
                <a:lnTo>
                  <a:pt x="116233" y="4251"/>
                </a:lnTo>
                <a:lnTo>
                  <a:pt x="152011" y="0"/>
                </a:lnTo>
                <a:lnTo>
                  <a:pt x="163924" y="488"/>
                </a:lnTo>
                <a:lnTo>
                  <a:pt x="210048" y="11876"/>
                </a:lnTo>
                <a:lnTo>
                  <a:pt x="251101" y="38193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758860" y="1847857"/>
            <a:ext cx="163195" cy="116839"/>
          </a:xfrm>
          <a:custGeom>
            <a:avLst/>
            <a:gdLst/>
            <a:ahLst/>
            <a:cxnLst/>
            <a:rect l="l" t="t" r="r" b="b"/>
            <a:pathLst>
              <a:path w="163195" h="116839">
                <a:moveTo>
                  <a:pt x="0" y="0"/>
                </a:moveTo>
                <a:lnTo>
                  <a:pt x="74482" y="0"/>
                </a:lnTo>
                <a:lnTo>
                  <a:pt x="74482" y="116627"/>
                </a:lnTo>
                <a:lnTo>
                  <a:pt x="145913" y="116627"/>
                </a:lnTo>
                <a:lnTo>
                  <a:pt x="162651" y="116627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896405" y="1939380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0" y="0"/>
                </a:moveTo>
                <a:lnTo>
                  <a:pt x="25106" y="25105"/>
                </a:lnTo>
                <a:lnTo>
                  <a:pt x="0" y="50211"/>
                </a:lnTo>
                <a:lnTo>
                  <a:pt x="66950" y="2510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896405" y="1939377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66950" y="25107"/>
                </a:moveTo>
                <a:lnTo>
                  <a:pt x="0" y="0"/>
                </a:lnTo>
                <a:lnTo>
                  <a:pt x="25106" y="25107"/>
                </a:lnTo>
                <a:lnTo>
                  <a:pt x="0" y="50212"/>
                </a:lnTo>
                <a:lnTo>
                  <a:pt x="66950" y="25107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758920" y="2104888"/>
            <a:ext cx="160655" cy="106680"/>
          </a:xfrm>
          <a:custGeom>
            <a:avLst/>
            <a:gdLst/>
            <a:ahLst/>
            <a:cxnLst/>
            <a:rect l="l" t="t" r="r" b="b"/>
            <a:pathLst>
              <a:path w="160654" h="106680">
                <a:moveTo>
                  <a:pt x="0" y="106516"/>
                </a:moveTo>
                <a:lnTo>
                  <a:pt x="74482" y="106516"/>
                </a:lnTo>
                <a:lnTo>
                  <a:pt x="82850" y="106516"/>
                </a:lnTo>
                <a:lnTo>
                  <a:pt x="82850" y="0"/>
                </a:lnTo>
                <a:lnTo>
                  <a:pt x="143581" y="0"/>
                </a:lnTo>
                <a:lnTo>
                  <a:pt x="160318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3894134" y="2079782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0" y="0"/>
                </a:moveTo>
                <a:lnTo>
                  <a:pt x="25105" y="25106"/>
                </a:lnTo>
                <a:lnTo>
                  <a:pt x="0" y="50213"/>
                </a:lnTo>
                <a:lnTo>
                  <a:pt x="66949" y="2510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894133" y="2079781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66950" y="25106"/>
                </a:moveTo>
                <a:lnTo>
                  <a:pt x="0" y="0"/>
                </a:lnTo>
                <a:lnTo>
                  <a:pt x="25106" y="25106"/>
                </a:lnTo>
                <a:lnTo>
                  <a:pt x="0" y="50212"/>
                </a:lnTo>
                <a:lnTo>
                  <a:pt x="66950" y="25106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498730" y="1886280"/>
            <a:ext cx="602615" cy="301625"/>
          </a:xfrm>
          <a:custGeom>
            <a:avLst/>
            <a:gdLst/>
            <a:ahLst/>
            <a:cxnLst/>
            <a:rect l="l" t="t" r="r" b="b"/>
            <a:pathLst>
              <a:path w="602614" h="301625">
                <a:moveTo>
                  <a:pt x="595057" y="0"/>
                </a:moveTo>
                <a:lnTo>
                  <a:pt x="7492" y="0"/>
                </a:lnTo>
                <a:lnTo>
                  <a:pt x="0" y="7494"/>
                </a:lnTo>
                <a:lnTo>
                  <a:pt x="0" y="293782"/>
                </a:lnTo>
                <a:lnTo>
                  <a:pt x="7492" y="301277"/>
                </a:lnTo>
                <a:lnTo>
                  <a:pt x="595057" y="301277"/>
                </a:lnTo>
                <a:lnTo>
                  <a:pt x="602551" y="293782"/>
                </a:lnTo>
                <a:lnTo>
                  <a:pt x="602551" y="7494"/>
                </a:lnTo>
                <a:lnTo>
                  <a:pt x="59505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498729" y="1886279"/>
            <a:ext cx="602615" cy="301625"/>
          </a:xfrm>
          <a:custGeom>
            <a:avLst/>
            <a:gdLst/>
            <a:ahLst/>
            <a:cxnLst/>
            <a:rect l="l" t="t" r="r" b="b"/>
            <a:pathLst>
              <a:path w="602614" h="301625">
                <a:moveTo>
                  <a:pt x="16737" y="0"/>
                </a:moveTo>
                <a:lnTo>
                  <a:pt x="585814" y="0"/>
                </a:lnTo>
                <a:lnTo>
                  <a:pt x="595057" y="0"/>
                </a:lnTo>
                <a:lnTo>
                  <a:pt x="602551" y="7493"/>
                </a:lnTo>
                <a:lnTo>
                  <a:pt x="602551" y="16737"/>
                </a:lnTo>
                <a:lnTo>
                  <a:pt x="602551" y="284538"/>
                </a:lnTo>
                <a:lnTo>
                  <a:pt x="602551" y="293782"/>
                </a:lnTo>
                <a:lnTo>
                  <a:pt x="595057" y="301276"/>
                </a:lnTo>
                <a:lnTo>
                  <a:pt x="585814" y="301276"/>
                </a:lnTo>
                <a:lnTo>
                  <a:pt x="16737" y="301276"/>
                </a:lnTo>
                <a:lnTo>
                  <a:pt x="7493" y="301276"/>
                </a:lnTo>
                <a:lnTo>
                  <a:pt x="0" y="293782"/>
                </a:lnTo>
                <a:lnTo>
                  <a:pt x="0" y="284538"/>
                </a:lnTo>
                <a:lnTo>
                  <a:pt x="0" y="16737"/>
                </a:lnTo>
                <a:lnTo>
                  <a:pt x="0" y="7493"/>
                </a:lnTo>
                <a:lnTo>
                  <a:pt x="7493" y="0"/>
                </a:lnTo>
                <a:lnTo>
                  <a:pt x="16737" y="0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530773" y="2036917"/>
            <a:ext cx="123189" cy="0"/>
          </a:xfrm>
          <a:custGeom>
            <a:avLst/>
            <a:gdLst/>
            <a:ahLst/>
            <a:cxnLst/>
            <a:rect l="l" t="t" r="r" b="b"/>
            <a:pathLst>
              <a:path w="123189">
                <a:moveTo>
                  <a:pt x="0" y="0"/>
                </a:moveTo>
                <a:lnTo>
                  <a:pt x="123020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628688" y="2011812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0" y="0"/>
                </a:moveTo>
                <a:lnTo>
                  <a:pt x="25106" y="25106"/>
                </a:lnTo>
                <a:lnTo>
                  <a:pt x="0" y="50213"/>
                </a:lnTo>
                <a:lnTo>
                  <a:pt x="66949" y="2510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628687" y="2011811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66950" y="25106"/>
                </a:moveTo>
                <a:lnTo>
                  <a:pt x="0" y="0"/>
                </a:lnTo>
                <a:lnTo>
                  <a:pt x="25106" y="25106"/>
                </a:lnTo>
                <a:lnTo>
                  <a:pt x="0" y="50212"/>
                </a:lnTo>
                <a:lnTo>
                  <a:pt x="66950" y="25106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711539" y="1886280"/>
            <a:ext cx="602615" cy="301625"/>
          </a:xfrm>
          <a:custGeom>
            <a:avLst/>
            <a:gdLst/>
            <a:ahLst/>
            <a:cxnLst/>
            <a:rect l="l" t="t" r="r" b="b"/>
            <a:pathLst>
              <a:path w="602614" h="301625">
                <a:moveTo>
                  <a:pt x="595058" y="0"/>
                </a:moveTo>
                <a:lnTo>
                  <a:pt x="7493" y="0"/>
                </a:lnTo>
                <a:lnTo>
                  <a:pt x="0" y="7494"/>
                </a:lnTo>
                <a:lnTo>
                  <a:pt x="0" y="293782"/>
                </a:lnTo>
                <a:lnTo>
                  <a:pt x="7493" y="301277"/>
                </a:lnTo>
                <a:lnTo>
                  <a:pt x="595058" y="301277"/>
                </a:lnTo>
                <a:lnTo>
                  <a:pt x="602551" y="293782"/>
                </a:lnTo>
                <a:lnTo>
                  <a:pt x="602551" y="7494"/>
                </a:lnTo>
                <a:lnTo>
                  <a:pt x="5950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711538" y="1886279"/>
            <a:ext cx="602615" cy="301625"/>
          </a:xfrm>
          <a:custGeom>
            <a:avLst/>
            <a:gdLst/>
            <a:ahLst/>
            <a:cxnLst/>
            <a:rect l="l" t="t" r="r" b="b"/>
            <a:pathLst>
              <a:path w="602614" h="301625">
                <a:moveTo>
                  <a:pt x="16737" y="0"/>
                </a:moveTo>
                <a:lnTo>
                  <a:pt x="585814" y="0"/>
                </a:lnTo>
                <a:lnTo>
                  <a:pt x="595058" y="0"/>
                </a:lnTo>
                <a:lnTo>
                  <a:pt x="602551" y="7493"/>
                </a:lnTo>
                <a:lnTo>
                  <a:pt x="602551" y="16737"/>
                </a:lnTo>
                <a:lnTo>
                  <a:pt x="602551" y="284538"/>
                </a:lnTo>
                <a:lnTo>
                  <a:pt x="602551" y="293782"/>
                </a:lnTo>
                <a:lnTo>
                  <a:pt x="595058" y="301276"/>
                </a:lnTo>
                <a:lnTo>
                  <a:pt x="585814" y="301276"/>
                </a:lnTo>
                <a:lnTo>
                  <a:pt x="16737" y="301276"/>
                </a:lnTo>
                <a:lnTo>
                  <a:pt x="7493" y="301276"/>
                </a:lnTo>
                <a:lnTo>
                  <a:pt x="0" y="293782"/>
                </a:lnTo>
                <a:lnTo>
                  <a:pt x="0" y="284538"/>
                </a:lnTo>
                <a:lnTo>
                  <a:pt x="0" y="16737"/>
                </a:lnTo>
                <a:lnTo>
                  <a:pt x="0" y="7493"/>
                </a:lnTo>
                <a:lnTo>
                  <a:pt x="7493" y="0"/>
                </a:lnTo>
                <a:lnTo>
                  <a:pt x="16737" y="0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314090" y="2036917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>
                <a:moveTo>
                  <a:pt x="0" y="0"/>
                </a:moveTo>
                <a:lnTo>
                  <a:pt x="126894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415879" y="2011812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0" y="0"/>
                </a:moveTo>
                <a:lnTo>
                  <a:pt x="25106" y="25106"/>
                </a:lnTo>
                <a:lnTo>
                  <a:pt x="0" y="50213"/>
                </a:lnTo>
                <a:lnTo>
                  <a:pt x="66950" y="2510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415878" y="2011811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66950" y="25106"/>
                </a:moveTo>
                <a:lnTo>
                  <a:pt x="0" y="0"/>
                </a:lnTo>
                <a:lnTo>
                  <a:pt x="25106" y="25106"/>
                </a:lnTo>
                <a:lnTo>
                  <a:pt x="0" y="50212"/>
                </a:lnTo>
                <a:lnTo>
                  <a:pt x="66950" y="25106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101281" y="1819329"/>
            <a:ext cx="395605" cy="167640"/>
          </a:xfrm>
          <a:custGeom>
            <a:avLst/>
            <a:gdLst/>
            <a:ahLst/>
            <a:cxnLst/>
            <a:rect l="l" t="t" r="r" b="b"/>
            <a:pathLst>
              <a:path w="395604" h="167639">
                <a:moveTo>
                  <a:pt x="0" y="167375"/>
                </a:moveTo>
                <a:lnTo>
                  <a:pt x="74482" y="167375"/>
                </a:lnTo>
                <a:lnTo>
                  <a:pt x="99588" y="167375"/>
                </a:lnTo>
                <a:lnTo>
                  <a:pt x="99588" y="0"/>
                </a:lnTo>
                <a:lnTo>
                  <a:pt x="378547" y="0"/>
                </a:lnTo>
                <a:lnTo>
                  <a:pt x="395284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3471459" y="1794224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0" y="0"/>
                </a:moveTo>
                <a:lnTo>
                  <a:pt x="25106" y="25105"/>
                </a:lnTo>
                <a:lnTo>
                  <a:pt x="0" y="50211"/>
                </a:lnTo>
                <a:lnTo>
                  <a:pt x="66950" y="2510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3471459" y="1794223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66950" y="25106"/>
                </a:moveTo>
                <a:lnTo>
                  <a:pt x="0" y="0"/>
                </a:lnTo>
                <a:lnTo>
                  <a:pt x="25106" y="25106"/>
                </a:lnTo>
                <a:lnTo>
                  <a:pt x="0" y="50212"/>
                </a:lnTo>
                <a:lnTo>
                  <a:pt x="66950" y="25106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3101281" y="2087130"/>
            <a:ext cx="395605" cy="151130"/>
          </a:xfrm>
          <a:custGeom>
            <a:avLst/>
            <a:gdLst/>
            <a:ahLst/>
            <a:cxnLst/>
            <a:rect l="l" t="t" r="r" b="b"/>
            <a:pathLst>
              <a:path w="395604" h="151130">
                <a:moveTo>
                  <a:pt x="0" y="0"/>
                </a:moveTo>
                <a:lnTo>
                  <a:pt x="74482" y="0"/>
                </a:lnTo>
                <a:lnTo>
                  <a:pt x="99588" y="0"/>
                </a:lnTo>
                <a:lnTo>
                  <a:pt x="99588" y="150638"/>
                </a:lnTo>
                <a:lnTo>
                  <a:pt x="378547" y="150638"/>
                </a:lnTo>
                <a:lnTo>
                  <a:pt x="395284" y="150638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3471459" y="2212662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0" y="0"/>
                </a:moveTo>
                <a:lnTo>
                  <a:pt x="25106" y="25106"/>
                </a:lnTo>
                <a:lnTo>
                  <a:pt x="0" y="50213"/>
                </a:lnTo>
                <a:lnTo>
                  <a:pt x="66950" y="2510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3471459" y="2212662"/>
            <a:ext cx="67310" cy="50800"/>
          </a:xfrm>
          <a:custGeom>
            <a:avLst/>
            <a:gdLst/>
            <a:ahLst/>
            <a:cxnLst/>
            <a:rect l="l" t="t" r="r" b="b"/>
            <a:pathLst>
              <a:path w="67310" h="50800">
                <a:moveTo>
                  <a:pt x="66950" y="25106"/>
                </a:moveTo>
                <a:lnTo>
                  <a:pt x="0" y="0"/>
                </a:lnTo>
                <a:lnTo>
                  <a:pt x="25106" y="25106"/>
                </a:lnTo>
                <a:lnTo>
                  <a:pt x="0" y="50212"/>
                </a:lnTo>
                <a:lnTo>
                  <a:pt x="66950" y="25106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3150600" y="1446918"/>
            <a:ext cx="736600" cy="201295"/>
          </a:xfrm>
          <a:custGeom>
            <a:avLst/>
            <a:gdLst/>
            <a:ahLst/>
            <a:cxnLst/>
            <a:rect l="l" t="t" r="r" b="b"/>
            <a:pathLst>
              <a:path w="736600" h="201294">
                <a:moveTo>
                  <a:pt x="0" y="0"/>
                </a:moveTo>
                <a:lnTo>
                  <a:pt x="736452" y="0"/>
                </a:lnTo>
                <a:lnTo>
                  <a:pt x="736452" y="200851"/>
                </a:lnTo>
                <a:lnTo>
                  <a:pt x="0" y="20085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3092019" y="2428110"/>
            <a:ext cx="854075" cy="201295"/>
          </a:xfrm>
          <a:custGeom>
            <a:avLst/>
            <a:gdLst/>
            <a:ahLst/>
            <a:cxnLst/>
            <a:rect l="l" t="t" r="r" b="b"/>
            <a:pathLst>
              <a:path w="854075" h="201294">
                <a:moveTo>
                  <a:pt x="0" y="0"/>
                </a:moveTo>
                <a:lnTo>
                  <a:pt x="853615" y="0"/>
                </a:lnTo>
                <a:lnTo>
                  <a:pt x="853615" y="200851"/>
                </a:lnTo>
                <a:lnTo>
                  <a:pt x="0" y="20085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4270936" y="2039421"/>
            <a:ext cx="109855" cy="1905"/>
          </a:xfrm>
          <a:custGeom>
            <a:avLst/>
            <a:gdLst/>
            <a:ahLst/>
            <a:cxnLst/>
            <a:rect l="l" t="t" r="r" b="b"/>
            <a:pathLst>
              <a:path w="109854" h="1905">
                <a:moveTo>
                  <a:pt x="0" y="0"/>
                </a:moveTo>
                <a:lnTo>
                  <a:pt x="109423" y="1769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4354851" y="2015681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812" y="0"/>
                </a:moveTo>
                <a:lnTo>
                  <a:pt x="25509" y="25509"/>
                </a:lnTo>
                <a:lnTo>
                  <a:pt x="0" y="50206"/>
                </a:lnTo>
                <a:lnTo>
                  <a:pt x="67348" y="26186"/>
                </a:lnTo>
                <a:lnTo>
                  <a:pt x="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4354851" y="2015681"/>
            <a:ext cx="67945" cy="50800"/>
          </a:xfrm>
          <a:custGeom>
            <a:avLst/>
            <a:gdLst/>
            <a:ahLst/>
            <a:cxnLst/>
            <a:rect l="l" t="t" r="r" b="b"/>
            <a:pathLst>
              <a:path w="67945" h="50800">
                <a:moveTo>
                  <a:pt x="67346" y="26185"/>
                </a:moveTo>
                <a:lnTo>
                  <a:pt x="811" y="0"/>
                </a:lnTo>
                <a:lnTo>
                  <a:pt x="25508" y="25509"/>
                </a:lnTo>
                <a:lnTo>
                  <a:pt x="0" y="50206"/>
                </a:lnTo>
                <a:lnTo>
                  <a:pt x="67346" y="26185"/>
                </a:lnTo>
                <a:close/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2900430" y="2192762"/>
            <a:ext cx="4387215" cy="454025"/>
          </a:xfrm>
          <a:custGeom>
            <a:avLst/>
            <a:gdLst/>
            <a:ahLst/>
            <a:cxnLst/>
            <a:rect l="l" t="t" r="r" b="b"/>
            <a:pathLst>
              <a:path w="4387215" h="454025">
                <a:moveTo>
                  <a:pt x="4387203" y="0"/>
                </a:moveTo>
                <a:lnTo>
                  <a:pt x="4387203" y="99588"/>
                </a:lnTo>
                <a:lnTo>
                  <a:pt x="4387203" y="453585"/>
                </a:lnTo>
                <a:lnTo>
                  <a:pt x="133900" y="453585"/>
                </a:lnTo>
                <a:lnTo>
                  <a:pt x="0" y="453585"/>
                </a:lnTo>
                <a:lnTo>
                  <a:pt x="0" y="94382"/>
                </a:lnTo>
                <a:lnTo>
                  <a:pt x="0" y="77644"/>
                </a:lnTo>
              </a:path>
            </a:pathLst>
          </a:custGeom>
          <a:ln w="8368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2900430" y="2203456"/>
            <a:ext cx="0" cy="67310"/>
          </a:xfrm>
          <a:custGeom>
            <a:avLst/>
            <a:gdLst/>
            <a:ahLst/>
            <a:cxnLst/>
            <a:rect l="l" t="t" r="r" b="b"/>
            <a:pathLst>
              <a:path h="67310">
                <a:moveTo>
                  <a:pt x="0" y="0"/>
                </a:moveTo>
                <a:lnTo>
                  <a:pt x="0" y="6695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2875324" y="2203456"/>
            <a:ext cx="50800" cy="67310"/>
          </a:xfrm>
          <a:custGeom>
            <a:avLst/>
            <a:gdLst/>
            <a:ahLst/>
            <a:cxnLst/>
            <a:rect l="l" t="t" r="r" b="b"/>
            <a:pathLst>
              <a:path w="50800" h="67310">
                <a:moveTo>
                  <a:pt x="0" y="66950"/>
                </a:moveTo>
                <a:lnTo>
                  <a:pt x="25106" y="0"/>
                </a:lnTo>
                <a:lnTo>
                  <a:pt x="50212" y="6695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4760898" y="2541738"/>
            <a:ext cx="393700" cy="201295"/>
          </a:xfrm>
          <a:custGeom>
            <a:avLst/>
            <a:gdLst/>
            <a:ahLst/>
            <a:cxnLst/>
            <a:rect l="l" t="t" r="r" b="b"/>
            <a:pathLst>
              <a:path w="393700" h="201294">
                <a:moveTo>
                  <a:pt x="0" y="0"/>
                </a:moveTo>
                <a:lnTo>
                  <a:pt x="393331" y="0"/>
                </a:lnTo>
                <a:lnTo>
                  <a:pt x="393331" y="200850"/>
                </a:lnTo>
                <a:lnTo>
                  <a:pt x="0" y="2008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 txBox="1"/>
          <p:nvPr/>
        </p:nvSpPr>
        <p:spPr>
          <a:xfrm>
            <a:off x="535939" y="2471982"/>
            <a:ext cx="7766050" cy="3777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1791970" algn="ctr">
              <a:lnSpc>
                <a:spcPts val="925"/>
              </a:lnSpc>
            </a:pPr>
            <a:r>
              <a:rPr sz="800" b="1" i="1" spc="-20" dirty="0">
                <a:latin typeface="Arial"/>
                <a:cs typeface="Arial"/>
              </a:rPr>
              <a:t>Unknow</a:t>
            </a:r>
            <a:r>
              <a:rPr sz="800" b="1" i="1" spc="-10" dirty="0">
                <a:latin typeface="Arial"/>
                <a:cs typeface="Arial"/>
              </a:rPr>
              <a:t>n</a:t>
            </a:r>
            <a:r>
              <a:rPr sz="800" b="1" i="1" spc="-5" dirty="0">
                <a:latin typeface="Arial"/>
                <a:cs typeface="Arial"/>
              </a:rPr>
              <a:t> </a:t>
            </a:r>
            <a:r>
              <a:rPr sz="800" b="1" i="1" spc="-10" dirty="0">
                <a:latin typeface="Arial"/>
                <a:cs typeface="Arial"/>
              </a:rPr>
              <a:t>Flows</a:t>
            </a:r>
            <a:endParaRPr sz="800">
              <a:latin typeface="Arial"/>
              <a:cs typeface="Arial"/>
            </a:endParaRPr>
          </a:p>
          <a:p>
            <a:pPr marL="1076960" algn="ctr">
              <a:lnSpc>
                <a:spcPts val="925"/>
              </a:lnSpc>
            </a:pPr>
            <a:r>
              <a:rPr sz="800" i="1" spc="-10" dirty="0">
                <a:latin typeface="Arial"/>
                <a:cs typeface="Arial"/>
              </a:rPr>
              <a:t>update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6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600" dirty="0">
                <a:latin typeface="Arial"/>
                <a:cs typeface="Arial"/>
              </a:rPr>
              <a:t>SDN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complexi</a:t>
            </a:r>
            <a:r>
              <a:rPr sz="2600" spc="-10" dirty="0">
                <a:latin typeface="Arial"/>
                <a:cs typeface="Arial"/>
              </a:rPr>
              <a:t>t</a:t>
            </a:r>
            <a:r>
              <a:rPr sz="2600" dirty="0">
                <a:latin typeface="Arial"/>
                <a:cs typeface="Arial"/>
              </a:rPr>
              <a:t>y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increases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spc="-15" dirty="0">
                <a:latin typeface="Arial"/>
                <a:cs typeface="Arial"/>
              </a:rPr>
              <a:t>st</a:t>
            </a:r>
            <a:r>
              <a:rPr sz="2600" dirty="0">
                <a:latin typeface="Arial"/>
                <a:cs typeface="Arial"/>
              </a:rPr>
              <a:t>ress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on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Classi</a:t>
            </a:r>
            <a:r>
              <a:rPr sz="2600" spc="-10" dirty="0">
                <a:latin typeface="Arial"/>
                <a:cs typeface="Arial"/>
              </a:rPr>
              <a:t>f</a:t>
            </a:r>
            <a:r>
              <a:rPr sz="2600" dirty="0">
                <a:latin typeface="Arial"/>
                <a:cs typeface="Arial"/>
              </a:rPr>
              <a:t>ica</a:t>
            </a:r>
            <a:r>
              <a:rPr sz="2600" spc="-10" dirty="0">
                <a:latin typeface="Arial"/>
                <a:cs typeface="Arial"/>
              </a:rPr>
              <a:t>t</a:t>
            </a:r>
            <a:r>
              <a:rPr sz="2600" dirty="0">
                <a:latin typeface="Arial"/>
                <a:cs typeface="Arial"/>
              </a:rPr>
              <a:t>ion</a:t>
            </a:r>
            <a:endParaRPr sz="2600">
              <a:latin typeface="Arial"/>
              <a:cs typeface="Arial"/>
            </a:endParaRPr>
          </a:p>
          <a:p>
            <a:pPr marL="355600" marR="654050" indent="-342900">
              <a:lnSpc>
                <a:spcPts val="3080"/>
              </a:lnSpc>
              <a:spcBef>
                <a:spcPts val="740"/>
              </a:spcBef>
              <a:buFont typeface="Arial"/>
              <a:buChar char="•"/>
              <a:tabLst>
                <a:tab pos="355600" algn="l"/>
              </a:tabLst>
            </a:pPr>
            <a:r>
              <a:rPr sz="2600" spc="-25" dirty="0">
                <a:latin typeface="Arial"/>
                <a:cs typeface="Arial"/>
              </a:rPr>
              <a:t>F</a:t>
            </a:r>
            <a:r>
              <a:rPr sz="2600" dirty="0">
                <a:latin typeface="Arial"/>
                <a:cs typeface="Arial"/>
              </a:rPr>
              <a:t>low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Cache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minimizes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spc="-10" dirty="0">
                <a:latin typeface="Arial"/>
                <a:cs typeface="Arial"/>
              </a:rPr>
              <a:t>t</a:t>
            </a:r>
            <a:r>
              <a:rPr sz="2600" dirty="0">
                <a:latin typeface="Arial"/>
                <a:cs typeface="Arial"/>
              </a:rPr>
              <a:t>he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e</a:t>
            </a:r>
            <a:r>
              <a:rPr sz="2600" spc="-60" dirty="0">
                <a:latin typeface="Arial"/>
                <a:cs typeface="Arial"/>
              </a:rPr>
              <a:t>f</a:t>
            </a:r>
            <a:r>
              <a:rPr sz="2600" spc="-10" dirty="0">
                <a:latin typeface="Arial"/>
                <a:cs typeface="Arial"/>
              </a:rPr>
              <a:t>f</a:t>
            </a:r>
            <a:r>
              <a:rPr sz="2600" dirty="0">
                <a:latin typeface="Arial"/>
                <a:cs typeface="Arial"/>
              </a:rPr>
              <a:t>e</a:t>
            </a:r>
            <a:r>
              <a:rPr sz="2600" spc="-15" dirty="0">
                <a:latin typeface="Arial"/>
                <a:cs typeface="Arial"/>
              </a:rPr>
              <a:t>ct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o</a:t>
            </a:r>
            <a:r>
              <a:rPr sz="2600" spc="-10" dirty="0">
                <a:latin typeface="Arial"/>
                <a:cs typeface="Arial"/>
              </a:rPr>
              <a:t>f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repea</a:t>
            </a:r>
            <a:r>
              <a:rPr sz="2600" spc="-10" dirty="0">
                <a:latin typeface="Arial"/>
                <a:cs typeface="Arial"/>
              </a:rPr>
              <a:t>t</a:t>
            </a:r>
            <a:r>
              <a:rPr sz="2600" dirty="0">
                <a:latin typeface="Arial"/>
                <a:cs typeface="Arial"/>
              </a:rPr>
              <a:t>edly classi</a:t>
            </a:r>
            <a:r>
              <a:rPr sz="2600" spc="-10" dirty="0">
                <a:latin typeface="Arial"/>
                <a:cs typeface="Arial"/>
              </a:rPr>
              <a:t>f</a:t>
            </a:r>
            <a:r>
              <a:rPr sz="2600" dirty="0">
                <a:latin typeface="Arial"/>
                <a:cs typeface="Arial"/>
              </a:rPr>
              <a:t>ying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high</a:t>
            </a:r>
            <a:r>
              <a:rPr sz="2600" spc="-10" dirty="0">
                <a:latin typeface="Arial"/>
                <a:cs typeface="Arial"/>
              </a:rPr>
              <a:t>-t</a:t>
            </a:r>
            <a:r>
              <a:rPr sz="2600" dirty="0">
                <a:latin typeface="Arial"/>
                <a:cs typeface="Arial"/>
              </a:rPr>
              <a:t>hroughpu</a:t>
            </a:r>
            <a:r>
              <a:rPr sz="2600" spc="-10" dirty="0">
                <a:latin typeface="Arial"/>
                <a:cs typeface="Arial"/>
              </a:rPr>
              <a:t>t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spc="-10" dirty="0">
                <a:latin typeface="Arial"/>
                <a:cs typeface="Arial"/>
              </a:rPr>
              <a:t>f</a:t>
            </a:r>
            <a:r>
              <a:rPr sz="2600" dirty="0">
                <a:latin typeface="Arial"/>
                <a:cs typeface="Arial"/>
              </a:rPr>
              <a:t>lows</a:t>
            </a:r>
            <a:endParaRPr sz="26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34"/>
              </a:spcBef>
              <a:buFont typeface="Arial"/>
              <a:buChar char="–"/>
              <a:tabLst>
                <a:tab pos="755650" algn="l"/>
              </a:tabLst>
            </a:pPr>
            <a:r>
              <a:rPr sz="2300" spc="-10" dirty="0">
                <a:latin typeface="Arial"/>
                <a:cs typeface="Arial"/>
              </a:rPr>
              <a:t>I</a:t>
            </a:r>
            <a:r>
              <a:rPr sz="2300" dirty="0">
                <a:latin typeface="Arial"/>
                <a:cs typeface="Arial"/>
              </a:rPr>
              <a:t>ncreases</a:t>
            </a:r>
            <a:r>
              <a:rPr sz="2300" spc="-5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e</a:t>
            </a:r>
            <a:r>
              <a:rPr sz="2300" spc="-55" dirty="0">
                <a:latin typeface="Arial"/>
                <a:cs typeface="Arial"/>
              </a:rPr>
              <a:t>f</a:t>
            </a:r>
            <a:r>
              <a:rPr sz="2300" spc="-10" dirty="0">
                <a:latin typeface="Arial"/>
                <a:cs typeface="Arial"/>
              </a:rPr>
              <a:t>f</a:t>
            </a:r>
            <a:r>
              <a:rPr sz="2300" dirty="0">
                <a:latin typeface="Arial"/>
                <a:cs typeface="Arial"/>
              </a:rPr>
              <a:t>e</a:t>
            </a:r>
            <a:r>
              <a:rPr sz="2300" spc="-10" dirty="0">
                <a:latin typeface="Arial"/>
                <a:cs typeface="Arial"/>
              </a:rPr>
              <a:t>ct</a:t>
            </a:r>
            <a:r>
              <a:rPr sz="2300" dirty="0">
                <a:latin typeface="Arial"/>
                <a:cs typeface="Arial"/>
              </a:rPr>
              <a:t>ive</a:t>
            </a:r>
            <a:r>
              <a:rPr sz="2300" spc="-5" dirty="0">
                <a:latin typeface="Arial"/>
                <a:cs typeface="Arial"/>
              </a:rPr>
              <a:t> </a:t>
            </a:r>
            <a:r>
              <a:rPr sz="2300" spc="-10" dirty="0">
                <a:latin typeface="Arial"/>
                <a:cs typeface="Arial"/>
              </a:rPr>
              <a:t>t</a:t>
            </a:r>
            <a:r>
              <a:rPr sz="2300" dirty="0">
                <a:latin typeface="Arial"/>
                <a:cs typeface="Arial"/>
              </a:rPr>
              <a:t>hroughpu</a:t>
            </a:r>
            <a:r>
              <a:rPr sz="2300" spc="-10" dirty="0">
                <a:latin typeface="Arial"/>
                <a:cs typeface="Arial"/>
              </a:rPr>
              <a:t>t</a:t>
            </a:r>
            <a:endParaRPr sz="23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10"/>
              </a:spcBef>
              <a:buFont typeface="Arial"/>
              <a:buChar char="•"/>
              <a:tabLst>
                <a:tab pos="355600" algn="l"/>
              </a:tabLst>
            </a:pPr>
            <a:r>
              <a:rPr sz="2600" dirty="0">
                <a:latin typeface="Arial"/>
                <a:cs typeface="Arial"/>
              </a:rPr>
              <a:t>Pre-Classi</a:t>
            </a:r>
            <a:r>
              <a:rPr sz="2600" spc="-10" dirty="0">
                <a:latin typeface="Arial"/>
                <a:cs typeface="Arial"/>
              </a:rPr>
              <a:t>fication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priori</a:t>
            </a:r>
            <a:r>
              <a:rPr sz="2600" spc="-10" dirty="0">
                <a:latin typeface="Arial"/>
                <a:cs typeface="Arial"/>
              </a:rPr>
              <a:t>t</a:t>
            </a:r>
            <a:r>
              <a:rPr sz="2600" dirty="0">
                <a:latin typeface="Arial"/>
                <a:cs typeface="Arial"/>
              </a:rPr>
              <a:t>izes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known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spc="-10" dirty="0">
                <a:latin typeface="Arial"/>
                <a:cs typeface="Arial"/>
              </a:rPr>
              <a:t>t</a:t>
            </a:r>
            <a:r>
              <a:rPr sz="2600" dirty="0">
                <a:latin typeface="Arial"/>
                <a:cs typeface="Arial"/>
              </a:rPr>
              <a:t>ra</a:t>
            </a:r>
            <a:r>
              <a:rPr sz="2600" spc="-60" dirty="0">
                <a:latin typeface="Arial"/>
                <a:cs typeface="Arial"/>
              </a:rPr>
              <a:t>f</a:t>
            </a:r>
            <a:r>
              <a:rPr sz="2600" spc="-10" dirty="0">
                <a:latin typeface="Arial"/>
                <a:cs typeface="Arial"/>
              </a:rPr>
              <a:t>f</a:t>
            </a:r>
            <a:r>
              <a:rPr sz="2600" dirty="0">
                <a:latin typeface="Arial"/>
                <a:cs typeface="Arial"/>
              </a:rPr>
              <a:t>ic</a:t>
            </a:r>
            <a:endParaRPr sz="26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605"/>
              </a:spcBef>
              <a:buFont typeface="Arial"/>
              <a:buChar char="–"/>
              <a:tabLst>
                <a:tab pos="755650" algn="l"/>
              </a:tabLst>
            </a:pPr>
            <a:r>
              <a:rPr sz="2300" dirty="0">
                <a:latin typeface="Arial"/>
                <a:cs typeface="Arial"/>
              </a:rPr>
              <a:t>Reduces</a:t>
            </a:r>
            <a:r>
              <a:rPr sz="2300" spc="-5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e</a:t>
            </a:r>
            <a:r>
              <a:rPr sz="2300" spc="-55" dirty="0">
                <a:latin typeface="Arial"/>
                <a:cs typeface="Arial"/>
              </a:rPr>
              <a:t>f</a:t>
            </a:r>
            <a:r>
              <a:rPr sz="2300" spc="-10" dirty="0">
                <a:latin typeface="Arial"/>
                <a:cs typeface="Arial"/>
              </a:rPr>
              <a:t>f</a:t>
            </a:r>
            <a:r>
              <a:rPr sz="2300" dirty="0">
                <a:latin typeface="Arial"/>
                <a:cs typeface="Arial"/>
              </a:rPr>
              <a:t>e</a:t>
            </a:r>
            <a:r>
              <a:rPr sz="2300" spc="-10" dirty="0">
                <a:latin typeface="Arial"/>
                <a:cs typeface="Arial"/>
              </a:rPr>
              <a:t>ct</a:t>
            </a:r>
            <a:r>
              <a:rPr sz="2300" spc="-5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o</a:t>
            </a:r>
            <a:r>
              <a:rPr sz="2300" spc="-10" dirty="0">
                <a:latin typeface="Arial"/>
                <a:cs typeface="Arial"/>
              </a:rPr>
              <a:t>f</a:t>
            </a:r>
            <a:r>
              <a:rPr sz="2300" spc="-5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malicious</a:t>
            </a:r>
            <a:r>
              <a:rPr sz="2300" spc="-5" dirty="0">
                <a:latin typeface="Arial"/>
                <a:cs typeface="Arial"/>
              </a:rPr>
              <a:t> </a:t>
            </a:r>
            <a:r>
              <a:rPr sz="2300" spc="-10" dirty="0">
                <a:latin typeface="Arial"/>
                <a:cs typeface="Arial"/>
              </a:rPr>
              <a:t>t</a:t>
            </a:r>
            <a:r>
              <a:rPr sz="2300" dirty="0">
                <a:latin typeface="Arial"/>
                <a:cs typeface="Arial"/>
              </a:rPr>
              <a:t>ra</a:t>
            </a:r>
            <a:r>
              <a:rPr sz="2300" spc="-55" dirty="0">
                <a:latin typeface="Arial"/>
                <a:cs typeface="Arial"/>
              </a:rPr>
              <a:t>f</a:t>
            </a:r>
            <a:r>
              <a:rPr sz="2300" spc="-10" dirty="0">
                <a:latin typeface="Arial"/>
                <a:cs typeface="Arial"/>
              </a:rPr>
              <a:t>f</a:t>
            </a:r>
            <a:r>
              <a:rPr sz="2300" dirty="0">
                <a:latin typeface="Arial"/>
                <a:cs typeface="Arial"/>
              </a:rPr>
              <a:t>ic</a:t>
            </a:r>
            <a:endParaRPr sz="23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10"/>
              </a:spcBef>
              <a:buFont typeface="Arial"/>
              <a:buChar char="•"/>
              <a:tabLst>
                <a:tab pos="355600" algn="l"/>
              </a:tabLst>
            </a:pPr>
            <a:r>
              <a:rPr sz="2600" dirty="0">
                <a:latin typeface="Arial"/>
                <a:cs typeface="Arial"/>
              </a:rPr>
              <a:t>Combined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archi</a:t>
            </a:r>
            <a:r>
              <a:rPr sz="2600" spc="-10" dirty="0">
                <a:latin typeface="Arial"/>
                <a:cs typeface="Arial"/>
              </a:rPr>
              <a:t>t</a:t>
            </a:r>
            <a:r>
              <a:rPr sz="2600" dirty="0">
                <a:latin typeface="Arial"/>
                <a:cs typeface="Arial"/>
              </a:rPr>
              <a:t>e</a:t>
            </a:r>
            <a:r>
              <a:rPr sz="2600" spc="-15" dirty="0">
                <a:latin typeface="Arial"/>
                <a:cs typeface="Arial"/>
              </a:rPr>
              <a:t>ct</a:t>
            </a:r>
            <a:r>
              <a:rPr sz="2600" dirty="0">
                <a:latin typeface="Arial"/>
                <a:cs typeface="Arial"/>
              </a:rPr>
              <a:t>ure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provides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o</a:t>
            </a:r>
            <a:r>
              <a:rPr sz="2600" spc="-10" dirty="0">
                <a:latin typeface="Arial"/>
                <a:cs typeface="Arial"/>
              </a:rPr>
              <a:t>rt</a:t>
            </a:r>
            <a:r>
              <a:rPr sz="2600" dirty="0">
                <a:latin typeface="Arial"/>
                <a:cs typeface="Arial"/>
              </a:rPr>
              <a:t>hogonal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bene</a:t>
            </a:r>
            <a:r>
              <a:rPr sz="2600" spc="-10" dirty="0">
                <a:latin typeface="Arial"/>
                <a:cs typeface="Arial"/>
              </a:rPr>
              <a:t>f</a:t>
            </a:r>
            <a:r>
              <a:rPr sz="2600" dirty="0">
                <a:latin typeface="Arial"/>
                <a:cs typeface="Arial"/>
              </a:rPr>
              <a:t>i</a:t>
            </a:r>
            <a:r>
              <a:rPr sz="2600" spc="-10" dirty="0">
                <a:latin typeface="Arial"/>
                <a:cs typeface="Arial"/>
              </a:rPr>
              <a:t>t</a:t>
            </a:r>
            <a:endParaRPr sz="26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4"/>
              </a:spcBef>
              <a:buSzPct val="104545"/>
              <a:buFont typeface="Arial"/>
              <a:buChar char="–"/>
              <a:tabLst>
                <a:tab pos="755650" algn="l"/>
              </a:tabLst>
            </a:pPr>
            <a:r>
              <a:rPr sz="2200" dirty="0">
                <a:latin typeface="Arial"/>
                <a:cs typeface="Arial"/>
              </a:rPr>
              <a:t>Helps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decouple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legi</a:t>
            </a:r>
            <a:r>
              <a:rPr sz="2200" spc="-10" dirty="0">
                <a:latin typeface="Arial"/>
                <a:cs typeface="Arial"/>
              </a:rPr>
              <a:t>t</a:t>
            </a:r>
            <a:r>
              <a:rPr sz="2200" dirty="0">
                <a:latin typeface="Arial"/>
                <a:cs typeface="Arial"/>
              </a:rPr>
              <a:t>ima</a:t>
            </a:r>
            <a:r>
              <a:rPr sz="2200" spc="-10" dirty="0">
                <a:latin typeface="Arial"/>
                <a:cs typeface="Arial"/>
              </a:rPr>
              <a:t>t</a:t>
            </a:r>
            <a:r>
              <a:rPr sz="2200" dirty="0">
                <a:latin typeface="Arial"/>
                <a:cs typeface="Arial"/>
              </a:rPr>
              <a:t>e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and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malicious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t</a:t>
            </a:r>
            <a:r>
              <a:rPr sz="2200" dirty="0">
                <a:latin typeface="Arial"/>
                <a:cs typeface="Arial"/>
              </a:rPr>
              <a:t>ra</a:t>
            </a:r>
            <a:r>
              <a:rPr sz="2200" spc="-50" dirty="0">
                <a:latin typeface="Arial"/>
                <a:cs typeface="Arial"/>
              </a:rPr>
              <a:t>f</a:t>
            </a:r>
            <a:r>
              <a:rPr sz="2200" spc="-10" dirty="0">
                <a:latin typeface="Arial"/>
                <a:cs typeface="Arial"/>
              </a:rPr>
              <a:t>f</a:t>
            </a:r>
            <a:r>
              <a:rPr sz="2200" dirty="0">
                <a:latin typeface="Arial"/>
                <a:cs typeface="Arial"/>
              </a:rPr>
              <a:t>ic</a:t>
            </a:r>
            <a:endParaRPr sz="2200">
              <a:latin typeface="Arial"/>
              <a:cs typeface="Aria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5046861" y="2056705"/>
            <a:ext cx="232410" cy="1263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10" dirty="0">
                <a:latin typeface="Arial"/>
                <a:cs typeface="Arial"/>
              </a:rPr>
              <a:t>miss</a:t>
            </a:r>
            <a:endParaRPr sz="800">
              <a:latin typeface="Arial"/>
              <a:cs typeface="Aria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5088656" y="1723624"/>
            <a:ext cx="132080" cy="1263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10" dirty="0">
                <a:latin typeface="Arial"/>
                <a:cs typeface="Arial"/>
              </a:rPr>
              <a:t>hit</a:t>
            </a:r>
            <a:endParaRPr sz="800">
              <a:latin typeface="Arial"/>
              <a:cs typeface="Aria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4577342" y="1922805"/>
            <a:ext cx="316230" cy="2432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8735">
              <a:lnSpc>
                <a:spcPts val="919"/>
              </a:lnSpc>
            </a:pPr>
            <a:r>
              <a:rPr sz="800" spc="-10" dirty="0">
                <a:latin typeface="Arial"/>
                <a:cs typeface="Arial"/>
              </a:rPr>
              <a:t>Flow Cache</a:t>
            </a:r>
            <a:endParaRPr sz="800">
              <a:latin typeface="Arial"/>
              <a:cs typeface="Aria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7703859" y="1981386"/>
            <a:ext cx="321310" cy="1263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10" dirty="0">
                <a:latin typeface="Arial"/>
                <a:cs typeface="Arial"/>
              </a:rPr>
              <a:t>packet</a:t>
            </a:r>
            <a:endParaRPr sz="800">
              <a:latin typeface="Arial"/>
              <a:cs typeface="Aria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5409160" y="1922805"/>
            <a:ext cx="438784" cy="2432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86360">
              <a:lnSpc>
                <a:spcPts val="919"/>
              </a:lnSpc>
            </a:pPr>
            <a:r>
              <a:rPr sz="800" spc="-100" dirty="0">
                <a:latin typeface="Arial"/>
                <a:cs typeface="Arial"/>
              </a:rPr>
              <a:t>T</a:t>
            </a:r>
            <a:r>
              <a:rPr sz="800" spc="-15" dirty="0">
                <a:latin typeface="Arial"/>
                <a:cs typeface="Arial"/>
              </a:rPr>
              <a:t>able</a:t>
            </a:r>
            <a:r>
              <a:rPr sz="800" spc="-10" dirty="0">
                <a:latin typeface="Arial"/>
                <a:cs typeface="Arial"/>
              </a:rPr>
              <a:t> Selection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6186460" y="1922805"/>
            <a:ext cx="438784" cy="2432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00330">
              <a:lnSpc>
                <a:spcPts val="919"/>
              </a:lnSpc>
            </a:pPr>
            <a:r>
              <a:rPr sz="800" spc="-10" dirty="0">
                <a:latin typeface="Arial"/>
                <a:cs typeface="Arial"/>
              </a:rPr>
              <a:t>Flow Selection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6924679" y="1922805"/>
            <a:ext cx="516890" cy="2432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06045">
              <a:lnSpc>
                <a:spcPts val="919"/>
              </a:lnSpc>
            </a:pPr>
            <a:r>
              <a:rPr sz="800" spc="-10" dirty="0">
                <a:latin typeface="Arial"/>
                <a:cs typeface="Arial"/>
              </a:rPr>
              <a:t>Action Application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6152931" y="2258914"/>
            <a:ext cx="321310" cy="1263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10" dirty="0">
                <a:latin typeface="Arial"/>
                <a:cs typeface="Arial"/>
              </a:rPr>
              <a:t>packet</a:t>
            </a:r>
            <a:endParaRPr sz="800">
              <a:latin typeface="Arial"/>
              <a:cs typeface="Arial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6052148" y="1660955"/>
            <a:ext cx="321310" cy="1263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10" dirty="0">
                <a:latin typeface="Arial"/>
                <a:cs typeface="Arial"/>
              </a:rPr>
              <a:t>packet</a:t>
            </a:r>
            <a:endParaRPr sz="800"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3120352" y="1700009"/>
            <a:ext cx="132080" cy="1263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10" dirty="0">
                <a:latin typeface="Arial"/>
                <a:cs typeface="Arial"/>
              </a:rPr>
              <a:t>hit</a:t>
            </a:r>
            <a:endParaRPr sz="800">
              <a:latin typeface="Arial"/>
              <a:cs typeface="Arial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3120401" y="2243980"/>
            <a:ext cx="232410" cy="1263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10" dirty="0">
                <a:latin typeface="Arial"/>
                <a:cs typeface="Arial"/>
              </a:rPr>
              <a:t>miss</a:t>
            </a:r>
            <a:endParaRPr sz="800">
              <a:latin typeface="Arial"/>
              <a:cs typeface="Arial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2640794" y="1917598"/>
            <a:ext cx="310515" cy="2432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180" marR="5080" indent="-31115">
              <a:lnSpc>
                <a:spcPts val="919"/>
              </a:lnSpc>
            </a:pPr>
            <a:r>
              <a:rPr sz="800" spc="-10" dirty="0">
                <a:latin typeface="Arial"/>
                <a:cs typeface="Arial"/>
              </a:rPr>
              <a:t>Bloom Filter</a:t>
            </a:r>
            <a:endParaRPr sz="800">
              <a:latin typeface="Arial"/>
              <a:cs typeface="Arial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1215310" y="1976179"/>
            <a:ext cx="321310" cy="1263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10" dirty="0">
                <a:latin typeface="Arial"/>
                <a:cs typeface="Arial"/>
              </a:rPr>
              <a:t>packet</a:t>
            </a:r>
            <a:endParaRPr sz="800">
              <a:latin typeface="Arial"/>
              <a:cs typeface="Arial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1772670" y="1917598"/>
            <a:ext cx="472440" cy="2432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36525">
              <a:lnSpc>
                <a:spcPts val="919"/>
              </a:lnSpc>
            </a:pPr>
            <a:r>
              <a:rPr sz="800" spc="-10" dirty="0">
                <a:latin typeface="Arial"/>
                <a:cs typeface="Arial"/>
              </a:rPr>
              <a:t>Key Extraction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4638947" y="1576634"/>
            <a:ext cx="2649220" cy="314960"/>
          </a:xfrm>
          <a:custGeom>
            <a:avLst/>
            <a:gdLst/>
            <a:ahLst/>
            <a:cxnLst/>
            <a:rect l="l" t="t" r="r" b="b"/>
            <a:pathLst>
              <a:path w="2649220" h="314960">
                <a:moveTo>
                  <a:pt x="2648686" y="314851"/>
                </a:moveTo>
                <a:lnTo>
                  <a:pt x="2648686" y="215262"/>
                </a:lnTo>
                <a:lnTo>
                  <a:pt x="2648686" y="0"/>
                </a:lnTo>
                <a:lnTo>
                  <a:pt x="289609" y="0"/>
                </a:lnTo>
                <a:lnTo>
                  <a:pt x="0" y="0"/>
                </a:lnTo>
                <a:lnTo>
                  <a:pt x="0" y="215262"/>
                </a:lnTo>
                <a:lnTo>
                  <a:pt x="0" y="232000"/>
                </a:lnTo>
              </a:path>
            </a:pathLst>
          </a:custGeom>
          <a:ln w="8368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4638947" y="1808634"/>
            <a:ext cx="0" cy="67310"/>
          </a:xfrm>
          <a:custGeom>
            <a:avLst/>
            <a:gdLst/>
            <a:ahLst/>
            <a:cxnLst/>
            <a:rect l="l" t="t" r="r" b="b"/>
            <a:pathLst>
              <a:path h="67310">
                <a:moveTo>
                  <a:pt x="0" y="66950"/>
                </a:moveTo>
                <a:lnTo>
                  <a:pt x="0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4613841" y="1808634"/>
            <a:ext cx="50800" cy="67310"/>
          </a:xfrm>
          <a:custGeom>
            <a:avLst/>
            <a:gdLst/>
            <a:ahLst/>
            <a:cxnLst/>
            <a:rect l="l" t="t" r="r" b="b"/>
            <a:pathLst>
              <a:path w="50800" h="67310">
                <a:moveTo>
                  <a:pt x="50212" y="0"/>
                </a:moveTo>
                <a:lnTo>
                  <a:pt x="25106" y="66950"/>
                </a:lnTo>
                <a:lnTo>
                  <a:pt x="0" y="0"/>
                </a:lnTo>
              </a:path>
            </a:pathLst>
          </a:custGeom>
          <a:ln w="8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5682218" y="1472025"/>
            <a:ext cx="393700" cy="201295"/>
          </a:xfrm>
          <a:custGeom>
            <a:avLst/>
            <a:gdLst/>
            <a:ahLst/>
            <a:cxnLst/>
            <a:rect l="l" t="t" r="r" b="b"/>
            <a:pathLst>
              <a:path w="393700" h="201294">
                <a:moveTo>
                  <a:pt x="0" y="0"/>
                </a:moveTo>
                <a:lnTo>
                  <a:pt x="393332" y="0"/>
                </a:lnTo>
                <a:lnTo>
                  <a:pt x="393332" y="200850"/>
                </a:lnTo>
                <a:lnTo>
                  <a:pt x="0" y="2008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 txBox="1"/>
          <p:nvPr/>
        </p:nvSpPr>
        <p:spPr>
          <a:xfrm>
            <a:off x="3873147" y="1641427"/>
            <a:ext cx="478155" cy="5162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 algn="ctr">
              <a:lnSpc>
                <a:spcPts val="919"/>
              </a:lnSpc>
            </a:pPr>
            <a:r>
              <a:rPr sz="800" i="1" spc="-10" dirty="0">
                <a:latin typeface="Arial"/>
                <a:cs typeface="Arial"/>
              </a:rPr>
              <a:t>Priority Scheduler</a:t>
            </a:r>
            <a:endParaRPr sz="800">
              <a:latin typeface="Arial"/>
              <a:cs typeface="Arial"/>
            </a:endParaRPr>
          </a:p>
          <a:p>
            <a:pPr marL="123825" marR="221615" indent="-24130" algn="ctr">
              <a:lnSpc>
                <a:spcPts val="860"/>
              </a:lnSpc>
              <a:spcBef>
                <a:spcPts val="409"/>
              </a:spcBef>
            </a:pPr>
            <a:r>
              <a:rPr sz="800" b="1" i="1" spc="-10" dirty="0">
                <a:latin typeface="Arial"/>
                <a:cs typeface="Arial"/>
              </a:rPr>
              <a:t>Hi Lo</a:t>
            </a:r>
            <a:endParaRPr sz="800">
              <a:latin typeface="Arial"/>
              <a:cs typeface="Arial"/>
            </a:endParaRPr>
          </a:p>
        </p:txBody>
      </p:sp>
      <p:sp>
        <p:nvSpPr>
          <p:cNvPr id="102" name="object 102"/>
          <p:cNvSpPr txBox="1">
            <a:spLocks noGrp="1"/>
          </p:cNvSpPr>
          <p:nvPr>
            <p:ph type="sldNum" sz="quarter" idx="4294967295"/>
          </p:nvPr>
        </p:nvSpPr>
        <p:spPr>
          <a:xfrm>
            <a:off x="8653818" y="6466649"/>
            <a:ext cx="276859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24</a:t>
            </a:fld>
            <a:endParaRPr dirty="0"/>
          </a:p>
        </p:txBody>
      </p:sp>
      <p:sp>
        <p:nvSpPr>
          <p:cNvPr id="100" name="object 100"/>
          <p:cNvSpPr txBox="1"/>
          <p:nvPr/>
        </p:nvSpPr>
        <p:spPr>
          <a:xfrm>
            <a:off x="3182564" y="1490790"/>
            <a:ext cx="673100" cy="1263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b="1" i="1" spc="-20" dirty="0">
                <a:latin typeface="Arial"/>
                <a:cs typeface="Arial"/>
              </a:rPr>
              <a:t>Know</a:t>
            </a:r>
            <a:r>
              <a:rPr sz="800" b="1" i="1" spc="-10" dirty="0">
                <a:latin typeface="Arial"/>
                <a:cs typeface="Arial"/>
              </a:rPr>
              <a:t>n</a:t>
            </a:r>
            <a:r>
              <a:rPr sz="800" b="1" i="1" spc="-5" dirty="0">
                <a:latin typeface="Arial"/>
                <a:cs typeface="Arial"/>
              </a:rPr>
              <a:t> </a:t>
            </a:r>
            <a:r>
              <a:rPr sz="800" b="1" i="1" spc="-10" dirty="0">
                <a:latin typeface="Arial"/>
                <a:cs typeface="Arial"/>
              </a:rPr>
              <a:t>Flows</a:t>
            </a:r>
            <a:endParaRPr sz="800">
              <a:latin typeface="Arial"/>
              <a:cs typeface="Arial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5712605" y="1515896"/>
            <a:ext cx="332740" cy="1263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10" dirty="0">
                <a:latin typeface="Arial"/>
                <a:cs typeface="Arial"/>
              </a:rPr>
              <a:t>update</a:t>
            </a:r>
            <a:endParaRPr sz="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806508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37615">
              <a:lnSpc>
                <a:spcPct val="100000"/>
              </a:lnSpc>
            </a:pPr>
            <a:r>
              <a:rPr dirty="0"/>
              <a:t>Res</a:t>
            </a:r>
            <a:r>
              <a:rPr spc="-20" dirty="0"/>
              <a:t>ul</a:t>
            </a:r>
            <a:r>
              <a:rPr dirty="0"/>
              <a:t>ts:</a:t>
            </a:r>
            <a:r>
              <a:rPr spc="-5" dirty="0"/>
              <a:t> </a:t>
            </a:r>
            <a:r>
              <a:rPr spc="-25" dirty="0"/>
              <a:t>Th</a:t>
            </a:r>
            <a:r>
              <a:rPr dirty="0"/>
              <a:t>r</a:t>
            </a:r>
            <a:r>
              <a:rPr spc="-25" dirty="0"/>
              <a:t>oughpu</a:t>
            </a:r>
            <a:r>
              <a:rPr dirty="0"/>
              <a:t>t</a:t>
            </a:r>
          </a:p>
        </p:txBody>
      </p:sp>
      <p:sp>
        <p:nvSpPr>
          <p:cNvPr id="3" name="object 3"/>
          <p:cNvSpPr/>
          <p:nvPr/>
        </p:nvSpPr>
        <p:spPr>
          <a:xfrm>
            <a:off x="4945224" y="1975836"/>
            <a:ext cx="276225" cy="189865"/>
          </a:xfrm>
          <a:custGeom>
            <a:avLst/>
            <a:gdLst/>
            <a:ahLst/>
            <a:cxnLst/>
            <a:rect l="l" t="t" r="r" b="b"/>
            <a:pathLst>
              <a:path w="276225" h="189864">
                <a:moveTo>
                  <a:pt x="0" y="0"/>
                </a:moveTo>
                <a:lnTo>
                  <a:pt x="276006" y="0"/>
                </a:lnTo>
                <a:lnTo>
                  <a:pt x="276006" y="189263"/>
                </a:lnTo>
                <a:lnTo>
                  <a:pt x="0" y="18926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973286" y="2016444"/>
            <a:ext cx="220345" cy="120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i="1" spc="-5" dirty="0">
                <a:latin typeface="Arial"/>
                <a:cs typeface="Arial"/>
              </a:rPr>
              <a:t>miss</a:t>
            </a:r>
            <a:endParaRPr sz="75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984654" y="1661974"/>
            <a:ext cx="181610" cy="189865"/>
          </a:xfrm>
          <a:custGeom>
            <a:avLst/>
            <a:gdLst/>
            <a:ahLst/>
            <a:cxnLst/>
            <a:rect l="l" t="t" r="r" b="b"/>
            <a:pathLst>
              <a:path w="181610" h="189864">
                <a:moveTo>
                  <a:pt x="0" y="0"/>
                </a:moveTo>
                <a:lnTo>
                  <a:pt x="181376" y="0"/>
                </a:lnTo>
                <a:lnTo>
                  <a:pt x="181376" y="189263"/>
                </a:lnTo>
                <a:lnTo>
                  <a:pt x="0" y="18926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012670" y="1702581"/>
            <a:ext cx="125730" cy="120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i="1" spc="-5" dirty="0">
                <a:latin typeface="Arial"/>
                <a:cs typeface="Arial"/>
              </a:rPr>
              <a:t>hit</a:t>
            </a:r>
            <a:endParaRPr sz="75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400379" y="1861491"/>
            <a:ext cx="568325" cy="284480"/>
          </a:xfrm>
          <a:custGeom>
            <a:avLst/>
            <a:gdLst/>
            <a:ahLst/>
            <a:cxnLst/>
            <a:rect l="l" t="t" r="r" b="b"/>
            <a:pathLst>
              <a:path w="568325" h="284480">
                <a:moveTo>
                  <a:pt x="560725" y="0"/>
                </a:moveTo>
                <a:lnTo>
                  <a:pt x="7061" y="0"/>
                </a:lnTo>
                <a:lnTo>
                  <a:pt x="0" y="7061"/>
                </a:lnTo>
                <a:lnTo>
                  <a:pt x="0" y="276832"/>
                </a:lnTo>
                <a:lnTo>
                  <a:pt x="7061" y="283893"/>
                </a:lnTo>
                <a:lnTo>
                  <a:pt x="560725" y="283893"/>
                </a:lnTo>
                <a:lnTo>
                  <a:pt x="567786" y="276832"/>
                </a:lnTo>
                <a:lnTo>
                  <a:pt x="567786" y="7061"/>
                </a:lnTo>
                <a:lnTo>
                  <a:pt x="5607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400380" y="1861490"/>
            <a:ext cx="568325" cy="284480"/>
          </a:xfrm>
          <a:custGeom>
            <a:avLst/>
            <a:gdLst/>
            <a:ahLst/>
            <a:cxnLst/>
            <a:rect l="l" t="t" r="r" b="b"/>
            <a:pathLst>
              <a:path w="568325" h="284480">
                <a:moveTo>
                  <a:pt x="15771" y="0"/>
                </a:moveTo>
                <a:lnTo>
                  <a:pt x="552014" y="0"/>
                </a:lnTo>
                <a:lnTo>
                  <a:pt x="560725" y="0"/>
                </a:lnTo>
                <a:lnTo>
                  <a:pt x="567786" y="7061"/>
                </a:lnTo>
                <a:lnTo>
                  <a:pt x="567786" y="15771"/>
                </a:lnTo>
                <a:lnTo>
                  <a:pt x="567786" y="268121"/>
                </a:lnTo>
                <a:lnTo>
                  <a:pt x="567786" y="276832"/>
                </a:lnTo>
                <a:lnTo>
                  <a:pt x="560725" y="283893"/>
                </a:lnTo>
                <a:lnTo>
                  <a:pt x="552014" y="283893"/>
                </a:lnTo>
                <a:lnTo>
                  <a:pt x="15771" y="283893"/>
                </a:lnTo>
                <a:lnTo>
                  <a:pt x="7061" y="283893"/>
                </a:lnTo>
                <a:lnTo>
                  <a:pt x="0" y="276832"/>
                </a:lnTo>
                <a:lnTo>
                  <a:pt x="0" y="268121"/>
                </a:lnTo>
                <a:lnTo>
                  <a:pt x="0" y="15771"/>
                </a:lnTo>
                <a:lnTo>
                  <a:pt x="0" y="7061"/>
                </a:lnTo>
                <a:lnTo>
                  <a:pt x="7061" y="0"/>
                </a:lnTo>
                <a:lnTo>
                  <a:pt x="15771" y="0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530858" y="1890268"/>
            <a:ext cx="299085" cy="2305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6830">
              <a:lnSpc>
                <a:spcPts val="869"/>
              </a:lnSpc>
            </a:pPr>
            <a:r>
              <a:rPr sz="750" spc="-5" dirty="0">
                <a:latin typeface="Arial"/>
                <a:cs typeface="Arial"/>
              </a:rPr>
              <a:t>Flow Cache</a:t>
            </a:r>
            <a:endParaRPr sz="75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274767" y="2003436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>
                <a:moveTo>
                  <a:pt x="0" y="0"/>
                </a:moveTo>
                <a:lnTo>
                  <a:pt x="161904" y="0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413014" y="1979780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0" y="0"/>
                </a:moveTo>
                <a:lnTo>
                  <a:pt x="23657" y="23657"/>
                </a:lnTo>
                <a:lnTo>
                  <a:pt x="0" y="47315"/>
                </a:lnTo>
                <a:lnTo>
                  <a:pt x="63087" y="2365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413014" y="1979779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63087" y="23657"/>
                </a:moveTo>
                <a:lnTo>
                  <a:pt x="0" y="0"/>
                </a:lnTo>
                <a:lnTo>
                  <a:pt x="23656" y="23657"/>
                </a:lnTo>
                <a:lnTo>
                  <a:pt x="0" y="47315"/>
                </a:lnTo>
                <a:lnTo>
                  <a:pt x="63087" y="23657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476983" y="1945470"/>
            <a:ext cx="304800" cy="120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i="1" spc="-5" dirty="0">
                <a:latin typeface="Arial"/>
                <a:cs typeface="Arial"/>
              </a:rPr>
              <a:t>packet</a:t>
            </a:r>
            <a:endParaRPr sz="75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242076" y="1861491"/>
            <a:ext cx="568325" cy="284480"/>
          </a:xfrm>
          <a:custGeom>
            <a:avLst/>
            <a:gdLst/>
            <a:ahLst/>
            <a:cxnLst/>
            <a:rect l="l" t="t" r="r" b="b"/>
            <a:pathLst>
              <a:path w="568325" h="284480">
                <a:moveTo>
                  <a:pt x="560725" y="0"/>
                </a:moveTo>
                <a:lnTo>
                  <a:pt x="7061" y="0"/>
                </a:lnTo>
                <a:lnTo>
                  <a:pt x="0" y="7061"/>
                </a:lnTo>
                <a:lnTo>
                  <a:pt x="0" y="276832"/>
                </a:lnTo>
                <a:lnTo>
                  <a:pt x="7061" y="283893"/>
                </a:lnTo>
                <a:lnTo>
                  <a:pt x="560725" y="283893"/>
                </a:lnTo>
                <a:lnTo>
                  <a:pt x="567786" y="276832"/>
                </a:lnTo>
                <a:lnTo>
                  <a:pt x="567786" y="7061"/>
                </a:lnTo>
                <a:lnTo>
                  <a:pt x="5607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242077" y="1861490"/>
            <a:ext cx="568325" cy="284480"/>
          </a:xfrm>
          <a:custGeom>
            <a:avLst/>
            <a:gdLst/>
            <a:ahLst/>
            <a:cxnLst/>
            <a:rect l="l" t="t" r="r" b="b"/>
            <a:pathLst>
              <a:path w="568325" h="284480">
                <a:moveTo>
                  <a:pt x="15771" y="0"/>
                </a:moveTo>
                <a:lnTo>
                  <a:pt x="552014" y="0"/>
                </a:lnTo>
                <a:lnTo>
                  <a:pt x="560725" y="0"/>
                </a:lnTo>
                <a:lnTo>
                  <a:pt x="567786" y="7061"/>
                </a:lnTo>
                <a:lnTo>
                  <a:pt x="567786" y="15771"/>
                </a:lnTo>
                <a:lnTo>
                  <a:pt x="567786" y="268121"/>
                </a:lnTo>
                <a:lnTo>
                  <a:pt x="567786" y="276832"/>
                </a:lnTo>
                <a:lnTo>
                  <a:pt x="560725" y="283893"/>
                </a:lnTo>
                <a:lnTo>
                  <a:pt x="552014" y="283893"/>
                </a:lnTo>
                <a:lnTo>
                  <a:pt x="15771" y="283893"/>
                </a:lnTo>
                <a:lnTo>
                  <a:pt x="7061" y="283893"/>
                </a:lnTo>
                <a:lnTo>
                  <a:pt x="0" y="276832"/>
                </a:lnTo>
                <a:lnTo>
                  <a:pt x="0" y="268121"/>
                </a:lnTo>
                <a:lnTo>
                  <a:pt x="0" y="15771"/>
                </a:lnTo>
                <a:lnTo>
                  <a:pt x="0" y="7061"/>
                </a:lnTo>
                <a:lnTo>
                  <a:pt x="7061" y="0"/>
                </a:lnTo>
                <a:lnTo>
                  <a:pt x="15771" y="0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314682" y="1890268"/>
            <a:ext cx="415290" cy="2305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81280">
              <a:lnSpc>
                <a:spcPts val="869"/>
              </a:lnSpc>
            </a:pPr>
            <a:r>
              <a:rPr sz="750" spc="-90" dirty="0">
                <a:latin typeface="Arial"/>
                <a:cs typeface="Arial"/>
              </a:rPr>
              <a:t>T</a:t>
            </a:r>
            <a:r>
              <a:rPr sz="750" spc="-10" dirty="0">
                <a:latin typeface="Arial"/>
                <a:cs typeface="Arial"/>
              </a:rPr>
              <a:t>able </a:t>
            </a:r>
            <a:r>
              <a:rPr sz="750" spc="-5" dirty="0">
                <a:latin typeface="Arial"/>
                <a:cs typeface="Arial"/>
              </a:rPr>
              <a:t>Selection</a:t>
            </a:r>
            <a:endParaRPr sz="75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974529" y="1861491"/>
            <a:ext cx="568325" cy="284480"/>
          </a:xfrm>
          <a:custGeom>
            <a:avLst/>
            <a:gdLst/>
            <a:ahLst/>
            <a:cxnLst/>
            <a:rect l="l" t="t" r="r" b="b"/>
            <a:pathLst>
              <a:path w="568325" h="284480">
                <a:moveTo>
                  <a:pt x="560724" y="0"/>
                </a:moveTo>
                <a:lnTo>
                  <a:pt x="7061" y="0"/>
                </a:lnTo>
                <a:lnTo>
                  <a:pt x="0" y="7061"/>
                </a:lnTo>
                <a:lnTo>
                  <a:pt x="0" y="276832"/>
                </a:lnTo>
                <a:lnTo>
                  <a:pt x="7061" y="283893"/>
                </a:lnTo>
                <a:lnTo>
                  <a:pt x="560724" y="283893"/>
                </a:lnTo>
                <a:lnTo>
                  <a:pt x="567785" y="276832"/>
                </a:lnTo>
                <a:lnTo>
                  <a:pt x="567785" y="7061"/>
                </a:lnTo>
                <a:lnTo>
                  <a:pt x="56072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974530" y="1861490"/>
            <a:ext cx="568325" cy="284480"/>
          </a:xfrm>
          <a:custGeom>
            <a:avLst/>
            <a:gdLst/>
            <a:ahLst/>
            <a:cxnLst/>
            <a:rect l="l" t="t" r="r" b="b"/>
            <a:pathLst>
              <a:path w="568325" h="284480">
                <a:moveTo>
                  <a:pt x="15771" y="0"/>
                </a:moveTo>
                <a:lnTo>
                  <a:pt x="552014" y="0"/>
                </a:lnTo>
                <a:lnTo>
                  <a:pt x="560723" y="0"/>
                </a:lnTo>
                <a:lnTo>
                  <a:pt x="567786" y="7061"/>
                </a:lnTo>
                <a:lnTo>
                  <a:pt x="567786" y="15771"/>
                </a:lnTo>
                <a:lnTo>
                  <a:pt x="567786" y="268121"/>
                </a:lnTo>
                <a:lnTo>
                  <a:pt x="567786" y="276832"/>
                </a:lnTo>
                <a:lnTo>
                  <a:pt x="560723" y="283893"/>
                </a:lnTo>
                <a:lnTo>
                  <a:pt x="552014" y="283893"/>
                </a:lnTo>
                <a:lnTo>
                  <a:pt x="15771" y="283893"/>
                </a:lnTo>
                <a:lnTo>
                  <a:pt x="7061" y="283893"/>
                </a:lnTo>
                <a:lnTo>
                  <a:pt x="0" y="276832"/>
                </a:lnTo>
                <a:lnTo>
                  <a:pt x="0" y="268121"/>
                </a:lnTo>
                <a:lnTo>
                  <a:pt x="0" y="15771"/>
                </a:lnTo>
                <a:lnTo>
                  <a:pt x="0" y="7061"/>
                </a:lnTo>
                <a:lnTo>
                  <a:pt x="7061" y="0"/>
                </a:lnTo>
                <a:lnTo>
                  <a:pt x="15771" y="0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6047134" y="1890268"/>
            <a:ext cx="415290" cy="2305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94615">
              <a:lnSpc>
                <a:spcPts val="869"/>
              </a:lnSpc>
            </a:pPr>
            <a:r>
              <a:rPr sz="750" spc="-5" dirty="0">
                <a:latin typeface="Arial"/>
                <a:cs typeface="Arial"/>
              </a:rPr>
              <a:t>Flow Selection</a:t>
            </a:r>
            <a:endParaRPr sz="75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6706982" y="1861491"/>
            <a:ext cx="568325" cy="284480"/>
          </a:xfrm>
          <a:custGeom>
            <a:avLst/>
            <a:gdLst/>
            <a:ahLst/>
            <a:cxnLst/>
            <a:rect l="l" t="t" r="r" b="b"/>
            <a:pathLst>
              <a:path w="568325" h="284480">
                <a:moveTo>
                  <a:pt x="560725" y="0"/>
                </a:moveTo>
                <a:lnTo>
                  <a:pt x="7062" y="0"/>
                </a:lnTo>
                <a:lnTo>
                  <a:pt x="0" y="7061"/>
                </a:lnTo>
                <a:lnTo>
                  <a:pt x="0" y="276832"/>
                </a:lnTo>
                <a:lnTo>
                  <a:pt x="7062" y="283893"/>
                </a:lnTo>
                <a:lnTo>
                  <a:pt x="560725" y="283893"/>
                </a:lnTo>
                <a:lnTo>
                  <a:pt x="567786" y="276832"/>
                </a:lnTo>
                <a:lnTo>
                  <a:pt x="567786" y="7061"/>
                </a:lnTo>
                <a:lnTo>
                  <a:pt x="5607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706981" y="1861490"/>
            <a:ext cx="568325" cy="284480"/>
          </a:xfrm>
          <a:custGeom>
            <a:avLst/>
            <a:gdLst/>
            <a:ahLst/>
            <a:cxnLst/>
            <a:rect l="l" t="t" r="r" b="b"/>
            <a:pathLst>
              <a:path w="568325" h="284480">
                <a:moveTo>
                  <a:pt x="15771" y="0"/>
                </a:moveTo>
                <a:lnTo>
                  <a:pt x="552015" y="0"/>
                </a:lnTo>
                <a:lnTo>
                  <a:pt x="560725" y="0"/>
                </a:lnTo>
                <a:lnTo>
                  <a:pt x="567786" y="7061"/>
                </a:lnTo>
                <a:lnTo>
                  <a:pt x="567786" y="15771"/>
                </a:lnTo>
                <a:lnTo>
                  <a:pt x="567786" y="268121"/>
                </a:lnTo>
                <a:lnTo>
                  <a:pt x="567786" y="276832"/>
                </a:lnTo>
                <a:lnTo>
                  <a:pt x="560725" y="283893"/>
                </a:lnTo>
                <a:lnTo>
                  <a:pt x="552015" y="283893"/>
                </a:lnTo>
                <a:lnTo>
                  <a:pt x="15771" y="283893"/>
                </a:lnTo>
                <a:lnTo>
                  <a:pt x="7062" y="283893"/>
                </a:lnTo>
                <a:lnTo>
                  <a:pt x="0" y="276832"/>
                </a:lnTo>
                <a:lnTo>
                  <a:pt x="0" y="268121"/>
                </a:lnTo>
                <a:lnTo>
                  <a:pt x="0" y="15771"/>
                </a:lnTo>
                <a:lnTo>
                  <a:pt x="0" y="7061"/>
                </a:lnTo>
                <a:lnTo>
                  <a:pt x="7062" y="0"/>
                </a:lnTo>
                <a:lnTo>
                  <a:pt x="15771" y="0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6742759" y="1890268"/>
            <a:ext cx="488950" cy="2305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99695">
              <a:lnSpc>
                <a:spcPts val="869"/>
              </a:lnSpc>
            </a:pPr>
            <a:r>
              <a:rPr sz="750" spc="-5" dirty="0">
                <a:latin typeface="Arial"/>
                <a:cs typeface="Arial"/>
              </a:rPr>
              <a:t>Action Application</a:t>
            </a:r>
            <a:endParaRPr sz="75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809863" y="2003436"/>
            <a:ext cx="110489" cy="0"/>
          </a:xfrm>
          <a:custGeom>
            <a:avLst/>
            <a:gdLst/>
            <a:ahLst/>
            <a:cxnLst/>
            <a:rect l="l" t="t" r="r" b="b"/>
            <a:pathLst>
              <a:path w="110489">
                <a:moveTo>
                  <a:pt x="0" y="0"/>
                </a:moveTo>
                <a:lnTo>
                  <a:pt x="110253" y="0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896458" y="1979780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0" y="0"/>
                </a:moveTo>
                <a:lnTo>
                  <a:pt x="23657" y="23657"/>
                </a:lnTo>
                <a:lnTo>
                  <a:pt x="0" y="47315"/>
                </a:lnTo>
                <a:lnTo>
                  <a:pt x="63087" y="2365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896459" y="1979779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63087" y="23657"/>
                </a:moveTo>
                <a:lnTo>
                  <a:pt x="0" y="0"/>
                </a:lnTo>
                <a:lnTo>
                  <a:pt x="23657" y="23657"/>
                </a:lnTo>
                <a:lnTo>
                  <a:pt x="0" y="47315"/>
                </a:lnTo>
                <a:lnTo>
                  <a:pt x="63087" y="23657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542316" y="2003436"/>
            <a:ext cx="110489" cy="0"/>
          </a:xfrm>
          <a:custGeom>
            <a:avLst/>
            <a:gdLst/>
            <a:ahLst/>
            <a:cxnLst/>
            <a:rect l="l" t="t" r="r" b="b"/>
            <a:pathLst>
              <a:path w="110490">
                <a:moveTo>
                  <a:pt x="0" y="0"/>
                </a:moveTo>
                <a:lnTo>
                  <a:pt x="110252" y="0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628910" y="1979780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0" y="0"/>
                </a:moveTo>
                <a:lnTo>
                  <a:pt x="23657" y="23657"/>
                </a:lnTo>
                <a:lnTo>
                  <a:pt x="0" y="47315"/>
                </a:lnTo>
                <a:lnTo>
                  <a:pt x="63087" y="2365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628911" y="1979779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63087" y="23657"/>
                </a:moveTo>
                <a:lnTo>
                  <a:pt x="0" y="0"/>
                </a:lnTo>
                <a:lnTo>
                  <a:pt x="23656" y="23657"/>
                </a:lnTo>
                <a:lnTo>
                  <a:pt x="0" y="47315"/>
                </a:lnTo>
                <a:lnTo>
                  <a:pt x="63087" y="23657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525970" y="2145383"/>
            <a:ext cx="1370330" cy="120014"/>
          </a:xfrm>
          <a:custGeom>
            <a:avLst/>
            <a:gdLst/>
            <a:ahLst/>
            <a:cxnLst/>
            <a:rect l="l" t="t" r="r" b="b"/>
            <a:pathLst>
              <a:path w="1370329" h="120014">
                <a:moveTo>
                  <a:pt x="1370273" y="0"/>
                </a:moveTo>
                <a:lnTo>
                  <a:pt x="1370273" y="70184"/>
                </a:lnTo>
                <a:lnTo>
                  <a:pt x="1370273" y="119568"/>
                </a:lnTo>
                <a:lnTo>
                  <a:pt x="1055321" y="119568"/>
                </a:lnTo>
                <a:lnTo>
                  <a:pt x="0" y="119568"/>
                </a:lnTo>
                <a:lnTo>
                  <a:pt x="0" y="70184"/>
                </a:lnTo>
                <a:lnTo>
                  <a:pt x="0" y="54412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502311" y="2160367"/>
            <a:ext cx="47625" cy="63500"/>
          </a:xfrm>
          <a:custGeom>
            <a:avLst/>
            <a:gdLst/>
            <a:ahLst/>
            <a:cxnLst/>
            <a:rect l="l" t="t" r="r" b="b"/>
            <a:pathLst>
              <a:path w="47625" h="63500">
                <a:moveTo>
                  <a:pt x="23658" y="0"/>
                </a:moveTo>
                <a:lnTo>
                  <a:pt x="0" y="63087"/>
                </a:lnTo>
                <a:lnTo>
                  <a:pt x="23658" y="39429"/>
                </a:lnTo>
                <a:lnTo>
                  <a:pt x="38444" y="39429"/>
                </a:lnTo>
                <a:lnTo>
                  <a:pt x="23658" y="0"/>
                </a:lnTo>
                <a:close/>
              </a:path>
              <a:path w="47625" h="63500">
                <a:moveTo>
                  <a:pt x="38444" y="39429"/>
                </a:moveTo>
                <a:lnTo>
                  <a:pt x="23658" y="39429"/>
                </a:lnTo>
                <a:lnTo>
                  <a:pt x="47315" y="63087"/>
                </a:lnTo>
                <a:lnTo>
                  <a:pt x="38444" y="394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502312" y="2160366"/>
            <a:ext cx="47625" cy="63500"/>
          </a:xfrm>
          <a:custGeom>
            <a:avLst/>
            <a:gdLst/>
            <a:ahLst/>
            <a:cxnLst/>
            <a:rect l="l" t="t" r="r" b="b"/>
            <a:pathLst>
              <a:path w="47625" h="63500">
                <a:moveTo>
                  <a:pt x="23657" y="0"/>
                </a:moveTo>
                <a:lnTo>
                  <a:pt x="0" y="63087"/>
                </a:lnTo>
                <a:lnTo>
                  <a:pt x="23657" y="39429"/>
                </a:lnTo>
                <a:lnTo>
                  <a:pt x="47315" y="63087"/>
                </a:lnTo>
                <a:lnTo>
                  <a:pt x="23657" y="0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986268" y="2166378"/>
            <a:ext cx="363220" cy="189865"/>
          </a:xfrm>
          <a:custGeom>
            <a:avLst/>
            <a:gdLst/>
            <a:ahLst/>
            <a:cxnLst/>
            <a:rect l="l" t="t" r="r" b="b"/>
            <a:pathLst>
              <a:path w="363220" h="189864">
                <a:moveTo>
                  <a:pt x="0" y="0"/>
                </a:moveTo>
                <a:lnTo>
                  <a:pt x="362752" y="0"/>
                </a:lnTo>
                <a:lnTo>
                  <a:pt x="362752" y="189263"/>
                </a:lnTo>
                <a:lnTo>
                  <a:pt x="0" y="18926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6015539" y="2206986"/>
            <a:ext cx="304800" cy="120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i="1" spc="-5" dirty="0">
                <a:latin typeface="Arial"/>
                <a:cs typeface="Arial"/>
              </a:rPr>
              <a:t>packet</a:t>
            </a:r>
            <a:endParaRPr sz="75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4968166" y="2003436"/>
            <a:ext cx="219710" cy="0"/>
          </a:xfrm>
          <a:custGeom>
            <a:avLst/>
            <a:gdLst/>
            <a:ahLst/>
            <a:cxnLst/>
            <a:rect l="l" t="t" r="r" b="b"/>
            <a:pathLst>
              <a:path w="219710">
                <a:moveTo>
                  <a:pt x="0" y="0"/>
                </a:moveTo>
                <a:lnTo>
                  <a:pt x="219497" y="0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164006" y="1979780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0" y="0"/>
                </a:moveTo>
                <a:lnTo>
                  <a:pt x="23656" y="23657"/>
                </a:lnTo>
                <a:lnTo>
                  <a:pt x="0" y="47315"/>
                </a:lnTo>
                <a:lnTo>
                  <a:pt x="63087" y="2365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164006" y="1979779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63087" y="23657"/>
                </a:moveTo>
                <a:lnTo>
                  <a:pt x="0" y="0"/>
                </a:lnTo>
                <a:lnTo>
                  <a:pt x="23657" y="23657"/>
                </a:lnTo>
                <a:lnTo>
                  <a:pt x="0" y="47315"/>
                </a:lnTo>
                <a:lnTo>
                  <a:pt x="63087" y="23657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968166" y="1701494"/>
            <a:ext cx="1928495" cy="231140"/>
          </a:xfrm>
          <a:custGeom>
            <a:avLst/>
            <a:gdLst/>
            <a:ahLst/>
            <a:cxnLst/>
            <a:rect l="l" t="t" r="r" b="b"/>
            <a:pathLst>
              <a:path w="1928495" h="231139">
                <a:moveTo>
                  <a:pt x="0" y="230969"/>
                </a:moveTo>
                <a:lnTo>
                  <a:pt x="70183" y="230969"/>
                </a:lnTo>
                <a:lnTo>
                  <a:pt x="182244" y="230969"/>
                </a:lnTo>
                <a:lnTo>
                  <a:pt x="182244" y="0"/>
                </a:lnTo>
                <a:lnTo>
                  <a:pt x="1928076" y="0"/>
                </a:lnTo>
                <a:lnTo>
                  <a:pt x="1928076" y="89811"/>
                </a:lnTo>
                <a:lnTo>
                  <a:pt x="1928076" y="105583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872585" y="1783420"/>
            <a:ext cx="47625" cy="63500"/>
          </a:xfrm>
          <a:custGeom>
            <a:avLst/>
            <a:gdLst/>
            <a:ahLst/>
            <a:cxnLst/>
            <a:rect l="l" t="t" r="r" b="b"/>
            <a:pathLst>
              <a:path w="47625" h="63500">
                <a:moveTo>
                  <a:pt x="0" y="0"/>
                </a:moveTo>
                <a:lnTo>
                  <a:pt x="23658" y="63087"/>
                </a:lnTo>
                <a:lnTo>
                  <a:pt x="38444" y="23657"/>
                </a:lnTo>
                <a:lnTo>
                  <a:pt x="23658" y="23657"/>
                </a:lnTo>
                <a:lnTo>
                  <a:pt x="0" y="0"/>
                </a:lnTo>
                <a:close/>
              </a:path>
              <a:path w="47625" h="63500">
                <a:moveTo>
                  <a:pt x="47315" y="0"/>
                </a:moveTo>
                <a:lnTo>
                  <a:pt x="23658" y="23657"/>
                </a:lnTo>
                <a:lnTo>
                  <a:pt x="38444" y="23657"/>
                </a:lnTo>
                <a:lnTo>
                  <a:pt x="473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872586" y="1783419"/>
            <a:ext cx="47625" cy="63500"/>
          </a:xfrm>
          <a:custGeom>
            <a:avLst/>
            <a:gdLst/>
            <a:ahLst/>
            <a:cxnLst/>
            <a:rect l="l" t="t" r="r" b="b"/>
            <a:pathLst>
              <a:path w="47625" h="63500">
                <a:moveTo>
                  <a:pt x="23656" y="63087"/>
                </a:moveTo>
                <a:lnTo>
                  <a:pt x="47315" y="0"/>
                </a:lnTo>
                <a:lnTo>
                  <a:pt x="23656" y="23657"/>
                </a:lnTo>
                <a:lnTo>
                  <a:pt x="0" y="0"/>
                </a:lnTo>
                <a:lnTo>
                  <a:pt x="23656" y="63087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891300" y="1602920"/>
            <a:ext cx="363220" cy="189865"/>
          </a:xfrm>
          <a:custGeom>
            <a:avLst/>
            <a:gdLst/>
            <a:ahLst/>
            <a:cxnLst/>
            <a:rect l="l" t="t" r="r" b="b"/>
            <a:pathLst>
              <a:path w="363220" h="189864">
                <a:moveTo>
                  <a:pt x="0" y="0"/>
                </a:moveTo>
                <a:lnTo>
                  <a:pt x="362752" y="0"/>
                </a:lnTo>
                <a:lnTo>
                  <a:pt x="362752" y="189263"/>
                </a:lnTo>
                <a:lnTo>
                  <a:pt x="0" y="18926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5920571" y="1643527"/>
            <a:ext cx="304800" cy="120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i="1" spc="-5" dirty="0">
                <a:latin typeface="Arial"/>
                <a:cs typeface="Arial"/>
              </a:rPr>
              <a:t>packet</a:t>
            </a:r>
            <a:endParaRPr sz="750">
              <a:latin typeface="Arial"/>
              <a:cs typeface="Arial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3129916" y="1639721"/>
            <a:ext cx="181610" cy="189865"/>
          </a:xfrm>
          <a:custGeom>
            <a:avLst/>
            <a:gdLst/>
            <a:ahLst/>
            <a:cxnLst/>
            <a:rect l="l" t="t" r="r" b="b"/>
            <a:pathLst>
              <a:path w="181610" h="189864">
                <a:moveTo>
                  <a:pt x="0" y="0"/>
                </a:moveTo>
                <a:lnTo>
                  <a:pt x="181376" y="0"/>
                </a:lnTo>
                <a:lnTo>
                  <a:pt x="181376" y="189263"/>
                </a:lnTo>
                <a:lnTo>
                  <a:pt x="0" y="18926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3157932" y="1680328"/>
            <a:ext cx="125730" cy="120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i="1" spc="-5" dirty="0">
                <a:latin typeface="Arial"/>
                <a:cs typeface="Arial"/>
              </a:rPr>
              <a:t>hit</a:t>
            </a:r>
            <a:endParaRPr sz="750">
              <a:latin typeface="Arial"/>
              <a:cs typeface="Aria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3129916" y="2152307"/>
            <a:ext cx="276225" cy="189865"/>
          </a:xfrm>
          <a:custGeom>
            <a:avLst/>
            <a:gdLst/>
            <a:ahLst/>
            <a:cxnLst/>
            <a:rect l="l" t="t" r="r" b="b"/>
            <a:pathLst>
              <a:path w="276225" h="189864">
                <a:moveTo>
                  <a:pt x="0" y="0"/>
                </a:moveTo>
                <a:lnTo>
                  <a:pt x="276007" y="0"/>
                </a:lnTo>
                <a:lnTo>
                  <a:pt x="276007" y="189261"/>
                </a:lnTo>
                <a:lnTo>
                  <a:pt x="0" y="18926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3157977" y="2192914"/>
            <a:ext cx="220345" cy="120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i="1" spc="-5" dirty="0">
                <a:latin typeface="Arial"/>
                <a:cs typeface="Arial"/>
              </a:rPr>
              <a:t>miss</a:t>
            </a:r>
            <a:endParaRPr sz="750">
              <a:latin typeface="Arial"/>
              <a:cs typeface="Arial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3662216" y="2030074"/>
            <a:ext cx="95250" cy="315595"/>
          </a:xfrm>
          <a:custGeom>
            <a:avLst/>
            <a:gdLst/>
            <a:ahLst/>
            <a:cxnLst/>
            <a:rect l="l" t="t" r="r" b="b"/>
            <a:pathLst>
              <a:path w="95250" h="315594">
                <a:moveTo>
                  <a:pt x="0" y="0"/>
                </a:moveTo>
                <a:lnTo>
                  <a:pt x="94630" y="0"/>
                </a:lnTo>
                <a:lnTo>
                  <a:pt x="94630" y="315437"/>
                </a:lnTo>
                <a:lnTo>
                  <a:pt x="0" y="31543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662216" y="2030074"/>
            <a:ext cx="95250" cy="315595"/>
          </a:xfrm>
          <a:custGeom>
            <a:avLst/>
            <a:gdLst/>
            <a:ahLst/>
            <a:cxnLst/>
            <a:rect l="l" t="t" r="r" b="b"/>
            <a:pathLst>
              <a:path w="95250" h="315594">
                <a:moveTo>
                  <a:pt x="0" y="0"/>
                </a:moveTo>
                <a:lnTo>
                  <a:pt x="94631" y="0"/>
                </a:lnTo>
                <a:lnTo>
                  <a:pt x="94631" y="315437"/>
                </a:lnTo>
                <a:lnTo>
                  <a:pt x="0" y="315437"/>
                </a:lnTo>
                <a:lnTo>
                  <a:pt x="0" y="0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567584" y="2030074"/>
            <a:ext cx="95250" cy="315595"/>
          </a:xfrm>
          <a:custGeom>
            <a:avLst/>
            <a:gdLst/>
            <a:ahLst/>
            <a:cxnLst/>
            <a:rect l="l" t="t" r="r" b="b"/>
            <a:pathLst>
              <a:path w="95250" h="315594">
                <a:moveTo>
                  <a:pt x="0" y="0"/>
                </a:moveTo>
                <a:lnTo>
                  <a:pt x="94631" y="0"/>
                </a:lnTo>
                <a:lnTo>
                  <a:pt x="94631" y="315437"/>
                </a:lnTo>
                <a:lnTo>
                  <a:pt x="0" y="31543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567585" y="2030074"/>
            <a:ext cx="95250" cy="315595"/>
          </a:xfrm>
          <a:custGeom>
            <a:avLst/>
            <a:gdLst/>
            <a:ahLst/>
            <a:cxnLst/>
            <a:rect l="l" t="t" r="r" b="b"/>
            <a:pathLst>
              <a:path w="95250" h="315594">
                <a:moveTo>
                  <a:pt x="0" y="0"/>
                </a:moveTo>
                <a:lnTo>
                  <a:pt x="94631" y="0"/>
                </a:lnTo>
                <a:lnTo>
                  <a:pt x="94631" y="315437"/>
                </a:lnTo>
                <a:lnTo>
                  <a:pt x="0" y="315437"/>
                </a:lnTo>
                <a:lnTo>
                  <a:pt x="0" y="0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662216" y="1635779"/>
            <a:ext cx="95250" cy="315595"/>
          </a:xfrm>
          <a:custGeom>
            <a:avLst/>
            <a:gdLst/>
            <a:ahLst/>
            <a:cxnLst/>
            <a:rect l="l" t="t" r="r" b="b"/>
            <a:pathLst>
              <a:path w="95250" h="315594">
                <a:moveTo>
                  <a:pt x="0" y="0"/>
                </a:moveTo>
                <a:lnTo>
                  <a:pt x="94630" y="0"/>
                </a:lnTo>
                <a:lnTo>
                  <a:pt x="94630" y="315436"/>
                </a:lnTo>
                <a:lnTo>
                  <a:pt x="0" y="315436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662216" y="1635778"/>
            <a:ext cx="95250" cy="315595"/>
          </a:xfrm>
          <a:custGeom>
            <a:avLst/>
            <a:gdLst/>
            <a:ahLst/>
            <a:cxnLst/>
            <a:rect l="l" t="t" r="r" b="b"/>
            <a:pathLst>
              <a:path w="95250" h="315594">
                <a:moveTo>
                  <a:pt x="0" y="0"/>
                </a:moveTo>
                <a:lnTo>
                  <a:pt x="94631" y="0"/>
                </a:lnTo>
                <a:lnTo>
                  <a:pt x="94631" y="315437"/>
                </a:lnTo>
                <a:lnTo>
                  <a:pt x="0" y="315437"/>
                </a:lnTo>
                <a:lnTo>
                  <a:pt x="0" y="0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567584" y="1635779"/>
            <a:ext cx="95250" cy="315595"/>
          </a:xfrm>
          <a:custGeom>
            <a:avLst/>
            <a:gdLst/>
            <a:ahLst/>
            <a:cxnLst/>
            <a:rect l="l" t="t" r="r" b="b"/>
            <a:pathLst>
              <a:path w="95250" h="315594">
                <a:moveTo>
                  <a:pt x="0" y="0"/>
                </a:moveTo>
                <a:lnTo>
                  <a:pt x="94631" y="0"/>
                </a:lnTo>
                <a:lnTo>
                  <a:pt x="94631" y="315436"/>
                </a:lnTo>
                <a:lnTo>
                  <a:pt x="0" y="315436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3567585" y="1635778"/>
            <a:ext cx="95250" cy="315595"/>
          </a:xfrm>
          <a:custGeom>
            <a:avLst/>
            <a:gdLst/>
            <a:ahLst/>
            <a:cxnLst/>
            <a:rect l="l" t="t" r="r" b="b"/>
            <a:pathLst>
              <a:path w="95250" h="315594">
                <a:moveTo>
                  <a:pt x="0" y="0"/>
                </a:moveTo>
                <a:lnTo>
                  <a:pt x="94631" y="0"/>
                </a:lnTo>
                <a:lnTo>
                  <a:pt x="94631" y="315437"/>
                </a:lnTo>
                <a:lnTo>
                  <a:pt x="0" y="315437"/>
                </a:lnTo>
                <a:lnTo>
                  <a:pt x="0" y="0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299964" y="1635778"/>
            <a:ext cx="457834" cy="0"/>
          </a:xfrm>
          <a:custGeom>
            <a:avLst/>
            <a:gdLst/>
            <a:ahLst/>
            <a:cxnLst/>
            <a:rect l="l" t="t" r="r" b="b"/>
            <a:pathLst>
              <a:path w="457835">
                <a:moveTo>
                  <a:pt x="457383" y="0"/>
                </a:moveTo>
                <a:lnTo>
                  <a:pt x="0" y="0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299964" y="1951215"/>
            <a:ext cx="457834" cy="0"/>
          </a:xfrm>
          <a:custGeom>
            <a:avLst/>
            <a:gdLst/>
            <a:ahLst/>
            <a:cxnLst/>
            <a:rect l="l" t="t" r="r" b="b"/>
            <a:pathLst>
              <a:path w="457835">
                <a:moveTo>
                  <a:pt x="457383" y="0"/>
                </a:moveTo>
                <a:lnTo>
                  <a:pt x="0" y="0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299464" y="2030074"/>
            <a:ext cx="457834" cy="0"/>
          </a:xfrm>
          <a:custGeom>
            <a:avLst/>
            <a:gdLst/>
            <a:ahLst/>
            <a:cxnLst/>
            <a:rect l="l" t="t" r="r" b="b"/>
            <a:pathLst>
              <a:path w="457835">
                <a:moveTo>
                  <a:pt x="457383" y="0"/>
                </a:moveTo>
                <a:lnTo>
                  <a:pt x="0" y="0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299964" y="2345512"/>
            <a:ext cx="457834" cy="0"/>
          </a:xfrm>
          <a:custGeom>
            <a:avLst/>
            <a:gdLst/>
            <a:ahLst/>
            <a:cxnLst/>
            <a:rect l="l" t="t" r="r" b="b"/>
            <a:pathLst>
              <a:path w="457835">
                <a:moveTo>
                  <a:pt x="457383" y="0"/>
                </a:moveTo>
                <a:lnTo>
                  <a:pt x="0" y="0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3955184" y="1856790"/>
            <a:ext cx="283845" cy="283845"/>
          </a:xfrm>
          <a:custGeom>
            <a:avLst/>
            <a:gdLst/>
            <a:ahLst/>
            <a:cxnLst/>
            <a:rect l="l" t="t" r="r" b="b"/>
            <a:pathLst>
              <a:path w="283845" h="283844">
                <a:moveTo>
                  <a:pt x="140291" y="0"/>
                </a:moveTo>
                <a:lnTo>
                  <a:pt x="92848" y="8846"/>
                </a:lnTo>
                <a:lnTo>
                  <a:pt x="49580" y="34047"/>
                </a:lnTo>
                <a:lnTo>
                  <a:pt x="23964" y="62568"/>
                </a:lnTo>
                <a:lnTo>
                  <a:pt x="4187" y="107081"/>
                </a:lnTo>
                <a:lnTo>
                  <a:pt x="0" y="142880"/>
                </a:lnTo>
                <a:lnTo>
                  <a:pt x="637" y="154911"/>
                </a:lnTo>
                <a:lnTo>
                  <a:pt x="13379" y="201713"/>
                </a:lnTo>
                <a:lnTo>
                  <a:pt x="42480" y="243143"/>
                </a:lnTo>
                <a:lnTo>
                  <a:pt x="83728" y="271294"/>
                </a:lnTo>
                <a:lnTo>
                  <a:pt x="130512" y="283189"/>
                </a:lnTo>
                <a:lnTo>
                  <a:pt x="142555" y="283618"/>
                </a:lnTo>
                <a:lnTo>
                  <a:pt x="154600" y="283030"/>
                </a:lnTo>
                <a:lnTo>
                  <a:pt x="201405" y="270478"/>
                </a:lnTo>
                <a:lnTo>
                  <a:pt x="242703" y="241586"/>
                </a:lnTo>
                <a:lnTo>
                  <a:pt x="271150" y="200313"/>
                </a:lnTo>
                <a:lnTo>
                  <a:pt x="283275" y="153457"/>
                </a:lnTo>
                <a:lnTo>
                  <a:pt x="283756" y="141397"/>
                </a:lnTo>
                <a:lnTo>
                  <a:pt x="283216" y="129339"/>
                </a:lnTo>
                <a:lnTo>
                  <a:pt x="270859" y="82530"/>
                </a:lnTo>
                <a:lnTo>
                  <a:pt x="242180" y="41369"/>
                </a:lnTo>
                <a:lnTo>
                  <a:pt x="209928" y="17177"/>
                </a:lnTo>
                <a:lnTo>
                  <a:pt x="164241" y="1678"/>
                </a:lnTo>
                <a:lnTo>
                  <a:pt x="14029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3955184" y="1856790"/>
            <a:ext cx="283845" cy="283845"/>
          </a:xfrm>
          <a:custGeom>
            <a:avLst/>
            <a:gdLst/>
            <a:ahLst/>
            <a:cxnLst/>
            <a:rect l="l" t="t" r="r" b="b"/>
            <a:pathLst>
              <a:path w="283845" h="283844">
                <a:moveTo>
                  <a:pt x="242180" y="41369"/>
                </a:moveTo>
                <a:lnTo>
                  <a:pt x="270859" y="82529"/>
                </a:lnTo>
                <a:lnTo>
                  <a:pt x="283216" y="129338"/>
                </a:lnTo>
                <a:lnTo>
                  <a:pt x="283755" y="141396"/>
                </a:lnTo>
                <a:lnTo>
                  <a:pt x="283274" y="153456"/>
                </a:lnTo>
                <a:lnTo>
                  <a:pt x="271149" y="200313"/>
                </a:lnTo>
                <a:lnTo>
                  <a:pt x="242703" y="241586"/>
                </a:lnTo>
                <a:lnTo>
                  <a:pt x="212419" y="264788"/>
                </a:lnTo>
                <a:lnTo>
                  <a:pt x="166576" y="281422"/>
                </a:lnTo>
                <a:lnTo>
                  <a:pt x="142556" y="283619"/>
                </a:lnTo>
                <a:lnTo>
                  <a:pt x="130512" y="283189"/>
                </a:lnTo>
                <a:lnTo>
                  <a:pt x="83728" y="271294"/>
                </a:lnTo>
                <a:lnTo>
                  <a:pt x="42480" y="243143"/>
                </a:lnTo>
                <a:lnTo>
                  <a:pt x="19117" y="212744"/>
                </a:lnTo>
                <a:lnTo>
                  <a:pt x="2292" y="166877"/>
                </a:lnTo>
                <a:lnTo>
                  <a:pt x="0" y="142879"/>
                </a:lnTo>
                <a:lnTo>
                  <a:pt x="380" y="130852"/>
                </a:lnTo>
                <a:lnTo>
                  <a:pt x="12052" y="84138"/>
                </a:lnTo>
                <a:lnTo>
                  <a:pt x="39916" y="42913"/>
                </a:lnTo>
                <a:lnTo>
                  <a:pt x="70425" y="19396"/>
                </a:lnTo>
                <a:lnTo>
                  <a:pt x="116316" y="2385"/>
                </a:lnTo>
                <a:lnTo>
                  <a:pt x="140291" y="0"/>
                </a:lnTo>
                <a:lnTo>
                  <a:pt x="152303" y="332"/>
                </a:lnTo>
                <a:lnTo>
                  <a:pt x="198951" y="11789"/>
                </a:lnTo>
                <a:lnTo>
                  <a:pt x="240151" y="39379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3760333" y="1820379"/>
            <a:ext cx="153670" cy="110489"/>
          </a:xfrm>
          <a:custGeom>
            <a:avLst/>
            <a:gdLst/>
            <a:ahLst/>
            <a:cxnLst/>
            <a:rect l="l" t="t" r="r" b="b"/>
            <a:pathLst>
              <a:path w="153670" h="110489">
                <a:moveTo>
                  <a:pt x="0" y="0"/>
                </a:moveTo>
                <a:lnTo>
                  <a:pt x="70184" y="0"/>
                </a:lnTo>
                <a:lnTo>
                  <a:pt x="70184" y="109898"/>
                </a:lnTo>
                <a:lnTo>
                  <a:pt x="137494" y="109898"/>
                </a:lnTo>
                <a:lnTo>
                  <a:pt x="153266" y="109898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3889941" y="1906620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0" y="0"/>
                </a:moveTo>
                <a:lnTo>
                  <a:pt x="23657" y="23657"/>
                </a:lnTo>
                <a:lnTo>
                  <a:pt x="0" y="47315"/>
                </a:lnTo>
                <a:lnTo>
                  <a:pt x="63087" y="2365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3889942" y="1906619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63087" y="23657"/>
                </a:moveTo>
                <a:lnTo>
                  <a:pt x="0" y="0"/>
                </a:lnTo>
                <a:lnTo>
                  <a:pt x="23657" y="23657"/>
                </a:lnTo>
                <a:lnTo>
                  <a:pt x="0" y="47315"/>
                </a:lnTo>
                <a:lnTo>
                  <a:pt x="63087" y="23657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3760391" y="2062579"/>
            <a:ext cx="151130" cy="100965"/>
          </a:xfrm>
          <a:custGeom>
            <a:avLst/>
            <a:gdLst/>
            <a:ahLst/>
            <a:cxnLst/>
            <a:rect l="l" t="t" r="r" b="b"/>
            <a:pathLst>
              <a:path w="151129" h="100964">
                <a:moveTo>
                  <a:pt x="0" y="100370"/>
                </a:moveTo>
                <a:lnTo>
                  <a:pt x="70184" y="100370"/>
                </a:lnTo>
                <a:lnTo>
                  <a:pt x="78070" y="100370"/>
                </a:lnTo>
                <a:lnTo>
                  <a:pt x="78070" y="0"/>
                </a:lnTo>
                <a:lnTo>
                  <a:pt x="135297" y="0"/>
                </a:lnTo>
                <a:lnTo>
                  <a:pt x="151068" y="0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887801" y="2038921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0" y="0"/>
                </a:moveTo>
                <a:lnTo>
                  <a:pt x="23657" y="23658"/>
                </a:lnTo>
                <a:lnTo>
                  <a:pt x="0" y="47316"/>
                </a:lnTo>
                <a:lnTo>
                  <a:pt x="63087" y="2365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887802" y="2038922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63087" y="23657"/>
                </a:moveTo>
                <a:lnTo>
                  <a:pt x="0" y="0"/>
                </a:lnTo>
                <a:lnTo>
                  <a:pt x="23657" y="23657"/>
                </a:lnTo>
                <a:lnTo>
                  <a:pt x="0" y="47315"/>
                </a:lnTo>
                <a:lnTo>
                  <a:pt x="63087" y="23657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572908" y="1856585"/>
            <a:ext cx="568325" cy="284480"/>
          </a:xfrm>
          <a:custGeom>
            <a:avLst/>
            <a:gdLst/>
            <a:ahLst/>
            <a:cxnLst/>
            <a:rect l="l" t="t" r="r" b="b"/>
            <a:pathLst>
              <a:path w="568325" h="284480">
                <a:moveTo>
                  <a:pt x="560724" y="0"/>
                </a:moveTo>
                <a:lnTo>
                  <a:pt x="7061" y="0"/>
                </a:lnTo>
                <a:lnTo>
                  <a:pt x="0" y="7059"/>
                </a:lnTo>
                <a:lnTo>
                  <a:pt x="0" y="276832"/>
                </a:lnTo>
                <a:lnTo>
                  <a:pt x="7061" y="283893"/>
                </a:lnTo>
                <a:lnTo>
                  <a:pt x="560724" y="283893"/>
                </a:lnTo>
                <a:lnTo>
                  <a:pt x="567786" y="276832"/>
                </a:lnTo>
                <a:lnTo>
                  <a:pt x="567786" y="7059"/>
                </a:lnTo>
                <a:lnTo>
                  <a:pt x="56072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572908" y="1856584"/>
            <a:ext cx="568325" cy="284480"/>
          </a:xfrm>
          <a:custGeom>
            <a:avLst/>
            <a:gdLst/>
            <a:ahLst/>
            <a:cxnLst/>
            <a:rect l="l" t="t" r="r" b="b"/>
            <a:pathLst>
              <a:path w="568325" h="284480">
                <a:moveTo>
                  <a:pt x="15771" y="0"/>
                </a:moveTo>
                <a:lnTo>
                  <a:pt x="552014" y="0"/>
                </a:lnTo>
                <a:lnTo>
                  <a:pt x="560724" y="0"/>
                </a:lnTo>
                <a:lnTo>
                  <a:pt x="567786" y="7061"/>
                </a:lnTo>
                <a:lnTo>
                  <a:pt x="567786" y="15771"/>
                </a:lnTo>
                <a:lnTo>
                  <a:pt x="567786" y="268121"/>
                </a:lnTo>
                <a:lnTo>
                  <a:pt x="567786" y="276832"/>
                </a:lnTo>
                <a:lnTo>
                  <a:pt x="560724" y="283893"/>
                </a:lnTo>
                <a:lnTo>
                  <a:pt x="552014" y="283893"/>
                </a:lnTo>
                <a:lnTo>
                  <a:pt x="15771" y="283893"/>
                </a:lnTo>
                <a:lnTo>
                  <a:pt x="7061" y="283893"/>
                </a:lnTo>
                <a:lnTo>
                  <a:pt x="0" y="276832"/>
                </a:lnTo>
                <a:lnTo>
                  <a:pt x="0" y="268121"/>
                </a:lnTo>
                <a:lnTo>
                  <a:pt x="0" y="15771"/>
                </a:lnTo>
                <a:lnTo>
                  <a:pt x="0" y="7061"/>
                </a:lnTo>
                <a:lnTo>
                  <a:pt x="7061" y="0"/>
                </a:lnTo>
                <a:lnTo>
                  <a:pt x="15771" y="0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660800" y="1998531"/>
            <a:ext cx="116205" cy="0"/>
          </a:xfrm>
          <a:custGeom>
            <a:avLst/>
            <a:gdLst/>
            <a:ahLst/>
            <a:cxnLst/>
            <a:rect l="l" t="t" r="r" b="b"/>
            <a:pathLst>
              <a:path w="116205">
                <a:moveTo>
                  <a:pt x="0" y="0"/>
                </a:moveTo>
                <a:lnTo>
                  <a:pt x="115922" y="0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753066" y="1974874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0" y="0"/>
                </a:moveTo>
                <a:lnTo>
                  <a:pt x="23657" y="23657"/>
                </a:lnTo>
                <a:lnTo>
                  <a:pt x="0" y="47315"/>
                </a:lnTo>
                <a:lnTo>
                  <a:pt x="63087" y="2365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753066" y="1974873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63087" y="23657"/>
                </a:moveTo>
                <a:lnTo>
                  <a:pt x="0" y="0"/>
                </a:lnTo>
                <a:lnTo>
                  <a:pt x="23657" y="23657"/>
                </a:lnTo>
                <a:lnTo>
                  <a:pt x="0" y="47315"/>
                </a:lnTo>
                <a:lnTo>
                  <a:pt x="63087" y="23657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831135" y="1856585"/>
            <a:ext cx="568325" cy="284480"/>
          </a:xfrm>
          <a:custGeom>
            <a:avLst/>
            <a:gdLst/>
            <a:ahLst/>
            <a:cxnLst/>
            <a:rect l="l" t="t" r="r" b="b"/>
            <a:pathLst>
              <a:path w="568325" h="284480">
                <a:moveTo>
                  <a:pt x="560725" y="0"/>
                </a:moveTo>
                <a:lnTo>
                  <a:pt x="7062" y="0"/>
                </a:lnTo>
                <a:lnTo>
                  <a:pt x="0" y="7059"/>
                </a:lnTo>
                <a:lnTo>
                  <a:pt x="0" y="276832"/>
                </a:lnTo>
                <a:lnTo>
                  <a:pt x="7062" y="283893"/>
                </a:lnTo>
                <a:lnTo>
                  <a:pt x="560725" y="283893"/>
                </a:lnTo>
                <a:lnTo>
                  <a:pt x="567786" y="276832"/>
                </a:lnTo>
                <a:lnTo>
                  <a:pt x="567786" y="7059"/>
                </a:lnTo>
                <a:lnTo>
                  <a:pt x="5607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831136" y="1856584"/>
            <a:ext cx="568325" cy="284480"/>
          </a:xfrm>
          <a:custGeom>
            <a:avLst/>
            <a:gdLst/>
            <a:ahLst/>
            <a:cxnLst/>
            <a:rect l="l" t="t" r="r" b="b"/>
            <a:pathLst>
              <a:path w="568325" h="284480">
                <a:moveTo>
                  <a:pt x="15771" y="0"/>
                </a:moveTo>
                <a:lnTo>
                  <a:pt x="552014" y="0"/>
                </a:lnTo>
                <a:lnTo>
                  <a:pt x="560725" y="0"/>
                </a:lnTo>
                <a:lnTo>
                  <a:pt x="567786" y="7061"/>
                </a:lnTo>
                <a:lnTo>
                  <a:pt x="567786" y="15771"/>
                </a:lnTo>
                <a:lnTo>
                  <a:pt x="567786" y="268121"/>
                </a:lnTo>
                <a:lnTo>
                  <a:pt x="567786" y="276832"/>
                </a:lnTo>
                <a:lnTo>
                  <a:pt x="560725" y="283893"/>
                </a:lnTo>
                <a:lnTo>
                  <a:pt x="552014" y="283893"/>
                </a:lnTo>
                <a:lnTo>
                  <a:pt x="15771" y="283893"/>
                </a:lnTo>
                <a:lnTo>
                  <a:pt x="7061" y="283893"/>
                </a:lnTo>
                <a:lnTo>
                  <a:pt x="0" y="276832"/>
                </a:lnTo>
                <a:lnTo>
                  <a:pt x="0" y="268121"/>
                </a:lnTo>
                <a:lnTo>
                  <a:pt x="0" y="15771"/>
                </a:lnTo>
                <a:lnTo>
                  <a:pt x="0" y="7061"/>
                </a:lnTo>
                <a:lnTo>
                  <a:pt x="7061" y="0"/>
                </a:lnTo>
                <a:lnTo>
                  <a:pt x="15771" y="0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2398923" y="1998531"/>
            <a:ext cx="120014" cy="0"/>
          </a:xfrm>
          <a:custGeom>
            <a:avLst/>
            <a:gdLst/>
            <a:ahLst/>
            <a:cxnLst/>
            <a:rect l="l" t="t" r="r" b="b"/>
            <a:pathLst>
              <a:path w="120014">
                <a:moveTo>
                  <a:pt x="0" y="0"/>
                </a:moveTo>
                <a:lnTo>
                  <a:pt x="119572" y="0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2494837" y="1974874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0" y="0"/>
                </a:moveTo>
                <a:lnTo>
                  <a:pt x="23657" y="23657"/>
                </a:lnTo>
                <a:lnTo>
                  <a:pt x="0" y="47315"/>
                </a:lnTo>
                <a:lnTo>
                  <a:pt x="63087" y="2365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2494837" y="1974873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63087" y="23657"/>
                </a:moveTo>
                <a:lnTo>
                  <a:pt x="0" y="0"/>
                </a:lnTo>
                <a:lnTo>
                  <a:pt x="23657" y="23657"/>
                </a:lnTo>
                <a:lnTo>
                  <a:pt x="0" y="47315"/>
                </a:lnTo>
                <a:lnTo>
                  <a:pt x="63087" y="23657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3140694" y="1793496"/>
            <a:ext cx="372745" cy="158115"/>
          </a:xfrm>
          <a:custGeom>
            <a:avLst/>
            <a:gdLst/>
            <a:ahLst/>
            <a:cxnLst/>
            <a:rect l="l" t="t" r="r" b="b"/>
            <a:pathLst>
              <a:path w="372745" h="158114">
                <a:moveTo>
                  <a:pt x="0" y="157718"/>
                </a:moveTo>
                <a:lnTo>
                  <a:pt x="70184" y="157718"/>
                </a:lnTo>
                <a:lnTo>
                  <a:pt x="93842" y="157718"/>
                </a:lnTo>
                <a:lnTo>
                  <a:pt x="93842" y="0"/>
                </a:lnTo>
                <a:lnTo>
                  <a:pt x="356706" y="0"/>
                </a:lnTo>
                <a:lnTo>
                  <a:pt x="372478" y="0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3489514" y="1769839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0" y="0"/>
                </a:moveTo>
                <a:lnTo>
                  <a:pt x="23657" y="23657"/>
                </a:lnTo>
                <a:lnTo>
                  <a:pt x="0" y="47316"/>
                </a:lnTo>
                <a:lnTo>
                  <a:pt x="63087" y="2365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3489514" y="1769839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63087" y="23657"/>
                </a:moveTo>
                <a:lnTo>
                  <a:pt x="0" y="0"/>
                </a:lnTo>
                <a:lnTo>
                  <a:pt x="23657" y="23657"/>
                </a:lnTo>
                <a:lnTo>
                  <a:pt x="0" y="47315"/>
                </a:lnTo>
                <a:lnTo>
                  <a:pt x="63087" y="23657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3140694" y="2045846"/>
            <a:ext cx="372745" cy="142240"/>
          </a:xfrm>
          <a:custGeom>
            <a:avLst/>
            <a:gdLst/>
            <a:ahLst/>
            <a:cxnLst/>
            <a:rect l="l" t="t" r="r" b="b"/>
            <a:pathLst>
              <a:path w="372745" h="142239">
                <a:moveTo>
                  <a:pt x="0" y="0"/>
                </a:moveTo>
                <a:lnTo>
                  <a:pt x="70184" y="0"/>
                </a:lnTo>
                <a:lnTo>
                  <a:pt x="93842" y="0"/>
                </a:lnTo>
                <a:lnTo>
                  <a:pt x="93842" y="141946"/>
                </a:lnTo>
                <a:lnTo>
                  <a:pt x="356706" y="141946"/>
                </a:lnTo>
                <a:lnTo>
                  <a:pt x="372478" y="141946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3489514" y="2164135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0" y="0"/>
                </a:moveTo>
                <a:lnTo>
                  <a:pt x="23657" y="23657"/>
                </a:lnTo>
                <a:lnTo>
                  <a:pt x="0" y="47315"/>
                </a:lnTo>
                <a:lnTo>
                  <a:pt x="63087" y="2365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3489514" y="2164135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63087" y="23657"/>
                </a:moveTo>
                <a:lnTo>
                  <a:pt x="0" y="0"/>
                </a:lnTo>
                <a:lnTo>
                  <a:pt x="23657" y="23657"/>
                </a:lnTo>
                <a:lnTo>
                  <a:pt x="0" y="47315"/>
                </a:lnTo>
                <a:lnTo>
                  <a:pt x="63087" y="23657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3187167" y="1442572"/>
            <a:ext cx="694055" cy="189865"/>
          </a:xfrm>
          <a:custGeom>
            <a:avLst/>
            <a:gdLst/>
            <a:ahLst/>
            <a:cxnLst/>
            <a:rect l="l" t="t" r="r" b="b"/>
            <a:pathLst>
              <a:path w="694054" h="189864">
                <a:moveTo>
                  <a:pt x="0" y="0"/>
                </a:moveTo>
                <a:lnTo>
                  <a:pt x="693961" y="0"/>
                </a:lnTo>
                <a:lnTo>
                  <a:pt x="693961" y="189263"/>
                </a:lnTo>
                <a:lnTo>
                  <a:pt x="0" y="18926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3131967" y="2367152"/>
            <a:ext cx="804545" cy="189865"/>
          </a:xfrm>
          <a:custGeom>
            <a:avLst/>
            <a:gdLst/>
            <a:ahLst/>
            <a:cxnLst/>
            <a:rect l="l" t="t" r="r" b="b"/>
            <a:pathLst>
              <a:path w="804545" h="189864">
                <a:moveTo>
                  <a:pt x="0" y="0"/>
                </a:moveTo>
                <a:lnTo>
                  <a:pt x="804363" y="0"/>
                </a:lnTo>
                <a:lnTo>
                  <a:pt x="804363" y="189263"/>
                </a:lnTo>
                <a:lnTo>
                  <a:pt x="0" y="18926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4242865" y="2000889"/>
            <a:ext cx="103505" cy="1905"/>
          </a:xfrm>
          <a:custGeom>
            <a:avLst/>
            <a:gdLst/>
            <a:ahLst/>
            <a:cxnLst/>
            <a:rect l="l" t="t" r="r" b="b"/>
            <a:pathLst>
              <a:path w="103504" h="1905">
                <a:moveTo>
                  <a:pt x="0" y="0"/>
                </a:moveTo>
                <a:lnTo>
                  <a:pt x="103109" y="1667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4321936" y="1978520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765" y="0"/>
                </a:moveTo>
                <a:lnTo>
                  <a:pt x="24037" y="24037"/>
                </a:lnTo>
                <a:lnTo>
                  <a:pt x="0" y="47310"/>
                </a:lnTo>
                <a:lnTo>
                  <a:pt x="63460" y="24674"/>
                </a:lnTo>
                <a:lnTo>
                  <a:pt x="76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4321937" y="1978519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63461" y="24675"/>
                </a:moveTo>
                <a:lnTo>
                  <a:pt x="764" y="0"/>
                </a:lnTo>
                <a:lnTo>
                  <a:pt x="24037" y="24037"/>
                </a:lnTo>
                <a:lnTo>
                  <a:pt x="0" y="47310"/>
                </a:lnTo>
                <a:lnTo>
                  <a:pt x="63461" y="24675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2951432" y="2145383"/>
            <a:ext cx="4134485" cy="427990"/>
          </a:xfrm>
          <a:custGeom>
            <a:avLst/>
            <a:gdLst/>
            <a:ahLst/>
            <a:cxnLst/>
            <a:rect l="l" t="t" r="r" b="b"/>
            <a:pathLst>
              <a:path w="4134484" h="427989">
                <a:moveTo>
                  <a:pt x="4134073" y="0"/>
                </a:moveTo>
                <a:lnTo>
                  <a:pt x="4134073" y="93842"/>
                </a:lnTo>
                <a:lnTo>
                  <a:pt x="4134073" y="427415"/>
                </a:lnTo>
                <a:lnTo>
                  <a:pt x="126174" y="427415"/>
                </a:lnTo>
                <a:lnTo>
                  <a:pt x="0" y="427415"/>
                </a:lnTo>
                <a:lnTo>
                  <a:pt x="0" y="88936"/>
                </a:lnTo>
                <a:lnTo>
                  <a:pt x="0" y="73164"/>
                </a:lnTo>
              </a:path>
            </a:pathLst>
          </a:custGeom>
          <a:ln w="788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2951432" y="2155461"/>
            <a:ext cx="0" cy="63500"/>
          </a:xfrm>
          <a:custGeom>
            <a:avLst/>
            <a:gdLst/>
            <a:ahLst/>
            <a:cxnLst/>
            <a:rect l="l" t="t" r="r" b="b"/>
            <a:pathLst>
              <a:path h="63500">
                <a:moveTo>
                  <a:pt x="0" y="0"/>
                </a:moveTo>
                <a:lnTo>
                  <a:pt x="0" y="63087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2927774" y="2155461"/>
            <a:ext cx="47625" cy="63500"/>
          </a:xfrm>
          <a:custGeom>
            <a:avLst/>
            <a:gdLst/>
            <a:ahLst/>
            <a:cxnLst/>
            <a:rect l="l" t="t" r="r" b="b"/>
            <a:pathLst>
              <a:path w="47625" h="63500">
                <a:moveTo>
                  <a:pt x="0" y="63087"/>
                </a:moveTo>
                <a:lnTo>
                  <a:pt x="23657" y="0"/>
                </a:lnTo>
                <a:lnTo>
                  <a:pt x="47315" y="63087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4704556" y="2474225"/>
            <a:ext cx="370840" cy="189865"/>
          </a:xfrm>
          <a:custGeom>
            <a:avLst/>
            <a:gdLst/>
            <a:ahLst/>
            <a:cxnLst/>
            <a:rect l="l" t="t" r="r" b="b"/>
            <a:pathLst>
              <a:path w="370839" h="189864">
                <a:moveTo>
                  <a:pt x="0" y="0"/>
                </a:moveTo>
                <a:lnTo>
                  <a:pt x="370638" y="0"/>
                </a:lnTo>
                <a:lnTo>
                  <a:pt x="370638" y="189261"/>
                </a:lnTo>
                <a:lnTo>
                  <a:pt x="0" y="18926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4589642" y="1564804"/>
            <a:ext cx="2496185" cy="297180"/>
          </a:xfrm>
          <a:custGeom>
            <a:avLst/>
            <a:gdLst/>
            <a:ahLst/>
            <a:cxnLst/>
            <a:rect l="l" t="t" r="r" b="b"/>
            <a:pathLst>
              <a:path w="2496184" h="297180">
                <a:moveTo>
                  <a:pt x="2495864" y="296685"/>
                </a:moveTo>
                <a:lnTo>
                  <a:pt x="2495864" y="202842"/>
                </a:lnTo>
                <a:lnTo>
                  <a:pt x="2495864" y="0"/>
                </a:lnTo>
                <a:lnTo>
                  <a:pt x="272900" y="0"/>
                </a:lnTo>
                <a:lnTo>
                  <a:pt x="0" y="0"/>
                </a:lnTo>
                <a:lnTo>
                  <a:pt x="0" y="202842"/>
                </a:lnTo>
                <a:lnTo>
                  <a:pt x="0" y="218614"/>
                </a:lnTo>
              </a:path>
            </a:pathLst>
          </a:custGeom>
          <a:ln w="788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4589642" y="1783419"/>
            <a:ext cx="0" cy="63500"/>
          </a:xfrm>
          <a:custGeom>
            <a:avLst/>
            <a:gdLst/>
            <a:ahLst/>
            <a:cxnLst/>
            <a:rect l="l" t="t" r="r" b="b"/>
            <a:pathLst>
              <a:path h="63500">
                <a:moveTo>
                  <a:pt x="0" y="63087"/>
                </a:moveTo>
                <a:lnTo>
                  <a:pt x="0" y="0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4565984" y="1783419"/>
            <a:ext cx="47625" cy="63500"/>
          </a:xfrm>
          <a:custGeom>
            <a:avLst/>
            <a:gdLst/>
            <a:ahLst/>
            <a:cxnLst/>
            <a:rect l="l" t="t" r="r" b="b"/>
            <a:pathLst>
              <a:path w="47625" h="63500">
                <a:moveTo>
                  <a:pt x="47315" y="0"/>
                </a:moveTo>
                <a:lnTo>
                  <a:pt x="23657" y="63087"/>
                </a:lnTo>
                <a:lnTo>
                  <a:pt x="0" y="0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5572719" y="1466231"/>
            <a:ext cx="370840" cy="189865"/>
          </a:xfrm>
          <a:custGeom>
            <a:avLst/>
            <a:gdLst/>
            <a:ahLst/>
            <a:cxnLst/>
            <a:rect l="l" t="t" r="r" b="b"/>
            <a:pathLst>
              <a:path w="370839" h="189864">
                <a:moveTo>
                  <a:pt x="0" y="0"/>
                </a:moveTo>
                <a:lnTo>
                  <a:pt x="370638" y="0"/>
                </a:lnTo>
                <a:lnTo>
                  <a:pt x="370638" y="189261"/>
                </a:lnTo>
                <a:lnTo>
                  <a:pt x="0" y="18926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 txBox="1"/>
          <p:nvPr/>
        </p:nvSpPr>
        <p:spPr>
          <a:xfrm>
            <a:off x="3867291" y="1625126"/>
            <a:ext cx="452120" cy="487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 algn="ctr">
              <a:lnSpc>
                <a:spcPts val="869"/>
              </a:lnSpc>
            </a:pPr>
            <a:r>
              <a:rPr sz="750" i="1" spc="-5" dirty="0">
                <a:latin typeface="Arial"/>
                <a:cs typeface="Arial"/>
              </a:rPr>
              <a:t>Priority Scheduler</a:t>
            </a:r>
            <a:endParaRPr sz="750">
              <a:latin typeface="Arial"/>
              <a:cs typeface="Arial"/>
            </a:endParaRPr>
          </a:p>
          <a:p>
            <a:pPr marL="117475" marR="208915" indent="-22860" algn="ctr">
              <a:lnSpc>
                <a:spcPts val="810"/>
              </a:lnSpc>
              <a:spcBef>
                <a:spcPts val="385"/>
              </a:spcBef>
            </a:pPr>
            <a:r>
              <a:rPr sz="750" b="1" i="1" spc="-5" dirty="0">
                <a:latin typeface="Arial"/>
                <a:cs typeface="Arial"/>
              </a:rPr>
              <a:t>Hi Lo</a:t>
            </a:r>
            <a:endParaRPr sz="750">
              <a:latin typeface="Arial"/>
              <a:cs typeface="Arial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2706043" y="1885362"/>
            <a:ext cx="294005" cy="2305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275" marR="5080" indent="-29209">
              <a:lnSpc>
                <a:spcPts val="869"/>
              </a:lnSpc>
            </a:pPr>
            <a:r>
              <a:rPr sz="750" spc="-5" dirty="0">
                <a:latin typeface="Arial"/>
                <a:cs typeface="Arial"/>
              </a:rPr>
              <a:t>Bloom Filter</a:t>
            </a:r>
            <a:endParaRPr sz="750">
              <a:latin typeface="Arial"/>
              <a:cs typeface="Arial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1362805" y="1940564"/>
            <a:ext cx="304800" cy="120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i="1" spc="-5" dirty="0">
                <a:latin typeface="Arial"/>
                <a:cs typeface="Arial"/>
              </a:rPr>
              <a:t>packet</a:t>
            </a:r>
            <a:endParaRPr sz="750">
              <a:latin typeface="Arial"/>
              <a:cs typeface="Arial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1888008" y="1885362"/>
            <a:ext cx="446405" cy="2305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28270">
              <a:lnSpc>
                <a:spcPts val="869"/>
              </a:lnSpc>
            </a:pPr>
            <a:r>
              <a:rPr sz="750" spc="-5" dirty="0">
                <a:latin typeface="Arial"/>
                <a:cs typeface="Arial"/>
              </a:rPr>
              <a:t>Key Extraction</a:t>
            </a:r>
            <a:endParaRPr sz="750">
              <a:latin typeface="Arial"/>
              <a:cs typeface="Arial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3216554" y="1483180"/>
            <a:ext cx="635635" cy="120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b="1" i="1" spc="-15" dirty="0">
                <a:latin typeface="Arial"/>
                <a:cs typeface="Arial"/>
              </a:rPr>
              <a:t>Know</a:t>
            </a:r>
            <a:r>
              <a:rPr sz="750" b="1" i="1" spc="-5" dirty="0">
                <a:latin typeface="Arial"/>
                <a:cs typeface="Arial"/>
              </a:rPr>
              <a:t>n</a:t>
            </a:r>
            <a:r>
              <a:rPr sz="750" b="1" i="1" dirty="0">
                <a:latin typeface="Arial"/>
                <a:cs typeface="Arial"/>
              </a:rPr>
              <a:t> </a:t>
            </a:r>
            <a:r>
              <a:rPr sz="750" b="1" i="1" spc="-5" dirty="0">
                <a:latin typeface="Arial"/>
                <a:cs typeface="Arial"/>
              </a:rPr>
              <a:t>Flows</a:t>
            </a:r>
            <a:endParaRPr sz="750">
              <a:latin typeface="Arial"/>
              <a:cs typeface="Arial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3161337" y="2407760"/>
            <a:ext cx="746125" cy="120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b="1" i="1" spc="-10" dirty="0">
                <a:latin typeface="Arial"/>
                <a:cs typeface="Arial"/>
              </a:rPr>
              <a:t>Unknow</a:t>
            </a:r>
            <a:r>
              <a:rPr sz="750" b="1" i="1" spc="-5" dirty="0">
                <a:latin typeface="Arial"/>
                <a:cs typeface="Arial"/>
              </a:rPr>
              <a:t>n</a:t>
            </a:r>
            <a:r>
              <a:rPr sz="750" b="1" i="1" dirty="0">
                <a:latin typeface="Arial"/>
                <a:cs typeface="Arial"/>
              </a:rPr>
              <a:t> </a:t>
            </a:r>
            <a:r>
              <a:rPr sz="750" b="1" i="1" spc="-5" dirty="0">
                <a:latin typeface="Arial"/>
                <a:cs typeface="Arial"/>
              </a:rPr>
              <a:t>Flows</a:t>
            </a:r>
            <a:endParaRPr sz="750">
              <a:latin typeface="Arial"/>
              <a:cs typeface="Arial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4732455" y="2514832"/>
            <a:ext cx="314960" cy="120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i="1" spc="-5" dirty="0">
                <a:latin typeface="Arial"/>
                <a:cs typeface="Arial"/>
              </a:rPr>
              <a:t>update</a:t>
            </a:r>
            <a:endParaRPr sz="750">
              <a:latin typeface="Arial"/>
              <a:cs typeface="Arial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5600618" y="1506837"/>
            <a:ext cx="314960" cy="120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i="1" spc="-5" dirty="0">
                <a:latin typeface="Arial"/>
                <a:cs typeface="Arial"/>
              </a:rPr>
              <a:t>update</a:t>
            </a:r>
            <a:endParaRPr sz="750">
              <a:latin typeface="Arial"/>
              <a:cs typeface="Arial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1600200" y="2819399"/>
            <a:ext cx="5943600" cy="3992879"/>
          </a:xfrm>
          <a:custGeom>
            <a:avLst/>
            <a:gdLst/>
            <a:ahLst/>
            <a:cxnLst/>
            <a:rect l="l" t="t" r="r" b="b"/>
            <a:pathLst>
              <a:path w="5943600" h="3992879">
                <a:moveTo>
                  <a:pt x="0" y="3992417"/>
                </a:moveTo>
                <a:lnTo>
                  <a:pt x="5943600" y="3992417"/>
                </a:lnTo>
                <a:lnTo>
                  <a:pt x="5943600" y="0"/>
                </a:lnTo>
                <a:lnTo>
                  <a:pt x="0" y="0"/>
                </a:lnTo>
                <a:lnTo>
                  <a:pt x="0" y="399241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2244825" y="6372801"/>
            <a:ext cx="5076190" cy="0"/>
          </a:xfrm>
          <a:custGeom>
            <a:avLst/>
            <a:gdLst/>
            <a:ahLst/>
            <a:cxnLst/>
            <a:rect l="l" t="t" r="r" b="b"/>
            <a:pathLst>
              <a:path w="5076190">
                <a:moveTo>
                  <a:pt x="0" y="0"/>
                </a:moveTo>
                <a:lnTo>
                  <a:pt x="5076058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2244825" y="6372801"/>
            <a:ext cx="55880" cy="0"/>
          </a:xfrm>
          <a:custGeom>
            <a:avLst/>
            <a:gdLst/>
            <a:ahLst/>
            <a:cxnLst/>
            <a:rect l="l" t="t" r="r" b="b"/>
            <a:pathLst>
              <a:path w="55880">
                <a:moveTo>
                  <a:pt x="0" y="0"/>
                </a:moveTo>
                <a:lnTo>
                  <a:pt x="55518" y="0"/>
                </a:lnTo>
              </a:path>
            </a:pathLst>
          </a:custGeom>
          <a:ln w="375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 txBox="1"/>
          <p:nvPr/>
        </p:nvSpPr>
        <p:spPr>
          <a:xfrm>
            <a:off x="2078708" y="6305630"/>
            <a:ext cx="102235" cy="146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dirty="0">
                <a:latin typeface="Lucida Sans"/>
                <a:cs typeface="Lucida Sans"/>
              </a:rPr>
              <a:t>0</a:t>
            </a:r>
            <a:endParaRPr sz="950">
              <a:latin typeface="Lucida Sans"/>
              <a:cs typeface="Lucida Sans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2244825" y="6071089"/>
            <a:ext cx="5076190" cy="0"/>
          </a:xfrm>
          <a:custGeom>
            <a:avLst/>
            <a:gdLst/>
            <a:ahLst/>
            <a:cxnLst/>
            <a:rect l="l" t="t" r="r" b="b"/>
            <a:pathLst>
              <a:path w="5076190">
                <a:moveTo>
                  <a:pt x="0" y="0"/>
                </a:moveTo>
                <a:lnTo>
                  <a:pt x="5076058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2244825" y="6071089"/>
            <a:ext cx="55880" cy="0"/>
          </a:xfrm>
          <a:custGeom>
            <a:avLst/>
            <a:gdLst/>
            <a:ahLst/>
            <a:cxnLst/>
            <a:rect l="l" t="t" r="r" b="b"/>
            <a:pathLst>
              <a:path w="55880">
                <a:moveTo>
                  <a:pt x="0" y="0"/>
                </a:moveTo>
                <a:lnTo>
                  <a:pt x="55518" y="0"/>
                </a:lnTo>
              </a:path>
            </a:pathLst>
          </a:custGeom>
          <a:ln w="375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 txBox="1"/>
          <p:nvPr/>
        </p:nvSpPr>
        <p:spPr>
          <a:xfrm>
            <a:off x="1964146" y="6003983"/>
            <a:ext cx="216535" cy="146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5" dirty="0">
                <a:latin typeface="Lucida Sans"/>
                <a:cs typeface="Lucida Sans"/>
              </a:rPr>
              <a:t>0.</a:t>
            </a:r>
            <a:r>
              <a:rPr sz="950" dirty="0">
                <a:latin typeface="Lucida Sans"/>
                <a:cs typeface="Lucida Sans"/>
              </a:rPr>
              <a:t>1</a:t>
            </a:r>
            <a:endParaRPr sz="950">
              <a:latin typeface="Lucida Sans"/>
              <a:cs typeface="Lucida Sans"/>
            </a:endParaRPr>
          </a:p>
        </p:txBody>
      </p:sp>
      <p:sp>
        <p:nvSpPr>
          <p:cNvPr id="110" name="object 110"/>
          <p:cNvSpPr/>
          <p:nvPr/>
        </p:nvSpPr>
        <p:spPr>
          <a:xfrm>
            <a:off x="2244825" y="5770216"/>
            <a:ext cx="5076190" cy="0"/>
          </a:xfrm>
          <a:custGeom>
            <a:avLst/>
            <a:gdLst/>
            <a:ahLst/>
            <a:cxnLst/>
            <a:rect l="l" t="t" r="r" b="b"/>
            <a:pathLst>
              <a:path w="5076190">
                <a:moveTo>
                  <a:pt x="0" y="0"/>
                </a:moveTo>
                <a:lnTo>
                  <a:pt x="5076058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2244825" y="5770216"/>
            <a:ext cx="55880" cy="0"/>
          </a:xfrm>
          <a:custGeom>
            <a:avLst/>
            <a:gdLst/>
            <a:ahLst/>
            <a:cxnLst/>
            <a:rect l="l" t="t" r="r" b="b"/>
            <a:pathLst>
              <a:path w="55880">
                <a:moveTo>
                  <a:pt x="0" y="0"/>
                </a:moveTo>
                <a:lnTo>
                  <a:pt x="55518" y="0"/>
                </a:lnTo>
              </a:path>
            </a:pathLst>
          </a:custGeom>
          <a:ln w="375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 txBox="1"/>
          <p:nvPr/>
        </p:nvSpPr>
        <p:spPr>
          <a:xfrm>
            <a:off x="1964146" y="5703039"/>
            <a:ext cx="216535" cy="146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5" dirty="0">
                <a:latin typeface="Lucida Sans"/>
                <a:cs typeface="Lucida Sans"/>
              </a:rPr>
              <a:t>0.</a:t>
            </a:r>
            <a:r>
              <a:rPr sz="950" dirty="0">
                <a:latin typeface="Lucida Sans"/>
                <a:cs typeface="Lucida Sans"/>
              </a:rPr>
              <a:t>2</a:t>
            </a:r>
            <a:endParaRPr sz="950">
              <a:latin typeface="Lucida Sans"/>
              <a:cs typeface="Lucida Sans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2244825" y="5468504"/>
            <a:ext cx="5076190" cy="0"/>
          </a:xfrm>
          <a:custGeom>
            <a:avLst/>
            <a:gdLst/>
            <a:ahLst/>
            <a:cxnLst/>
            <a:rect l="l" t="t" r="r" b="b"/>
            <a:pathLst>
              <a:path w="5076190">
                <a:moveTo>
                  <a:pt x="0" y="0"/>
                </a:moveTo>
                <a:lnTo>
                  <a:pt x="5076058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2244825" y="5468504"/>
            <a:ext cx="55880" cy="0"/>
          </a:xfrm>
          <a:custGeom>
            <a:avLst/>
            <a:gdLst/>
            <a:ahLst/>
            <a:cxnLst/>
            <a:rect l="l" t="t" r="r" b="b"/>
            <a:pathLst>
              <a:path w="55880">
                <a:moveTo>
                  <a:pt x="0" y="0"/>
                </a:moveTo>
                <a:lnTo>
                  <a:pt x="55518" y="0"/>
                </a:lnTo>
              </a:path>
            </a:pathLst>
          </a:custGeom>
          <a:ln w="375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 txBox="1"/>
          <p:nvPr/>
        </p:nvSpPr>
        <p:spPr>
          <a:xfrm>
            <a:off x="1964146" y="5401333"/>
            <a:ext cx="216535" cy="146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5" dirty="0">
                <a:latin typeface="Lucida Sans"/>
                <a:cs typeface="Lucida Sans"/>
              </a:rPr>
              <a:t>0.</a:t>
            </a:r>
            <a:r>
              <a:rPr sz="950" dirty="0">
                <a:latin typeface="Lucida Sans"/>
                <a:cs typeface="Lucida Sans"/>
              </a:rPr>
              <a:t>3</a:t>
            </a:r>
            <a:endParaRPr sz="950">
              <a:latin typeface="Lucida Sans"/>
              <a:cs typeface="Lucida Sans"/>
            </a:endParaRPr>
          </a:p>
        </p:txBody>
      </p:sp>
      <p:sp>
        <p:nvSpPr>
          <p:cNvPr id="116" name="object 116"/>
          <p:cNvSpPr/>
          <p:nvPr/>
        </p:nvSpPr>
        <p:spPr>
          <a:xfrm>
            <a:off x="2244825" y="5166791"/>
            <a:ext cx="5076190" cy="0"/>
          </a:xfrm>
          <a:custGeom>
            <a:avLst/>
            <a:gdLst/>
            <a:ahLst/>
            <a:cxnLst/>
            <a:rect l="l" t="t" r="r" b="b"/>
            <a:pathLst>
              <a:path w="5076190">
                <a:moveTo>
                  <a:pt x="0" y="0"/>
                </a:moveTo>
                <a:lnTo>
                  <a:pt x="5076058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2244825" y="5166791"/>
            <a:ext cx="55880" cy="0"/>
          </a:xfrm>
          <a:custGeom>
            <a:avLst/>
            <a:gdLst/>
            <a:ahLst/>
            <a:cxnLst/>
            <a:rect l="l" t="t" r="r" b="b"/>
            <a:pathLst>
              <a:path w="55880">
                <a:moveTo>
                  <a:pt x="0" y="0"/>
                </a:moveTo>
                <a:lnTo>
                  <a:pt x="55518" y="0"/>
                </a:lnTo>
              </a:path>
            </a:pathLst>
          </a:custGeom>
          <a:ln w="375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 txBox="1"/>
          <p:nvPr/>
        </p:nvSpPr>
        <p:spPr>
          <a:xfrm>
            <a:off x="1964146" y="5099685"/>
            <a:ext cx="216535" cy="146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5" dirty="0">
                <a:latin typeface="Lucida Sans"/>
                <a:cs typeface="Lucida Sans"/>
              </a:rPr>
              <a:t>0.</a:t>
            </a:r>
            <a:r>
              <a:rPr sz="950" dirty="0">
                <a:latin typeface="Lucida Sans"/>
                <a:cs typeface="Lucida Sans"/>
              </a:rPr>
              <a:t>4</a:t>
            </a:r>
            <a:endParaRPr sz="950">
              <a:latin typeface="Lucida Sans"/>
              <a:cs typeface="Lucida Sans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2244825" y="4865153"/>
            <a:ext cx="5076190" cy="0"/>
          </a:xfrm>
          <a:custGeom>
            <a:avLst/>
            <a:gdLst/>
            <a:ahLst/>
            <a:cxnLst/>
            <a:rect l="l" t="t" r="r" b="b"/>
            <a:pathLst>
              <a:path w="5076190">
                <a:moveTo>
                  <a:pt x="0" y="0"/>
                </a:moveTo>
                <a:lnTo>
                  <a:pt x="5076058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2244825" y="4865153"/>
            <a:ext cx="55880" cy="0"/>
          </a:xfrm>
          <a:custGeom>
            <a:avLst/>
            <a:gdLst/>
            <a:ahLst/>
            <a:cxnLst/>
            <a:rect l="l" t="t" r="r" b="b"/>
            <a:pathLst>
              <a:path w="55880">
                <a:moveTo>
                  <a:pt x="0" y="0"/>
                </a:moveTo>
                <a:lnTo>
                  <a:pt x="55518" y="0"/>
                </a:lnTo>
              </a:path>
            </a:pathLst>
          </a:custGeom>
          <a:ln w="375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 txBox="1"/>
          <p:nvPr/>
        </p:nvSpPr>
        <p:spPr>
          <a:xfrm>
            <a:off x="1964146" y="4797980"/>
            <a:ext cx="216535" cy="146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5" dirty="0">
                <a:latin typeface="Lucida Sans"/>
                <a:cs typeface="Lucida Sans"/>
              </a:rPr>
              <a:t>0.</a:t>
            </a:r>
            <a:r>
              <a:rPr sz="950" dirty="0">
                <a:latin typeface="Lucida Sans"/>
                <a:cs typeface="Lucida Sans"/>
              </a:rPr>
              <a:t>5</a:t>
            </a:r>
            <a:endParaRPr sz="950">
              <a:latin typeface="Lucida Sans"/>
              <a:cs typeface="Lucida Sans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2244825" y="4564206"/>
            <a:ext cx="5076190" cy="0"/>
          </a:xfrm>
          <a:custGeom>
            <a:avLst/>
            <a:gdLst/>
            <a:ahLst/>
            <a:cxnLst/>
            <a:rect l="l" t="t" r="r" b="b"/>
            <a:pathLst>
              <a:path w="5076190">
                <a:moveTo>
                  <a:pt x="0" y="0"/>
                </a:moveTo>
                <a:lnTo>
                  <a:pt x="5076058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2244825" y="4564206"/>
            <a:ext cx="55880" cy="0"/>
          </a:xfrm>
          <a:custGeom>
            <a:avLst/>
            <a:gdLst/>
            <a:ahLst/>
            <a:cxnLst/>
            <a:rect l="l" t="t" r="r" b="b"/>
            <a:pathLst>
              <a:path w="55880">
                <a:moveTo>
                  <a:pt x="0" y="0"/>
                </a:moveTo>
                <a:lnTo>
                  <a:pt x="55518" y="0"/>
                </a:lnTo>
              </a:path>
            </a:pathLst>
          </a:custGeom>
          <a:ln w="375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 txBox="1"/>
          <p:nvPr/>
        </p:nvSpPr>
        <p:spPr>
          <a:xfrm>
            <a:off x="1964146" y="4497035"/>
            <a:ext cx="216535" cy="146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5" dirty="0">
                <a:latin typeface="Lucida Sans"/>
                <a:cs typeface="Lucida Sans"/>
              </a:rPr>
              <a:t>0.</a:t>
            </a:r>
            <a:r>
              <a:rPr sz="950" dirty="0">
                <a:latin typeface="Lucida Sans"/>
                <a:cs typeface="Lucida Sans"/>
              </a:rPr>
              <a:t>6</a:t>
            </a:r>
            <a:endParaRPr sz="950">
              <a:latin typeface="Lucida Sans"/>
              <a:cs typeface="Lucida Sans"/>
            </a:endParaRPr>
          </a:p>
        </p:txBody>
      </p:sp>
      <p:sp>
        <p:nvSpPr>
          <p:cNvPr id="125" name="object 125"/>
          <p:cNvSpPr/>
          <p:nvPr/>
        </p:nvSpPr>
        <p:spPr>
          <a:xfrm>
            <a:off x="2244825" y="4262494"/>
            <a:ext cx="5076190" cy="0"/>
          </a:xfrm>
          <a:custGeom>
            <a:avLst/>
            <a:gdLst/>
            <a:ahLst/>
            <a:cxnLst/>
            <a:rect l="l" t="t" r="r" b="b"/>
            <a:pathLst>
              <a:path w="5076190">
                <a:moveTo>
                  <a:pt x="0" y="0"/>
                </a:moveTo>
                <a:lnTo>
                  <a:pt x="5076058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2244825" y="4262494"/>
            <a:ext cx="55880" cy="0"/>
          </a:xfrm>
          <a:custGeom>
            <a:avLst/>
            <a:gdLst/>
            <a:ahLst/>
            <a:cxnLst/>
            <a:rect l="l" t="t" r="r" b="b"/>
            <a:pathLst>
              <a:path w="55880">
                <a:moveTo>
                  <a:pt x="0" y="0"/>
                </a:moveTo>
                <a:lnTo>
                  <a:pt x="55518" y="0"/>
                </a:lnTo>
              </a:path>
            </a:pathLst>
          </a:custGeom>
          <a:ln w="375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 txBox="1"/>
          <p:nvPr/>
        </p:nvSpPr>
        <p:spPr>
          <a:xfrm>
            <a:off x="1964146" y="4195387"/>
            <a:ext cx="216535" cy="146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5" dirty="0">
                <a:latin typeface="Lucida Sans"/>
                <a:cs typeface="Lucida Sans"/>
              </a:rPr>
              <a:t>0.</a:t>
            </a:r>
            <a:r>
              <a:rPr sz="950" dirty="0">
                <a:latin typeface="Lucida Sans"/>
                <a:cs typeface="Lucida Sans"/>
              </a:rPr>
              <a:t>7</a:t>
            </a:r>
            <a:endParaRPr sz="950">
              <a:latin typeface="Lucida Sans"/>
              <a:cs typeface="Lucida Sans"/>
            </a:endParaRPr>
          </a:p>
        </p:txBody>
      </p:sp>
      <p:sp>
        <p:nvSpPr>
          <p:cNvPr id="128" name="object 128"/>
          <p:cNvSpPr/>
          <p:nvPr/>
        </p:nvSpPr>
        <p:spPr>
          <a:xfrm>
            <a:off x="2244825" y="3960856"/>
            <a:ext cx="5076190" cy="0"/>
          </a:xfrm>
          <a:custGeom>
            <a:avLst/>
            <a:gdLst/>
            <a:ahLst/>
            <a:cxnLst/>
            <a:rect l="l" t="t" r="r" b="b"/>
            <a:pathLst>
              <a:path w="5076190">
                <a:moveTo>
                  <a:pt x="0" y="0"/>
                </a:moveTo>
                <a:lnTo>
                  <a:pt x="5076058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2244825" y="3960856"/>
            <a:ext cx="55880" cy="0"/>
          </a:xfrm>
          <a:custGeom>
            <a:avLst/>
            <a:gdLst/>
            <a:ahLst/>
            <a:cxnLst/>
            <a:rect l="l" t="t" r="r" b="b"/>
            <a:pathLst>
              <a:path w="55880">
                <a:moveTo>
                  <a:pt x="0" y="0"/>
                </a:moveTo>
                <a:lnTo>
                  <a:pt x="55518" y="0"/>
                </a:lnTo>
              </a:path>
            </a:pathLst>
          </a:custGeom>
          <a:ln w="375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 txBox="1"/>
          <p:nvPr/>
        </p:nvSpPr>
        <p:spPr>
          <a:xfrm>
            <a:off x="1964146" y="3893682"/>
            <a:ext cx="216535" cy="146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5" dirty="0">
                <a:latin typeface="Lucida Sans"/>
                <a:cs typeface="Lucida Sans"/>
              </a:rPr>
              <a:t>0.</a:t>
            </a:r>
            <a:r>
              <a:rPr sz="950" dirty="0">
                <a:latin typeface="Lucida Sans"/>
                <a:cs typeface="Lucida Sans"/>
              </a:rPr>
              <a:t>8</a:t>
            </a:r>
            <a:endParaRPr sz="950">
              <a:latin typeface="Lucida Sans"/>
              <a:cs typeface="Lucida Sans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2244825" y="3659909"/>
            <a:ext cx="5076190" cy="0"/>
          </a:xfrm>
          <a:custGeom>
            <a:avLst/>
            <a:gdLst/>
            <a:ahLst/>
            <a:cxnLst/>
            <a:rect l="l" t="t" r="r" b="b"/>
            <a:pathLst>
              <a:path w="5076190">
                <a:moveTo>
                  <a:pt x="0" y="0"/>
                </a:moveTo>
                <a:lnTo>
                  <a:pt x="5076058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2244825" y="3659909"/>
            <a:ext cx="55880" cy="0"/>
          </a:xfrm>
          <a:custGeom>
            <a:avLst/>
            <a:gdLst/>
            <a:ahLst/>
            <a:cxnLst/>
            <a:rect l="l" t="t" r="r" b="b"/>
            <a:pathLst>
              <a:path w="55880">
                <a:moveTo>
                  <a:pt x="0" y="0"/>
                </a:moveTo>
                <a:lnTo>
                  <a:pt x="55518" y="0"/>
                </a:lnTo>
              </a:path>
            </a:pathLst>
          </a:custGeom>
          <a:ln w="375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 txBox="1"/>
          <p:nvPr/>
        </p:nvSpPr>
        <p:spPr>
          <a:xfrm>
            <a:off x="1964146" y="3592738"/>
            <a:ext cx="216535" cy="146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5" dirty="0">
                <a:latin typeface="Lucida Sans"/>
                <a:cs typeface="Lucida Sans"/>
              </a:rPr>
              <a:t>0.</a:t>
            </a:r>
            <a:r>
              <a:rPr sz="950" dirty="0">
                <a:latin typeface="Lucida Sans"/>
                <a:cs typeface="Lucida Sans"/>
              </a:rPr>
              <a:t>9</a:t>
            </a:r>
            <a:endParaRPr sz="950">
              <a:latin typeface="Lucida Sans"/>
              <a:cs typeface="Lucida Sans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2326609" y="3358196"/>
            <a:ext cx="4994275" cy="0"/>
          </a:xfrm>
          <a:custGeom>
            <a:avLst/>
            <a:gdLst/>
            <a:ahLst/>
            <a:cxnLst/>
            <a:rect l="l" t="t" r="r" b="b"/>
            <a:pathLst>
              <a:path w="4994275">
                <a:moveTo>
                  <a:pt x="0" y="0"/>
                </a:moveTo>
                <a:lnTo>
                  <a:pt x="4994274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2244825" y="3358196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0" y="0"/>
                </a:moveTo>
                <a:lnTo>
                  <a:pt x="18761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2244825" y="3358196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0" y="0"/>
                </a:moveTo>
                <a:lnTo>
                  <a:pt x="18761" y="0"/>
                </a:lnTo>
              </a:path>
            </a:pathLst>
          </a:custGeom>
          <a:ln w="375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 txBox="1"/>
          <p:nvPr/>
        </p:nvSpPr>
        <p:spPr>
          <a:xfrm>
            <a:off x="2078708" y="3291089"/>
            <a:ext cx="102235" cy="146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dirty="0">
                <a:latin typeface="Lucida Sans"/>
                <a:cs typeface="Lucida Sans"/>
              </a:rPr>
              <a:t>1</a:t>
            </a:r>
            <a:endParaRPr sz="950">
              <a:latin typeface="Lucida Sans"/>
              <a:cs typeface="Lucida Sans"/>
            </a:endParaRPr>
          </a:p>
        </p:txBody>
      </p:sp>
      <p:sp>
        <p:nvSpPr>
          <p:cNvPr id="138" name="object 138"/>
          <p:cNvSpPr/>
          <p:nvPr/>
        </p:nvSpPr>
        <p:spPr>
          <a:xfrm>
            <a:off x="2295135" y="3391966"/>
            <a:ext cx="0" cy="2981325"/>
          </a:xfrm>
          <a:custGeom>
            <a:avLst/>
            <a:gdLst/>
            <a:ahLst/>
            <a:cxnLst/>
            <a:rect l="l" t="t" r="r" b="b"/>
            <a:pathLst>
              <a:path h="2981325">
                <a:moveTo>
                  <a:pt x="0" y="2980834"/>
                </a:moveTo>
                <a:lnTo>
                  <a:pt x="0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2295135" y="6317283"/>
            <a:ext cx="0" cy="55880"/>
          </a:xfrm>
          <a:custGeom>
            <a:avLst/>
            <a:gdLst/>
            <a:ahLst/>
            <a:cxnLst/>
            <a:rect l="l" t="t" r="r" b="b"/>
            <a:pathLst>
              <a:path h="55879">
                <a:moveTo>
                  <a:pt x="0" y="55518"/>
                </a:moveTo>
                <a:lnTo>
                  <a:pt x="0" y="0"/>
                </a:lnTo>
              </a:path>
            </a:pathLst>
          </a:custGeom>
          <a:ln w="375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2295135" y="3391966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21823"/>
                </a:moveTo>
                <a:lnTo>
                  <a:pt x="0" y="0"/>
                </a:lnTo>
              </a:path>
            </a:pathLst>
          </a:custGeom>
          <a:ln w="375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 txBox="1"/>
          <p:nvPr/>
        </p:nvSpPr>
        <p:spPr>
          <a:xfrm>
            <a:off x="2243854" y="6445227"/>
            <a:ext cx="102235" cy="146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dirty="0">
                <a:latin typeface="Lucida Sans"/>
                <a:cs typeface="Lucida Sans"/>
              </a:rPr>
              <a:t>1</a:t>
            </a:r>
            <a:endParaRPr sz="950">
              <a:latin typeface="Lucida Sans"/>
              <a:cs typeface="Lucida Sans"/>
            </a:endParaRPr>
          </a:p>
        </p:txBody>
      </p:sp>
      <p:sp>
        <p:nvSpPr>
          <p:cNvPr id="142" name="object 142"/>
          <p:cNvSpPr/>
          <p:nvPr/>
        </p:nvSpPr>
        <p:spPr>
          <a:xfrm>
            <a:off x="2747629" y="3358196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35301"/>
                </a:moveTo>
                <a:lnTo>
                  <a:pt x="0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2747629" y="3456520"/>
            <a:ext cx="0" cy="18415"/>
          </a:xfrm>
          <a:custGeom>
            <a:avLst/>
            <a:gdLst/>
            <a:ahLst/>
            <a:cxnLst/>
            <a:rect l="l" t="t" r="r" b="b"/>
            <a:pathLst>
              <a:path h="18414">
                <a:moveTo>
                  <a:pt x="0" y="17996"/>
                </a:moveTo>
                <a:lnTo>
                  <a:pt x="0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2747629" y="3537599"/>
            <a:ext cx="0" cy="72390"/>
          </a:xfrm>
          <a:custGeom>
            <a:avLst/>
            <a:gdLst/>
            <a:ahLst/>
            <a:cxnLst/>
            <a:rect l="l" t="t" r="r" b="b"/>
            <a:pathLst>
              <a:path h="72389">
                <a:moveTo>
                  <a:pt x="0" y="71998"/>
                </a:moveTo>
                <a:lnTo>
                  <a:pt x="0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2747629" y="3672682"/>
            <a:ext cx="0" cy="2700655"/>
          </a:xfrm>
          <a:custGeom>
            <a:avLst/>
            <a:gdLst/>
            <a:ahLst/>
            <a:cxnLst/>
            <a:rect l="l" t="t" r="r" b="b"/>
            <a:pathLst>
              <a:path h="2700654">
                <a:moveTo>
                  <a:pt x="0" y="2700119"/>
                </a:moveTo>
                <a:lnTo>
                  <a:pt x="0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2747629" y="6317283"/>
            <a:ext cx="0" cy="55880"/>
          </a:xfrm>
          <a:custGeom>
            <a:avLst/>
            <a:gdLst/>
            <a:ahLst/>
            <a:cxnLst/>
            <a:rect l="l" t="t" r="r" b="b"/>
            <a:pathLst>
              <a:path h="55879">
                <a:moveTo>
                  <a:pt x="0" y="55518"/>
                </a:moveTo>
                <a:lnTo>
                  <a:pt x="0" y="0"/>
                </a:lnTo>
              </a:path>
            </a:pathLst>
          </a:custGeom>
          <a:ln w="375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2747629" y="3358196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35301"/>
                </a:moveTo>
                <a:lnTo>
                  <a:pt x="0" y="0"/>
                </a:lnTo>
              </a:path>
            </a:pathLst>
          </a:custGeom>
          <a:ln w="375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 txBox="1"/>
          <p:nvPr/>
        </p:nvSpPr>
        <p:spPr>
          <a:xfrm>
            <a:off x="2658187" y="6445227"/>
            <a:ext cx="178435" cy="146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5" dirty="0">
                <a:latin typeface="Lucida Sans"/>
                <a:cs typeface="Lucida Sans"/>
              </a:rPr>
              <a:t>10</a:t>
            </a:r>
            <a:endParaRPr sz="950">
              <a:latin typeface="Lucida Sans"/>
              <a:cs typeface="Lucida Sans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4255277" y="3358196"/>
            <a:ext cx="0" cy="853440"/>
          </a:xfrm>
          <a:custGeom>
            <a:avLst/>
            <a:gdLst/>
            <a:ahLst/>
            <a:cxnLst/>
            <a:rect l="l" t="t" r="r" b="b"/>
            <a:pathLst>
              <a:path h="853439">
                <a:moveTo>
                  <a:pt x="0" y="853296"/>
                </a:moveTo>
                <a:lnTo>
                  <a:pt x="0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4255277" y="4274516"/>
            <a:ext cx="0" cy="340995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340691"/>
                </a:moveTo>
                <a:lnTo>
                  <a:pt x="0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4255277" y="4678290"/>
            <a:ext cx="0" cy="383540"/>
          </a:xfrm>
          <a:custGeom>
            <a:avLst/>
            <a:gdLst/>
            <a:ahLst/>
            <a:cxnLst/>
            <a:rect l="l" t="t" r="r" b="b"/>
            <a:pathLst>
              <a:path h="383539">
                <a:moveTo>
                  <a:pt x="0" y="383437"/>
                </a:moveTo>
                <a:lnTo>
                  <a:pt x="0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4255277" y="5124811"/>
            <a:ext cx="0" cy="1248410"/>
          </a:xfrm>
          <a:custGeom>
            <a:avLst/>
            <a:gdLst/>
            <a:ahLst/>
            <a:cxnLst/>
            <a:rect l="l" t="t" r="r" b="b"/>
            <a:pathLst>
              <a:path h="1248410">
                <a:moveTo>
                  <a:pt x="0" y="1247990"/>
                </a:moveTo>
                <a:lnTo>
                  <a:pt x="0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4255277" y="6317283"/>
            <a:ext cx="0" cy="55880"/>
          </a:xfrm>
          <a:custGeom>
            <a:avLst/>
            <a:gdLst/>
            <a:ahLst/>
            <a:cxnLst/>
            <a:rect l="l" t="t" r="r" b="b"/>
            <a:pathLst>
              <a:path h="55879">
                <a:moveTo>
                  <a:pt x="0" y="55518"/>
                </a:moveTo>
                <a:lnTo>
                  <a:pt x="0" y="0"/>
                </a:lnTo>
              </a:path>
            </a:pathLst>
          </a:custGeom>
          <a:ln w="375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4255277" y="3358196"/>
            <a:ext cx="0" cy="55880"/>
          </a:xfrm>
          <a:custGeom>
            <a:avLst/>
            <a:gdLst/>
            <a:ahLst/>
            <a:cxnLst/>
            <a:rect l="l" t="t" r="r" b="b"/>
            <a:pathLst>
              <a:path h="55879">
                <a:moveTo>
                  <a:pt x="0" y="0"/>
                </a:moveTo>
                <a:lnTo>
                  <a:pt x="0" y="55593"/>
                </a:lnTo>
              </a:path>
            </a:pathLst>
          </a:custGeom>
          <a:ln w="375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7270648" y="3358196"/>
            <a:ext cx="0" cy="1633855"/>
          </a:xfrm>
          <a:custGeom>
            <a:avLst/>
            <a:gdLst/>
            <a:ahLst/>
            <a:cxnLst/>
            <a:rect l="l" t="t" r="r" b="b"/>
            <a:pathLst>
              <a:path h="1633854">
                <a:moveTo>
                  <a:pt x="0" y="1633769"/>
                </a:moveTo>
                <a:lnTo>
                  <a:pt x="0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7270648" y="5054988"/>
            <a:ext cx="0" cy="172720"/>
          </a:xfrm>
          <a:custGeom>
            <a:avLst/>
            <a:gdLst/>
            <a:ahLst/>
            <a:cxnLst/>
            <a:rect l="l" t="t" r="r" b="b"/>
            <a:pathLst>
              <a:path h="172720">
                <a:moveTo>
                  <a:pt x="0" y="172604"/>
                </a:moveTo>
                <a:lnTo>
                  <a:pt x="0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7270648" y="5290616"/>
            <a:ext cx="0" cy="267970"/>
          </a:xfrm>
          <a:custGeom>
            <a:avLst/>
            <a:gdLst/>
            <a:ahLst/>
            <a:cxnLst/>
            <a:rect l="l" t="t" r="r" b="b"/>
            <a:pathLst>
              <a:path h="267970">
                <a:moveTo>
                  <a:pt x="0" y="267942"/>
                </a:moveTo>
                <a:lnTo>
                  <a:pt x="0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7270648" y="5621581"/>
            <a:ext cx="0" cy="751840"/>
          </a:xfrm>
          <a:custGeom>
            <a:avLst/>
            <a:gdLst/>
            <a:ahLst/>
            <a:cxnLst/>
            <a:rect l="l" t="t" r="r" b="b"/>
            <a:pathLst>
              <a:path h="751839">
                <a:moveTo>
                  <a:pt x="0" y="751219"/>
                </a:moveTo>
                <a:lnTo>
                  <a:pt x="0" y="0"/>
                </a:lnTo>
              </a:path>
            </a:pathLst>
          </a:custGeom>
          <a:ln w="317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7270648" y="6317283"/>
            <a:ext cx="0" cy="55880"/>
          </a:xfrm>
          <a:custGeom>
            <a:avLst/>
            <a:gdLst/>
            <a:ahLst/>
            <a:cxnLst/>
            <a:rect l="l" t="t" r="r" b="b"/>
            <a:pathLst>
              <a:path h="55879">
                <a:moveTo>
                  <a:pt x="0" y="55518"/>
                </a:moveTo>
                <a:lnTo>
                  <a:pt x="0" y="0"/>
                </a:lnTo>
              </a:path>
            </a:pathLst>
          </a:custGeom>
          <a:ln w="375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7270648" y="3358196"/>
            <a:ext cx="0" cy="55880"/>
          </a:xfrm>
          <a:custGeom>
            <a:avLst/>
            <a:gdLst/>
            <a:ahLst/>
            <a:cxnLst/>
            <a:rect l="l" t="t" r="r" b="b"/>
            <a:pathLst>
              <a:path h="55879">
                <a:moveTo>
                  <a:pt x="0" y="0"/>
                </a:moveTo>
                <a:lnTo>
                  <a:pt x="0" y="55593"/>
                </a:lnTo>
              </a:path>
            </a:pathLst>
          </a:custGeom>
          <a:ln w="375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2244825" y="3358196"/>
            <a:ext cx="5076190" cy="3014980"/>
          </a:xfrm>
          <a:custGeom>
            <a:avLst/>
            <a:gdLst/>
            <a:ahLst/>
            <a:cxnLst/>
            <a:rect l="l" t="t" r="r" b="b"/>
            <a:pathLst>
              <a:path w="5076190" h="3014979">
                <a:moveTo>
                  <a:pt x="0" y="0"/>
                </a:moveTo>
                <a:lnTo>
                  <a:pt x="5076058" y="0"/>
                </a:lnTo>
                <a:lnTo>
                  <a:pt x="5076058" y="3014605"/>
                </a:lnTo>
                <a:lnTo>
                  <a:pt x="0" y="3014605"/>
                </a:lnTo>
                <a:lnTo>
                  <a:pt x="0" y="0"/>
                </a:lnTo>
                <a:close/>
              </a:path>
            </a:pathLst>
          </a:custGeom>
          <a:ln w="375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 txBox="1"/>
          <p:nvPr/>
        </p:nvSpPr>
        <p:spPr>
          <a:xfrm>
            <a:off x="4073790" y="6445227"/>
            <a:ext cx="1416050" cy="3549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4139">
              <a:lnSpc>
                <a:spcPct val="100000"/>
              </a:lnSpc>
            </a:pPr>
            <a:r>
              <a:rPr sz="950" spc="-5" dirty="0">
                <a:latin typeface="Lucida Sans"/>
                <a:cs typeface="Lucida Sans"/>
              </a:rPr>
              <a:t>40</a:t>
            </a:r>
            <a:endParaRPr sz="95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sz="950" spc="-5" dirty="0">
                <a:latin typeface="Lucida Sans"/>
                <a:cs typeface="Lucida Sans"/>
              </a:rPr>
              <a:t>In</a:t>
            </a:r>
            <a:r>
              <a:rPr sz="950" spc="15" dirty="0">
                <a:latin typeface="Lucida Sans"/>
                <a:cs typeface="Lucida Sans"/>
              </a:rPr>
              <a:t>terfa</a:t>
            </a:r>
            <a:r>
              <a:rPr sz="950" spc="20" dirty="0">
                <a:latin typeface="Lucida Sans"/>
                <a:cs typeface="Lucida Sans"/>
              </a:rPr>
              <a:t>c</a:t>
            </a:r>
            <a:r>
              <a:rPr sz="950" spc="45" dirty="0">
                <a:latin typeface="Lucida Sans"/>
                <a:cs typeface="Lucida Sans"/>
              </a:rPr>
              <a:t>e</a:t>
            </a:r>
            <a:r>
              <a:rPr sz="950" spc="-5" dirty="0">
                <a:latin typeface="Lucida Sans"/>
                <a:cs typeface="Lucida Sans"/>
              </a:rPr>
              <a:t> </a:t>
            </a:r>
            <a:r>
              <a:rPr sz="950" spc="80" dirty="0">
                <a:latin typeface="Lucida Sans"/>
                <a:cs typeface="Lucida Sans"/>
              </a:rPr>
              <a:t>S</a:t>
            </a:r>
            <a:r>
              <a:rPr sz="950" spc="-5" dirty="0">
                <a:latin typeface="Lucida Sans"/>
                <a:cs typeface="Lucida Sans"/>
              </a:rPr>
              <a:t>p</a:t>
            </a:r>
            <a:r>
              <a:rPr sz="950" spc="25" dirty="0">
                <a:latin typeface="Lucida Sans"/>
                <a:cs typeface="Lucida Sans"/>
              </a:rPr>
              <a:t>ee</a:t>
            </a:r>
            <a:r>
              <a:rPr sz="950" spc="35" dirty="0">
                <a:latin typeface="Lucida Sans"/>
                <a:cs typeface="Lucida Sans"/>
              </a:rPr>
              <a:t>d</a:t>
            </a:r>
            <a:r>
              <a:rPr sz="950" spc="-5" dirty="0">
                <a:latin typeface="Lucida Sans"/>
                <a:cs typeface="Lucida Sans"/>
              </a:rPr>
              <a:t> </a:t>
            </a:r>
            <a:r>
              <a:rPr sz="950" spc="40" dirty="0">
                <a:latin typeface="Lucida Sans"/>
                <a:cs typeface="Lucida Sans"/>
              </a:rPr>
              <a:t>(G</a:t>
            </a:r>
            <a:r>
              <a:rPr sz="950" spc="-5" dirty="0">
                <a:latin typeface="Lucida Sans"/>
                <a:cs typeface="Lucida Sans"/>
              </a:rPr>
              <a:t>bps</a:t>
            </a:r>
            <a:r>
              <a:rPr sz="950" spc="55" dirty="0">
                <a:latin typeface="Lucida Sans"/>
                <a:cs typeface="Lucida Sans"/>
              </a:rPr>
              <a:t>)</a:t>
            </a:r>
            <a:endParaRPr sz="950">
              <a:latin typeface="Lucida Sans"/>
              <a:cs typeface="Lucida Sans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7142973" y="6445227"/>
            <a:ext cx="254635" cy="146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5" dirty="0">
                <a:latin typeface="Lucida Sans"/>
                <a:cs typeface="Lucida Sans"/>
              </a:rPr>
              <a:t>100</a:t>
            </a:r>
            <a:endParaRPr sz="950">
              <a:latin typeface="Lucida Sans"/>
              <a:cs typeface="Lucida Sans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1648587" y="4143579"/>
            <a:ext cx="146050" cy="144526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dirty="0">
                <a:latin typeface="Lucida Sans"/>
                <a:cs typeface="Lucida Sans"/>
              </a:rPr>
              <a:t>N</a:t>
            </a:r>
            <a:r>
              <a:rPr sz="950" spc="-5" dirty="0">
                <a:latin typeface="Lucida Sans"/>
                <a:cs typeface="Lucida Sans"/>
              </a:rPr>
              <a:t>ormalize</a:t>
            </a:r>
            <a:r>
              <a:rPr sz="950" dirty="0">
                <a:latin typeface="Lucida Sans"/>
                <a:cs typeface="Lucida Sans"/>
              </a:rPr>
              <a:t>d</a:t>
            </a:r>
            <a:r>
              <a:rPr sz="950" spc="-5" dirty="0">
                <a:latin typeface="Lucida Sans"/>
                <a:cs typeface="Lucida Sans"/>
              </a:rPr>
              <a:t> Throughpu</a:t>
            </a:r>
            <a:r>
              <a:rPr sz="950" dirty="0">
                <a:latin typeface="Lucida Sans"/>
                <a:cs typeface="Lucida Sans"/>
              </a:rPr>
              <a:t>t</a:t>
            </a:r>
            <a:endParaRPr sz="950">
              <a:latin typeface="Lucida Sans"/>
              <a:cs typeface="Lucida Sans"/>
            </a:endParaRPr>
          </a:p>
        </p:txBody>
      </p:sp>
      <p:sp>
        <p:nvSpPr>
          <p:cNvPr id="165" name="object 165"/>
          <p:cNvSpPr/>
          <p:nvPr/>
        </p:nvSpPr>
        <p:spPr>
          <a:xfrm>
            <a:off x="1708250" y="2889928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>
                <a:moveTo>
                  <a:pt x="0" y="0"/>
                </a:moveTo>
                <a:lnTo>
                  <a:pt x="323460" y="0"/>
                </a:lnTo>
              </a:path>
            </a:pathLst>
          </a:custGeom>
          <a:ln w="7504">
            <a:solidFill>
              <a:srgbClr val="0064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2295135" y="3368762"/>
            <a:ext cx="4975860" cy="2673350"/>
          </a:xfrm>
          <a:custGeom>
            <a:avLst/>
            <a:gdLst/>
            <a:ahLst/>
            <a:cxnLst/>
            <a:rect l="l" t="t" r="r" b="b"/>
            <a:pathLst>
              <a:path w="4975859" h="2673350">
                <a:moveTo>
                  <a:pt x="0" y="0"/>
                </a:moveTo>
                <a:lnTo>
                  <a:pt x="452494" y="599598"/>
                </a:lnTo>
                <a:lnTo>
                  <a:pt x="1960141" y="2181525"/>
                </a:lnTo>
                <a:lnTo>
                  <a:pt x="4975512" y="2673073"/>
                </a:lnTo>
              </a:path>
            </a:pathLst>
          </a:custGeom>
          <a:ln w="7504">
            <a:solidFill>
              <a:srgbClr val="0064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2295135" y="339196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8269"/>
                </a:moveTo>
                <a:lnTo>
                  <a:pt x="0" y="0"/>
                </a:lnTo>
              </a:path>
            </a:pathLst>
          </a:custGeom>
          <a:ln w="7504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2263586" y="3337213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0" y="0"/>
                </a:moveTo>
                <a:lnTo>
                  <a:pt x="63023" y="63022"/>
                </a:lnTo>
              </a:path>
            </a:pathLst>
          </a:custGeom>
          <a:ln w="7504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2263586" y="3337213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0" y="63022"/>
                </a:moveTo>
                <a:lnTo>
                  <a:pt x="63023" y="0"/>
                </a:lnTo>
              </a:path>
            </a:pathLst>
          </a:custGeom>
          <a:ln w="7504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2740125" y="3958334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20">
                <a:moveTo>
                  <a:pt x="0" y="9995"/>
                </a:moveTo>
                <a:lnTo>
                  <a:pt x="15008" y="9995"/>
                </a:lnTo>
              </a:path>
            </a:pathLst>
          </a:custGeom>
          <a:ln w="21261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2716155" y="3968360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>
                <a:moveTo>
                  <a:pt x="0" y="0"/>
                </a:moveTo>
                <a:lnTo>
                  <a:pt x="63023" y="0"/>
                </a:lnTo>
              </a:path>
            </a:pathLst>
          </a:custGeom>
          <a:ln w="7504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2747629" y="3936811"/>
            <a:ext cx="0" cy="63500"/>
          </a:xfrm>
          <a:custGeom>
            <a:avLst/>
            <a:gdLst/>
            <a:ahLst/>
            <a:cxnLst/>
            <a:rect l="l" t="t" r="r" b="b"/>
            <a:pathLst>
              <a:path h="63500">
                <a:moveTo>
                  <a:pt x="0" y="0"/>
                </a:moveTo>
                <a:lnTo>
                  <a:pt x="0" y="63023"/>
                </a:lnTo>
              </a:path>
            </a:pathLst>
          </a:custGeom>
          <a:ln w="7504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2716155" y="3936811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0" y="0"/>
                </a:moveTo>
                <a:lnTo>
                  <a:pt x="63023" y="63023"/>
                </a:lnTo>
              </a:path>
            </a:pathLst>
          </a:custGeom>
          <a:ln w="7504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2716155" y="3936811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0" y="63023"/>
                </a:moveTo>
                <a:lnTo>
                  <a:pt x="63023" y="0"/>
                </a:lnTo>
              </a:path>
            </a:pathLst>
          </a:custGeom>
          <a:ln w="7504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4247774" y="5540323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20">
                <a:moveTo>
                  <a:pt x="0" y="9995"/>
                </a:moveTo>
                <a:lnTo>
                  <a:pt x="15008" y="9995"/>
                </a:lnTo>
              </a:path>
            </a:pathLst>
          </a:custGeom>
          <a:ln w="21261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4223803" y="5550288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>
                <a:moveTo>
                  <a:pt x="0" y="0"/>
                </a:moveTo>
                <a:lnTo>
                  <a:pt x="63023" y="0"/>
                </a:lnTo>
              </a:path>
            </a:pathLst>
          </a:custGeom>
          <a:ln w="7504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4255277" y="5518814"/>
            <a:ext cx="0" cy="63500"/>
          </a:xfrm>
          <a:custGeom>
            <a:avLst/>
            <a:gdLst/>
            <a:ahLst/>
            <a:cxnLst/>
            <a:rect l="l" t="t" r="r" b="b"/>
            <a:pathLst>
              <a:path h="63500">
                <a:moveTo>
                  <a:pt x="0" y="0"/>
                </a:moveTo>
                <a:lnTo>
                  <a:pt x="0" y="63023"/>
                </a:lnTo>
              </a:path>
            </a:pathLst>
          </a:custGeom>
          <a:ln w="7504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4223803" y="5518814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0" y="0"/>
                </a:moveTo>
                <a:lnTo>
                  <a:pt x="63023" y="63023"/>
                </a:lnTo>
              </a:path>
            </a:pathLst>
          </a:custGeom>
          <a:ln w="7504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4223803" y="5518814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0" y="63023"/>
                </a:moveTo>
                <a:lnTo>
                  <a:pt x="63023" y="0"/>
                </a:lnTo>
              </a:path>
            </a:pathLst>
          </a:custGeom>
          <a:ln w="7504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7263145" y="6031870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40" h="20320">
                <a:moveTo>
                  <a:pt x="0" y="9996"/>
                </a:moveTo>
                <a:lnTo>
                  <a:pt x="15008" y="9996"/>
                </a:lnTo>
              </a:path>
            </a:pathLst>
          </a:custGeom>
          <a:ln w="21262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7239099" y="6041836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>
                <a:moveTo>
                  <a:pt x="0" y="0"/>
                </a:moveTo>
                <a:lnTo>
                  <a:pt x="63023" y="0"/>
                </a:lnTo>
              </a:path>
            </a:pathLst>
          </a:custGeom>
          <a:ln w="7504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7270648" y="6010362"/>
            <a:ext cx="0" cy="63500"/>
          </a:xfrm>
          <a:custGeom>
            <a:avLst/>
            <a:gdLst/>
            <a:ahLst/>
            <a:cxnLst/>
            <a:rect l="l" t="t" r="r" b="b"/>
            <a:pathLst>
              <a:path h="63500">
                <a:moveTo>
                  <a:pt x="0" y="0"/>
                </a:moveTo>
                <a:lnTo>
                  <a:pt x="0" y="63023"/>
                </a:lnTo>
              </a:path>
            </a:pathLst>
          </a:custGeom>
          <a:ln w="7504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7239099" y="6010362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0" y="0"/>
                </a:moveTo>
                <a:lnTo>
                  <a:pt x="63023" y="63023"/>
                </a:lnTo>
              </a:path>
            </a:pathLst>
          </a:custGeom>
          <a:ln w="7504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7239099" y="6010362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0" y="63023"/>
                </a:moveTo>
                <a:lnTo>
                  <a:pt x="63023" y="0"/>
                </a:lnTo>
              </a:path>
            </a:pathLst>
          </a:custGeom>
          <a:ln w="7504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1862858" y="2879961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19">
                <a:moveTo>
                  <a:pt x="0" y="9995"/>
                </a:moveTo>
                <a:lnTo>
                  <a:pt x="15008" y="9995"/>
                </a:lnTo>
              </a:path>
            </a:pathLst>
          </a:custGeom>
          <a:ln w="21261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1870363" y="2858454"/>
            <a:ext cx="0" cy="63500"/>
          </a:xfrm>
          <a:custGeom>
            <a:avLst/>
            <a:gdLst/>
            <a:ahLst/>
            <a:cxnLst/>
            <a:rect l="l" t="t" r="r" b="b"/>
            <a:pathLst>
              <a:path h="63500">
                <a:moveTo>
                  <a:pt x="0" y="0"/>
                </a:moveTo>
                <a:lnTo>
                  <a:pt x="0" y="63022"/>
                </a:lnTo>
              </a:path>
            </a:pathLst>
          </a:custGeom>
          <a:ln w="7504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1838814" y="2858454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0" y="0"/>
                </a:moveTo>
                <a:lnTo>
                  <a:pt x="63098" y="63022"/>
                </a:lnTo>
              </a:path>
            </a:pathLst>
          </a:custGeom>
          <a:ln w="7504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1838814" y="2858454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0" y="63022"/>
                </a:moveTo>
                <a:lnTo>
                  <a:pt x="63098" y="0"/>
                </a:lnTo>
              </a:path>
            </a:pathLst>
          </a:custGeom>
          <a:ln w="7504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1708250" y="3015283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>
                <a:moveTo>
                  <a:pt x="0" y="0"/>
                </a:moveTo>
                <a:lnTo>
                  <a:pt x="323460" y="0"/>
                </a:lnTo>
              </a:path>
            </a:pathLst>
          </a:custGeom>
          <a:ln w="7504">
            <a:solidFill>
              <a:srgbClr val="0060A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2295135" y="3378488"/>
            <a:ext cx="4975860" cy="2763520"/>
          </a:xfrm>
          <a:custGeom>
            <a:avLst/>
            <a:gdLst/>
            <a:ahLst/>
            <a:cxnLst/>
            <a:rect l="l" t="t" r="r" b="b"/>
            <a:pathLst>
              <a:path w="4975859" h="2763520">
                <a:moveTo>
                  <a:pt x="0" y="0"/>
                </a:moveTo>
                <a:lnTo>
                  <a:pt x="452494" y="1005608"/>
                </a:lnTo>
                <a:lnTo>
                  <a:pt x="1960141" y="2413476"/>
                </a:lnTo>
                <a:lnTo>
                  <a:pt x="4975512" y="2763202"/>
                </a:lnTo>
              </a:path>
            </a:pathLst>
          </a:custGeom>
          <a:ln w="7504">
            <a:solidFill>
              <a:srgbClr val="0060A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2295135" y="3391966"/>
            <a:ext cx="0" cy="18415"/>
          </a:xfrm>
          <a:custGeom>
            <a:avLst/>
            <a:gdLst/>
            <a:ahLst/>
            <a:cxnLst/>
            <a:rect l="l" t="t" r="r" b="b"/>
            <a:pathLst>
              <a:path h="18414">
                <a:moveTo>
                  <a:pt x="0" y="18070"/>
                </a:moveTo>
                <a:lnTo>
                  <a:pt x="0" y="0"/>
                </a:lnTo>
              </a:path>
            </a:pathLst>
          </a:custGeom>
          <a:ln w="7504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2263586" y="3346939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0" y="0"/>
                </a:moveTo>
                <a:lnTo>
                  <a:pt x="63023" y="63098"/>
                </a:lnTo>
              </a:path>
            </a:pathLst>
          </a:custGeom>
          <a:ln w="7504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2263586" y="3346939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0" y="63098"/>
                </a:moveTo>
                <a:lnTo>
                  <a:pt x="63023" y="0"/>
                </a:lnTo>
              </a:path>
            </a:pathLst>
          </a:custGeom>
          <a:ln w="7504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2740125" y="4374070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20">
                <a:moveTo>
                  <a:pt x="0" y="10026"/>
                </a:moveTo>
                <a:lnTo>
                  <a:pt x="15008" y="10026"/>
                </a:lnTo>
              </a:path>
            </a:pathLst>
          </a:custGeom>
          <a:ln w="21323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2716155" y="4384097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>
                <a:moveTo>
                  <a:pt x="0" y="0"/>
                </a:moveTo>
                <a:lnTo>
                  <a:pt x="63023" y="0"/>
                </a:lnTo>
              </a:path>
            </a:pathLst>
          </a:custGeom>
          <a:ln w="7504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2747629" y="4352548"/>
            <a:ext cx="0" cy="63500"/>
          </a:xfrm>
          <a:custGeom>
            <a:avLst/>
            <a:gdLst/>
            <a:ahLst/>
            <a:cxnLst/>
            <a:rect l="l" t="t" r="r" b="b"/>
            <a:pathLst>
              <a:path h="63500">
                <a:moveTo>
                  <a:pt x="0" y="0"/>
                </a:moveTo>
                <a:lnTo>
                  <a:pt x="0" y="63098"/>
                </a:lnTo>
              </a:path>
            </a:pathLst>
          </a:custGeom>
          <a:ln w="7504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2716155" y="4352548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0" y="0"/>
                </a:moveTo>
                <a:lnTo>
                  <a:pt x="63023" y="63098"/>
                </a:lnTo>
              </a:path>
            </a:pathLst>
          </a:custGeom>
          <a:ln w="7504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2716155" y="4352548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0" y="63098"/>
                </a:moveTo>
                <a:lnTo>
                  <a:pt x="63023" y="0"/>
                </a:lnTo>
              </a:path>
            </a:pathLst>
          </a:custGeom>
          <a:ln w="7504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4247774" y="5781938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20">
                <a:moveTo>
                  <a:pt x="0" y="9996"/>
                </a:moveTo>
                <a:lnTo>
                  <a:pt x="15008" y="9996"/>
                </a:lnTo>
              </a:path>
            </a:pathLst>
          </a:custGeom>
          <a:ln w="21262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4223803" y="5791965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>
                <a:moveTo>
                  <a:pt x="0" y="0"/>
                </a:moveTo>
                <a:lnTo>
                  <a:pt x="63023" y="0"/>
                </a:lnTo>
              </a:path>
            </a:pathLst>
          </a:custGeom>
          <a:ln w="7504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4255277" y="5760415"/>
            <a:ext cx="0" cy="63500"/>
          </a:xfrm>
          <a:custGeom>
            <a:avLst/>
            <a:gdLst/>
            <a:ahLst/>
            <a:cxnLst/>
            <a:rect l="l" t="t" r="r" b="b"/>
            <a:pathLst>
              <a:path h="63500">
                <a:moveTo>
                  <a:pt x="0" y="0"/>
                </a:moveTo>
                <a:lnTo>
                  <a:pt x="0" y="63023"/>
                </a:lnTo>
              </a:path>
            </a:pathLst>
          </a:custGeom>
          <a:ln w="7504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4223803" y="5760415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0" y="0"/>
                </a:moveTo>
                <a:lnTo>
                  <a:pt x="63023" y="63023"/>
                </a:lnTo>
              </a:path>
            </a:pathLst>
          </a:custGeom>
          <a:ln w="7504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4223803" y="5760415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0" y="63023"/>
                </a:moveTo>
                <a:lnTo>
                  <a:pt x="63023" y="0"/>
                </a:lnTo>
              </a:path>
            </a:pathLst>
          </a:custGeom>
          <a:ln w="7504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7263145" y="6131665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40" h="20320">
                <a:moveTo>
                  <a:pt x="0" y="9996"/>
                </a:moveTo>
                <a:lnTo>
                  <a:pt x="15008" y="9996"/>
                </a:lnTo>
              </a:path>
            </a:pathLst>
          </a:custGeom>
          <a:ln w="21262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7239099" y="6141691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>
                <a:moveTo>
                  <a:pt x="0" y="0"/>
                </a:moveTo>
                <a:lnTo>
                  <a:pt x="63023" y="0"/>
                </a:lnTo>
              </a:path>
            </a:pathLst>
          </a:custGeom>
          <a:ln w="7504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7270648" y="6110142"/>
            <a:ext cx="0" cy="63500"/>
          </a:xfrm>
          <a:custGeom>
            <a:avLst/>
            <a:gdLst/>
            <a:ahLst/>
            <a:cxnLst/>
            <a:rect l="l" t="t" r="r" b="b"/>
            <a:pathLst>
              <a:path h="63500">
                <a:moveTo>
                  <a:pt x="0" y="0"/>
                </a:moveTo>
                <a:lnTo>
                  <a:pt x="0" y="63023"/>
                </a:lnTo>
              </a:path>
            </a:pathLst>
          </a:custGeom>
          <a:ln w="7504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7239099" y="6110142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0" y="0"/>
                </a:moveTo>
                <a:lnTo>
                  <a:pt x="63023" y="63023"/>
                </a:lnTo>
              </a:path>
            </a:pathLst>
          </a:custGeom>
          <a:ln w="7504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7239099" y="6110142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0" y="63023"/>
                </a:moveTo>
                <a:lnTo>
                  <a:pt x="63023" y="0"/>
                </a:lnTo>
              </a:path>
            </a:pathLst>
          </a:custGeom>
          <a:ln w="7504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1862858" y="3005256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19">
                <a:moveTo>
                  <a:pt x="0" y="9996"/>
                </a:moveTo>
                <a:lnTo>
                  <a:pt x="15008" y="9996"/>
                </a:lnTo>
              </a:path>
            </a:pathLst>
          </a:custGeom>
          <a:ln w="21262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1870363" y="2983734"/>
            <a:ext cx="0" cy="63500"/>
          </a:xfrm>
          <a:custGeom>
            <a:avLst/>
            <a:gdLst/>
            <a:ahLst/>
            <a:cxnLst/>
            <a:rect l="l" t="t" r="r" b="b"/>
            <a:pathLst>
              <a:path h="63500">
                <a:moveTo>
                  <a:pt x="0" y="0"/>
                </a:moveTo>
                <a:lnTo>
                  <a:pt x="0" y="63023"/>
                </a:lnTo>
              </a:path>
            </a:pathLst>
          </a:custGeom>
          <a:ln w="7504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1838814" y="2983734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0" y="0"/>
                </a:moveTo>
                <a:lnTo>
                  <a:pt x="63098" y="63023"/>
                </a:lnTo>
              </a:path>
            </a:pathLst>
          </a:custGeom>
          <a:ln w="7504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1838814" y="2983734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0" y="63023"/>
                </a:moveTo>
                <a:lnTo>
                  <a:pt x="63098" y="0"/>
                </a:lnTo>
              </a:path>
            </a:pathLst>
          </a:custGeom>
          <a:ln w="7504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 txBox="1"/>
          <p:nvPr/>
        </p:nvSpPr>
        <p:spPr>
          <a:xfrm>
            <a:off x="2095170" y="2832162"/>
            <a:ext cx="771525" cy="3765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spc="95" dirty="0">
                <a:latin typeface="Tahoma"/>
                <a:cs typeface="Tahoma"/>
              </a:rPr>
              <a:t>B</a:t>
            </a:r>
            <a:r>
              <a:rPr sz="750" spc="75" dirty="0">
                <a:latin typeface="Tahoma"/>
                <a:cs typeface="Tahoma"/>
              </a:rPr>
              <a:t>as</a:t>
            </a:r>
            <a:r>
              <a:rPr sz="750" spc="60" dirty="0">
                <a:latin typeface="Tahoma"/>
                <a:cs typeface="Tahoma"/>
              </a:rPr>
              <a:t>el</a:t>
            </a:r>
            <a:r>
              <a:rPr sz="750" spc="40" dirty="0">
                <a:latin typeface="Tahoma"/>
                <a:cs typeface="Tahoma"/>
              </a:rPr>
              <a:t>i</a:t>
            </a:r>
            <a:r>
              <a:rPr sz="750" spc="75" dirty="0">
                <a:latin typeface="Tahoma"/>
                <a:cs typeface="Tahoma"/>
              </a:rPr>
              <a:t>n</a:t>
            </a:r>
            <a:r>
              <a:rPr sz="750" spc="85" dirty="0">
                <a:latin typeface="Tahoma"/>
                <a:cs typeface="Tahoma"/>
              </a:rPr>
              <a:t>e</a:t>
            </a:r>
            <a:r>
              <a:rPr sz="750" spc="10" dirty="0">
                <a:latin typeface="Tahoma"/>
                <a:cs typeface="Tahoma"/>
              </a:rPr>
              <a:t> - </a:t>
            </a:r>
            <a:r>
              <a:rPr sz="750" spc="55" dirty="0">
                <a:latin typeface="Tahoma"/>
                <a:cs typeface="Tahoma"/>
              </a:rPr>
              <a:t>95%</a:t>
            </a:r>
            <a:endParaRPr sz="7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z="750" spc="95" dirty="0">
                <a:latin typeface="Tahoma"/>
                <a:cs typeface="Tahoma"/>
              </a:rPr>
              <a:t>B</a:t>
            </a:r>
            <a:r>
              <a:rPr sz="750" spc="75" dirty="0">
                <a:latin typeface="Tahoma"/>
                <a:cs typeface="Tahoma"/>
              </a:rPr>
              <a:t>as</a:t>
            </a:r>
            <a:r>
              <a:rPr sz="750" spc="60" dirty="0">
                <a:latin typeface="Tahoma"/>
                <a:cs typeface="Tahoma"/>
              </a:rPr>
              <a:t>el</a:t>
            </a:r>
            <a:r>
              <a:rPr sz="750" spc="40" dirty="0">
                <a:latin typeface="Tahoma"/>
                <a:cs typeface="Tahoma"/>
              </a:rPr>
              <a:t>i</a:t>
            </a:r>
            <a:r>
              <a:rPr sz="750" spc="75" dirty="0">
                <a:latin typeface="Tahoma"/>
                <a:cs typeface="Tahoma"/>
              </a:rPr>
              <a:t>n</a:t>
            </a:r>
            <a:r>
              <a:rPr sz="750" spc="85" dirty="0">
                <a:latin typeface="Tahoma"/>
                <a:cs typeface="Tahoma"/>
              </a:rPr>
              <a:t>e</a:t>
            </a:r>
            <a:r>
              <a:rPr sz="750" spc="10" dirty="0">
                <a:latin typeface="Tahoma"/>
                <a:cs typeface="Tahoma"/>
              </a:rPr>
              <a:t> - </a:t>
            </a:r>
            <a:r>
              <a:rPr sz="750" spc="55" dirty="0">
                <a:latin typeface="Tahoma"/>
                <a:cs typeface="Tahoma"/>
              </a:rPr>
              <a:t>60%</a:t>
            </a:r>
            <a:endParaRPr sz="7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z="750" spc="95" dirty="0">
                <a:latin typeface="Tahoma"/>
                <a:cs typeface="Tahoma"/>
              </a:rPr>
              <a:t>B</a:t>
            </a:r>
            <a:r>
              <a:rPr sz="750" spc="75" dirty="0">
                <a:latin typeface="Tahoma"/>
                <a:cs typeface="Tahoma"/>
              </a:rPr>
              <a:t>as</a:t>
            </a:r>
            <a:r>
              <a:rPr sz="750" spc="60" dirty="0">
                <a:latin typeface="Tahoma"/>
                <a:cs typeface="Tahoma"/>
              </a:rPr>
              <a:t>el</a:t>
            </a:r>
            <a:r>
              <a:rPr sz="750" spc="40" dirty="0">
                <a:latin typeface="Tahoma"/>
                <a:cs typeface="Tahoma"/>
              </a:rPr>
              <a:t>i</a:t>
            </a:r>
            <a:r>
              <a:rPr sz="750" spc="75" dirty="0">
                <a:latin typeface="Tahoma"/>
                <a:cs typeface="Tahoma"/>
              </a:rPr>
              <a:t>n</a:t>
            </a:r>
            <a:r>
              <a:rPr sz="750" spc="85" dirty="0">
                <a:latin typeface="Tahoma"/>
                <a:cs typeface="Tahoma"/>
              </a:rPr>
              <a:t>e</a:t>
            </a:r>
            <a:r>
              <a:rPr sz="750" spc="10" dirty="0">
                <a:latin typeface="Tahoma"/>
                <a:cs typeface="Tahoma"/>
              </a:rPr>
              <a:t> - </a:t>
            </a:r>
            <a:r>
              <a:rPr sz="750" spc="55" dirty="0">
                <a:latin typeface="Tahoma"/>
                <a:cs typeface="Tahoma"/>
              </a:rPr>
              <a:t>20%</a:t>
            </a:r>
            <a:endParaRPr sz="750">
              <a:latin typeface="Tahoma"/>
              <a:cs typeface="Tahoma"/>
            </a:endParaRPr>
          </a:p>
        </p:txBody>
      </p:sp>
      <p:sp>
        <p:nvSpPr>
          <p:cNvPr id="214" name="object 214"/>
          <p:cNvSpPr/>
          <p:nvPr/>
        </p:nvSpPr>
        <p:spPr>
          <a:xfrm>
            <a:off x="1708250" y="3140564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>
                <a:moveTo>
                  <a:pt x="0" y="0"/>
                </a:moveTo>
                <a:lnTo>
                  <a:pt x="323460" y="0"/>
                </a:lnTo>
              </a:path>
            </a:pathLst>
          </a:custGeom>
          <a:ln w="7504">
            <a:solidFill>
              <a:srgbClr val="B22222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2295135" y="3388979"/>
            <a:ext cx="4975860" cy="2821940"/>
          </a:xfrm>
          <a:custGeom>
            <a:avLst/>
            <a:gdLst/>
            <a:ahLst/>
            <a:cxnLst/>
            <a:rect l="l" t="t" r="r" b="b"/>
            <a:pathLst>
              <a:path w="4975859" h="2821940">
                <a:moveTo>
                  <a:pt x="0" y="0"/>
                </a:moveTo>
                <a:lnTo>
                  <a:pt x="452494" y="1401893"/>
                </a:lnTo>
                <a:lnTo>
                  <a:pt x="1960141" y="2573293"/>
                </a:lnTo>
                <a:lnTo>
                  <a:pt x="4975512" y="2821708"/>
                </a:lnTo>
              </a:path>
            </a:pathLst>
          </a:custGeom>
          <a:ln w="7504">
            <a:solidFill>
              <a:srgbClr val="B22222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2287630" y="3398827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0" y="0"/>
                </a:moveTo>
                <a:lnTo>
                  <a:pt x="15010" y="0"/>
                </a:lnTo>
              </a:path>
            </a:pathLst>
          </a:custGeom>
          <a:ln w="43775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2263586" y="3388979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>
                <a:moveTo>
                  <a:pt x="0" y="0"/>
                </a:moveTo>
                <a:lnTo>
                  <a:pt x="63023" y="0"/>
                </a:lnTo>
              </a:path>
            </a:pathLst>
          </a:custGeom>
          <a:ln w="7504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2295135" y="3391966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562"/>
                </a:moveTo>
                <a:lnTo>
                  <a:pt x="0" y="0"/>
                </a:lnTo>
              </a:path>
            </a:pathLst>
          </a:custGeom>
          <a:ln w="7504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2263586" y="3357505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0" y="0"/>
                </a:moveTo>
                <a:lnTo>
                  <a:pt x="63023" y="63023"/>
                </a:lnTo>
              </a:path>
            </a:pathLst>
          </a:custGeom>
          <a:ln w="7504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2263586" y="3357505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0" y="63023"/>
                </a:moveTo>
                <a:lnTo>
                  <a:pt x="63023" y="0"/>
                </a:lnTo>
              </a:path>
            </a:pathLst>
          </a:custGeom>
          <a:ln w="7504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2740125" y="4780847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20">
                <a:moveTo>
                  <a:pt x="0" y="9996"/>
                </a:moveTo>
                <a:lnTo>
                  <a:pt x="15008" y="9996"/>
                </a:lnTo>
              </a:path>
            </a:pathLst>
          </a:custGeom>
          <a:ln w="21262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2716155" y="479087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>
                <a:moveTo>
                  <a:pt x="0" y="0"/>
                </a:moveTo>
                <a:lnTo>
                  <a:pt x="63023" y="0"/>
                </a:lnTo>
              </a:path>
            </a:pathLst>
          </a:custGeom>
          <a:ln w="7504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2747629" y="4759324"/>
            <a:ext cx="0" cy="63500"/>
          </a:xfrm>
          <a:custGeom>
            <a:avLst/>
            <a:gdLst/>
            <a:ahLst/>
            <a:cxnLst/>
            <a:rect l="l" t="t" r="r" b="b"/>
            <a:pathLst>
              <a:path h="63500">
                <a:moveTo>
                  <a:pt x="0" y="0"/>
                </a:moveTo>
                <a:lnTo>
                  <a:pt x="0" y="63023"/>
                </a:lnTo>
              </a:path>
            </a:pathLst>
          </a:custGeom>
          <a:ln w="7504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2716155" y="4759324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0" y="0"/>
                </a:moveTo>
                <a:lnTo>
                  <a:pt x="63023" y="63023"/>
                </a:lnTo>
              </a:path>
            </a:pathLst>
          </a:custGeom>
          <a:ln w="7504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2716155" y="4759324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0" y="63023"/>
                </a:moveTo>
                <a:lnTo>
                  <a:pt x="63023" y="0"/>
                </a:lnTo>
              </a:path>
            </a:pathLst>
          </a:custGeom>
          <a:ln w="7504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4247774" y="5952306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20">
                <a:moveTo>
                  <a:pt x="0" y="9996"/>
                </a:moveTo>
                <a:lnTo>
                  <a:pt x="15008" y="9996"/>
                </a:lnTo>
              </a:path>
            </a:pathLst>
          </a:custGeom>
          <a:ln w="21262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4223803" y="596227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>
                <a:moveTo>
                  <a:pt x="0" y="0"/>
                </a:moveTo>
                <a:lnTo>
                  <a:pt x="63023" y="0"/>
                </a:lnTo>
              </a:path>
            </a:pathLst>
          </a:custGeom>
          <a:ln w="7504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4255277" y="5930799"/>
            <a:ext cx="0" cy="63500"/>
          </a:xfrm>
          <a:custGeom>
            <a:avLst/>
            <a:gdLst/>
            <a:ahLst/>
            <a:cxnLst/>
            <a:rect l="l" t="t" r="r" b="b"/>
            <a:pathLst>
              <a:path h="63500">
                <a:moveTo>
                  <a:pt x="0" y="0"/>
                </a:moveTo>
                <a:lnTo>
                  <a:pt x="0" y="63023"/>
                </a:lnTo>
              </a:path>
            </a:pathLst>
          </a:custGeom>
          <a:ln w="7504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4223803" y="5930799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0" y="0"/>
                </a:moveTo>
                <a:lnTo>
                  <a:pt x="63023" y="63023"/>
                </a:lnTo>
              </a:path>
            </a:pathLst>
          </a:custGeom>
          <a:ln w="7504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4223803" y="5930799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0" y="63023"/>
                </a:moveTo>
                <a:lnTo>
                  <a:pt x="63023" y="0"/>
                </a:lnTo>
              </a:path>
            </a:pathLst>
          </a:custGeom>
          <a:ln w="7504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7263145" y="6200722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40" h="20320">
                <a:moveTo>
                  <a:pt x="0" y="9996"/>
                </a:moveTo>
                <a:lnTo>
                  <a:pt x="15008" y="9996"/>
                </a:lnTo>
              </a:path>
            </a:pathLst>
          </a:custGeom>
          <a:ln w="21262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7239099" y="6210688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>
                <a:moveTo>
                  <a:pt x="0" y="0"/>
                </a:moveTo>
                <a:lnTo>
                  <a:pt x="63023" y="0"/>
                </a:lnTo>
              </a:path>
            </a:pathLst>
          </a:custGeom>
          <a:ln w="7504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7270648" y="6179214"/>
            <a:ext cx="0" cy="63500"/>
          </a:xfrm>
          <a:custGeom>
            <a:avLst/>
            <a:gdLst/>
            <a:ahLst/>
            <a:cxnLst/>
            <a:rect l="l" t="t" r="r" b="b"/>
            <a:pathLst>
              <a:path h="63500">
                <a:moveTo>
                  <a:pt x="0" y="0"/>
                </a:moveTo>
                <a:lnTo>
                  <a:pt x="0" y="63023"/>
                </a:lnTo>
              </a:path>
            </a:pathLst>
          </a:custGeom>
          <a:ln w="7504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7239099" y="6179214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0" y="0"/>
                </a:moveTo>
                <a:lnTo>
                  <a:pt x="63023" y="63023"/>
                </a:lnTo>
              </a:path>
            </a:pathLst>
          </a:custGeom>
          <a:ln w="7504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7239099" y="6179214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0" y="63023"/>
                </a:moveTo>
                <a:lnTo>
                  <a:pt x="63023" y="0"/>
                </a:lnTo>
              </a:path>
            </a:pathLst>
          </a:custGeom>
          <a:ln w="7504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1862858" y="3130598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19">
                <a:moveTo>
                  <a:pt x="0" y="9995"/>
                </a:moveTo>
                <a:lnTo>
                  <a:pt x="15008" y="9995"/>
                </a:lnTo>
              </a:path>
            </a:pathLst>
          </a:custGeom>
          <a:ln w="21261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1870363" y="3109090"/>
            <a:ext cx="0" cy="63500"/>
          </a:xfrm>
          <a:custGeom>
            <a:avLst/>
            <a:gdLst/>
            <a:ahLst/>
            <a:cxnLst/>
            <a:rect l="l" t="t" r="r" b="b"/>
            <a:pathLst>
              <a:path h="63500">
                <a:moveTo>
                  <a:pt x="0" y="0"/>
                </a:moveTo>
                <a:lnTo>
                  <a:pt x="0" y="63023"/>
                </a:lnTo>
              </a:path>
            </a:pathLst>
          </a:custGeom>
          <a:ln w="7504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1838814" y="3109090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0" y="0"/>
                </a:moveTo>
                <a:lnTo>
                  <a:pt x="63098" y="63023"/>
                </a:lnTo>
              </a:path>
            </a:pathLst>
          </a:custGeom>
          <a:ln w="7504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1838814" y="3109090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0" y="63023"/>
                </a:moveTo>
                <a:lnTo>
                  <a:pt x="63098" y="0"/>
                </a:lnTo>
              </a:path>
            </a:pathLst>
          </a:custGeom>
          <a:ln w="7504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3258704" y="2889928"/>
            <a:ext cx="130175" cy="0"/>
          </a:xfrm>
          <a:custGeom>
            <a:avLst/>
            <a:gdLst/>
            <a:ahLst/>
            <a:cxnLst/>
            <a:rect l="l" t="t" r="r" b="b"/>
            <a:pathLst>
              <a:path w="130175">
                <a:moveTo>
                  <a:pt x="0" y="0"/>
                </a:moveTo>
                <a:lnTo>
                  <a:pt x="129798" y="0"/>
                </a:lnTo>
              </a:path>
            </a:pathLst>
          </a:custGeom>
          <a:ln w="7504">
            <a:solidFill>
              <a:srgbClr val="0064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3065117" y="2889928"/>
            <a:ext cx="130810" cy="0"/>
          </a:xfrm>
          <a:custGeom>
            <a:avLst/>
            <a:gdLst/>
            <a:ahLst/>
            <a:cxnLst/>
            <a:rect l="l" t="t" r="r" b="b"/>
            <a:pathLst>
              <a:path w="130810">
                <a:moveTo>
                  <a:pt x="0" y="0"/>
                </a:moveTo>
                <a:lnTo>
                  <a:pt x="130564" y="0"/>
                </a:lnTo>
              </a:path>
            </a:pathLst>
          </a:custGeom>
          <a:ln w="7504">
            <a:solidFill>
              <a:srgbClr val="0064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2295135" y="3360492"/>
            <a:ext cx="4975860" cy="1663064"/>
          </a:xfrm>
          <a:custGeom>
            <a:avLst/>
            <a:gdLst/>
            <a:ahLst/>
            <a:cxnLst/>
            <a:rect l="l" t="t" r="r" b="b"/>
            <a:pathLst>
              <a:path w="4975859" h="1663064">
                <a:moveTo>
                  <a:pt x="0" y="0"/>
                </a:moveTo>
                <a:lnTo>
                  <a:pt x="452494" y="64553"/>
                </a:lnTo>
                <a:lnTo>
                  <a:pt x="1960141" y="882549"/>
                </a:lnTo>
                <a:lnTo>
                  <a:pt x="4975512" y="1663021"/>
                </a:lnTo>
              </a:path>
            </a:pathLst>
          </a:custGeom>
          <a:ln w="7504">
            <a:solidFill>
              <a:srgbClr val="0064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2263586" y="3328943"/>
            <a:ext cx="63500" cy="3175"/>
          </a:xfrm>
          <a:custGeom>
            <a:avLst/>
            <a:gdLst/>
            <a:ahLst/>
            <a:cxnLst/>
            <a:rect l="l" t="t" r="r" b="b"/>
            <a:pathLst>
              <a:path w="63500" h="3175">
                <a:moveTo>
                  <a:pt x="0" y="0"/>
                </a:moveTo>
                <a:lnTo>
                  <a:pt x="63023" y="0"/>
                </a:lnTo>
                <a:lnTo>
                  <a:pt x="63023" y="2986"/>
                </a:lnTo>
                <a:lnTo>
                  <a:pt x="0" y="2986"/>
                </a:lnTo>
                <a:lnTo>
                  <a:pt x="0" y="0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2716155" y="3393497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0" y="0"/>
                </a:moveTo>
                <a:lnTo>
                  <a:pt x="63023" y="0"/>
                </a:lnTo>
                <a:lnTo>
                  <a:pt x="63023" y="63023"/>
                </a:lnTo>
                <a:lnTo>
                  <a:pt x="0" y="63023"/>
                </a:lnTo>
                <a:lnTo>
                  <a:pt x="0" y="0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4223803" y="4211492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0" y="0"/>
                </a:moveTo>
                <a:lnTo>
                  <a:pt x="63023" y="0"/>
                </a:lnTo>
                <a:lnTo>
                  <a:pt x="63023" y="63023"/>
                </a:lnTo>
                <a:lnTo>
                  <a:pt x="0" y="63023"/>
                </a:lnTo>
                <a:lnTo>
                  <a:pt x="0" y="0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7239099" y="4991965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0" y="0"/>
                </a:moveTo>
                <a:lnTo>
                  <a:pt x="63023" y="0"/>
                </a:lnTo>
                <a:lnTo>
                  <a:pt x="63023" y="63023"/>
                </a:lnTo>
                <a:lnTo>
                  <a:pt x="0" y="63023"/>
                </a:lnTo>
                <a:lnTo>
                  <a:pt x="0" y="0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3195681" y="2858454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0" y="0"/>
                </a:moveTo>
                <a:lnTo>
                  <a:pt x="63023" y="0"/>
                </a:lnTo>
                <a:lnTo>
                  <a:pt x="63023" y="63022"/>
                </a:lnTo>
                <a:lnTo>
                  <a:pt x="0" y="63022"/>
                </a:lnTo>
                <a:lnTo>
                  <a:pt x="0" y="0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3258704" y="3015283"/>
            <a:ext cx="130175" cy="0"/>
          </a:xfrm>
          <a:custGeom>
            <a:avLst/>
            <a:gdLst/>
            <a:ahLst/>
            <a:cxnLst/>
            <a:rect l="l" t="t" r="r" b="b"/>
            <a:pathLst>
              <a:path w="130175">
                <a:moveTo>
                  <a:pt x="0" y="0"/>
                </a:moveTo>
                <a:lnTo>
                  <a:pt x="129798" y="0"/>
                </a:lnTo>
              </a:path>
            </a:pathLst>
          </a:custGeom>
          <a:ln w="7504">
            <a:solidFill>
              <a:srgbClr val="0060A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3065117" y="3015283"/>
            <a:ext cx="130810" cy="0"/>
          </a:xfrm>
          <a:custGeom>
            <a:avLst/>
            <a:gdLst/>
            <a:ahLst/>
            <a:cxnLst/>
            <a:rect l="l" t="t" r="r" b="b"/>
            <a:pathLst>
              <a:path w="130810">
                <a:moveTo>
                  <a:pt x="0" y="0"/>
                </a:moveTo>
                <a:lnTo>
                  <a:pt x="130564" y="0"/>
                </a:lnTo>
              </a:path>
            </a:pathLst>
          </a:custGeom>
          <a:ln w="7504">
            <a:solidFill>
              <a:srgbClr val="0060A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2295135" y="3363479"/>
            <a:ext cx="4975860" cy="1896110"/>
          </a:xfrm>
          <a:custGeom>
            <a:avLst/>
            <a:gdLst/>
            <a:ahLst/>
            <a:cxnLst/>
            <a:rect l="l" t="t" r="r" b="b"/>
            <a:pathLst>
              <a:path w="4975859" h="1896110">
                <a:moveTo>
                  <a:pt x="0" y="0"/>
                </a:moveTo>
                <a:lnTo>
                  <a:pt x="452494" y="142586"/>
                </a:lnTo>
                <a:lnTo>
                  <a:pt x="1960141" y="1283276"/>
                </a:lnTo>
                <a:lnTo>
                  <a:pt x="4975512" y="1895662"/>
                </a:lnTo>
              </a:path>
            </a:pathLst>
          </a:custGeom>
          <a:ln w="7504">
            <a:solidFill>
              <a:srgbClr val="0060A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2263586" y="3331930"/>
            <a:ext cx="63500" cy="3175"/>
          </a:xfrm>
          <a:custGeom>
            <a:avLst/>
            <a:gdLst/>
            <a:ahLst/>
            <a:cxnLst/>
            <a:rect l="l" t="t" r="r" b="b"/>
            <a:pathLst>
              <a:path w="63500" h="3175">
                <a:moveTo>
                  <a:pt x="0" y="0"/>
                </a:moveTo>
                <a:lnTo>
                  <a:pt x="63023" y="0"/>
                </a:lnTo>
                <a:lnTo>
                  <a:pt x="63023" y="3061"/>
                </a:lnTo>
                <a:lnTo>
                  <a:pt x="0" y="3061"/>
                </a:lnTo>
                <a:lnTo>
                  <a:pt x="0" y="0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2716155" y="3474516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0" y="0"/>
                </a:moveTo>
                <a:lnTo>
                  <a:pt x="63023" y="0"/>
                </a:lnTo>
                <a:lnTo>
                  <a:pt x="63023" y="63082"/>
                </a:lnTo>
                <a:lnTo>
                  <a:pt x="0" y="63082"/>
                </a:lnTo>
                <a:lnTo>
                  <a:pt x="0" y="0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4223803" y="4615207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0" y="0"/>
                </a:moveTo>
                <a:lnTo>
                  <a:pt x="63023" y="0"/>
                </a:lnTo>
                <a:lnTo>
                  <a:pt x="63023" y="63083"/>
                </a:lnTo>
                <a:lnTo>
                  <a:pt x="0" y="63083"/>
                </a:lnTo>
                <a:lnTo>
                  <a:pt x="0" y="0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7239099" y="5227593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0" y="0"/>
                </a:moveTo>
                <a:lnTo>
                  <a:pt x="63023" y="0"/>
                </a:lnTo>
                <a:lnTo>
                  <a:pt x="63023" y="63023"/>
                </a:lnTo>
                <a:lnTo>
                  <a:pt x="0" y="63023"/>
                </a:lnTo>
                <a:lnTo>
                  <a:pt x="0" y="0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3195681" y="2983734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0" y="0"/>
                </a:moveTo>
                <a:lnTo>
                  <a:pt x="63023" y="0"/>
                </a:lnTo>
                <a:lnTo>
                  <a:pt x="63023" y="63023"/>
                </a:lnTo>
                <a:lnTo>
                  <a:pt x="0" y="63023"/>
                </a:lnTo>
                <a:lnTo>
                  <a:pt x="0" y="0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 txBox="1"/>
          <p:nvPr/>
        </p:nvSpPr>
        <p:spPr>
          <a:xfrm>
            <a:off x="3052417" y="2832162"/>
            <a:ext cx="1151255" cy="3765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05740" algn="l"/>
                <a:tab pos="412115" algn="l"/>
              </a:tabLst>
            </a:pPr>
            <a:r>
              <a:rPr sz="750" spc="10" dirty="0">
                <a:latin typeface="Tahoma"/>
                <a:cs typeface="Tahoma"/>
              </a:rPr>
              <a:t> 	 	</a:t>
            </a:r>
            <a:r>
              <a:rPr sz="750" spc="85" dirty="0">
                <a:latin typeface="Tahoma"/>
                <a:cs typeface="Tahoma"/>
              </a:rPr>
              <a:t>Ca</a:t>
            </a:r>
            <a:r>
              <a:rPr sz="750" spc="80" dirty="0">
                <a:latin typeface="Tahoma"/>
                <a:cs typeface="Tahoma"/>
              </a:rPr>
              <a:t>c</a:t>
            </a:r>
            <a:r>
              <a:rPr sz="750" spc="70" dirty="0">
                <a:latin typeface="Tahoma"/>
                <a:cs typeface="Tahoma"/>
              </a:rPr>
              <a:t>h</a:t>
            </a:r>
            <a:r>
              <a:rPr sz="750" spc="40" dirty="0">
                <a:latin typeface="Tahoma"/>
                <a:cs typeface="Tahoma"/>
              </a:rPr>
              <a:t>i</a:t>
            </a:r>
            <a:r>
              <a:rPr sz="750" spc="70" dirty="0">
                <a:latin typeface="Tahoma"/>
                <a:cs typeface="Tahoma"/>
              </a:rPr>
              <a:t>n</a:t>
            </a:r>
            <a:r>
              <a:rPr sz="750" spc="80" dirty="0">
                <a:latin typeface="Tahoma"/>
                <a:cs typeface="Tahoma"/>
              </a:rPr>
              <a:t>g</a:t>
            </a:r>
            <a:r>
              <a:rPr sz="750" spc="15" dirty="0">
                <a:latin typeface="Tahoma"/>
                <a:cs typeface="Tahoma"/>
              </a:rPr>
              <a:t> </a:t>
            </a:r>
            <a:r>
              <a:rPr sz="750" spc="10" dirty="0">
                <a:latin typeface="Tahoma"/>
                <a:cs typeface="Tahoma"/>
              </a:rPr>
              <a:t>- </a:t>
            </a:r>
            <a:r>
              <a:rPr sz="750" spc="55" dirty="0">
                <a:latin typeface="Tahoma"/>
                <a:cs typeface="Tahoma"/>
              </a:rPr>
              <a:t>95%</a:t>
            </a:r>
            <a:endParaRPr sz="7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85"/>
              </a:spcBef>
              <a:tabLst>
                <a:tab pos="205740" algn="l"/>
                <a:tab pos="412115" algn="l"/>
              </a:tabLst>
            </a:pPr>
            <a:r>
              <a:rPr sz="750" spc="10" dirty="0">
                <a:latin typeface="Tahoma"/>
                <a:cs typeface="Tahoma"/>
              </a:rPr>
              <a:t> 	 	</a:t>
            </a:r>
            <a:r>
              <a:rPr sz="750" spc="85" dirty="0">
                <a:latin typeface="Tahoma"/>
                <a:cs typeface="Tahoma"/>
              </a:rPr>
              <a:t>Ca</a:t>
            </a:r>
            <a:r>
              <a:rPr sz="750" spc="80" dirty="0">
                <a:latin typeface="Tahoma"/>
                <a:cs typeface="Tahoma"/>
              </a:rPr>
              <a:t>c</a:t>
            </a:r>
            <a:r>
              <a:rPr sz="750" spc="70" dirty="0">
                <a:latin typeface="Tahoma"/>
                <a:cs typeface="Tahoma"/>
              </a:rPr>
              <a:t>h</a:t>
            </a:r>
            <a:r>
              <a:rPr sz="750" spc="40" dirty="0">
                <a:latin typeface="Tahoma"/>
                <a:cs typeface="Tahoma"/>
              </a:rPr>
              <a:t>i</a:t>
            </a:r>
            <a:r>
              <a:rPr sz="750" spc="70" dirty="0">
                <a:latin typeface="Tahoma"/>
                <a:cs typeface="Tahoma"/>
              </a:rPr>
              <a:t>n</a:t>
            </a:r>
            <a:r>
              <a:rPr sz="750" spc="80" dirty="0">
                <a:latin typeface="Tahoma"/>
                <a:cs typeface="Tahoma"/>
              </a:rPr>
              <a:t>g</a:t>
            </a:r>
            <a:r>
              <a:rPr sz="750" spc="15" dirty="0">
                <a:latin typeface="Tahoma"/>
                <a:cs typeface="Tahoma"/>
              </a:rPr>
              <a:t> </a:t>
            </a:r>
            <a:r>
              <a:rPr sz="750" spc="10" dirty="0">
                <a:latin typeface="Tahoma"/>
                <a:cs typeface="Tahoma"/>
              </a:rPr>
              <a:t>- </a:t>
            </a:r>
            <a:r>
              <a:rPr sz="750" spc="55" dirty="0">
                <a:latin typeface="Tahoma"/>
                <a:cs typeface="Tahoma"/>
              </a:rPr>
              <a:t>60%</a:t>
            </a:r>
            <a:endParaRPr sz="7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85"/>
              </a:spcBef>
              <a:tabLst>
                <a:tab pos="205740" algn="l"/>
                <a:tab pos="412115" algn="l"/>
              </a:tabLst>
            </a:pPr>
            <a:r>
              <a:rPr sz="750" spc="10" dirty="0">
                <a:latin typeface="Tahoma"/>
                <a:cs typeface="Tahoma"/>
              </a:rPr>
              <a:t> 	 	</a:t>
            </a:r>
            <a:r>
              <a:rPr sz="750" spc="85" dirty="0">
                <a:latin typeface="Tahoma"/>
                <a:cs typeface="Tahoma"/>
              </a:rPr>
              <a:t>Ca</a:t>
            </a:r>
            <a:r>
              <a:rPr sz="750" spc="80" dirty="0">
                <a:latin typeface="Tahoma"/>
                <a:cs typeface="Tahoma"/>
              </a:rPr>
              <a:t>c</a:t>
            </a:r>
            <a:r>
              <a:rPr sz="750" spc="70" dirty="0">
                <a:latin typeface="Tahoma"/>
                <a:cs typeface="Tahoma"/>
              </a:rPr>
              <a:t>h</a:t>
            </a:r>
            <a:r>
              <a:rPr sz="750" spc="40" dirty="0">
                <a:latin typeface="Tahoma"/>
                <a:cs typeface="Tahoma"/>
              </a:rPr>
              <a:t>i</a:t>
            </a:r>
            <a:r>
              <a:rPr sz="750" spc="70" dirty="0">
                <a:latin typeface="Tahoma"/>
                <a:cs typeface="Tahoma"/>
              </a:rPr>
              <a:t>n</a:t>
            </a:r>
            <a:r>
              <a:rPr sz="750" spc="80" dirty="0">
                <a:latin typeface="Tahoma"/>
                <a:cs typeface="Tahoma"/>
              </a:rPr>
              <a:t>g</a:t>
            </a:r>
            <a:r>
              <a:rPr sz="750" spc="15" dirty="0">
                <a:latin typeface="Tahoma"/>
                <a:cs typeface="Tahoma"/>
              </a:rPr>
              <a:t> </a:t>
            </a:r>
            <a:r>
              <a:rPr sz="750" spc="10" dirty="0">
                <a:latin typeface="Tahoma"/>
                <a:cs typeface="Tahoma"/>
              </a:rPr>
              <a:t>- </a:t>
            </a:r>
            <a:r>
              <a:rPr sz="750" spc="55" dirty="0">
                <a:latin typeface="Tahoma"/>
                <a:cs typeface="Tahoma"/>
              </a:rPr>
              <a:t>20%</a:t>
            </a:r>
            <a:endParaRPr sz="750">
              <a:latin typeface="Tahoma"/>
              <a:cs typeface="Tahoma"/>
            </a:endParaRPr>
          </a:p>
        </p:txBody>
      </p:sp>
      <p:sp>
        <p:nvSpPr>
          <p:cNvPr id="257" name="object 257"/>
          <p:cNvSpPr/>
          <p:nvPr/>
        </p:nvSpPr>
        <p:spPr>
          <a:xfrm>
            <a:off x="3258704" y="3140564"/>
            <a:ext cx="130175" cy="0"/>
          </a:xfrm>
          <a:custGeom>
            <a:avLst/>
            <a:gdLst/>
            <a:ahLst/>
            <a:cxnLst/>
            <a:rect l="l" t="t" r="r" b="b"/>
            <a:pathLst>
              <a:path w="130175">
                <a:moveTo>
                  <a:pt x="0" y="0"/>
                </a:moveTo>
                <a:lnTo>
                  <a:pt x="129798" y="0"/>
                </a:lnTo>
              </a:path>
            </a:pathLst>
          </a:custGeom>
          <a:ln w="7504">
            <a:solidFill>
              <a:srgbClr val="B22222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3065117" y="3140564"/>
            <a:ext cx="130810" cy="0"/>
          </a:xfrm>
          <a:custGeom>
            <a:avLst/>
            <a:gdLst/>
            <a:ahLst/>
            <a:cxnLst/>
            <a:rect l="l" t="t" r="r" b="b"/>
            <a:pathLst>
              <a:path w="130810">
                <a:moveTo>
                  <a:pt x="0" y="0"/>
                </a:moveTo>
                <a:lnTo>
                  <a:pt x="130564" y="0"/>
                </a:lnTo>
              </a:path>
            </a:pathLst>
          </a:custGeom>
          <a:ln w="7504">
            <a:solidFill>
              <a:srgbClr val="B22222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2295135" y="3366466"/>
            <a:ext cx="4975860" cy="2223770"/>
          </a:xfrm>
          <a:custGeom>
            <a:avLst/>
            <a:gdLst/>
            <a:ahLst/>
            <a:cxnLst/>
            <a:rect l="l" t="t" r="r" b="b"/>
            <a:pathLst>
              <a:path w="4975859" h="2223770">
                <a:moveTo>
                  <a:pt x="0" y="0"/>
                </a:moveTo>
                <a:lnTo>
                  <a:pt x="452494" y="274681"/>
                </a:lnTo>
                <a:lnTo>
                  <a:pt x="1960141" y="1726810"/>
                </a:lnTo>
                <a:lnTo>
                  <a:pt x="4975512" y="2223641"/>
                </a:lnTo>
              </a:path>
            </a:pathLst>
          </a:custGeom>
          <a:ln w="7504">
            <a:solidFill>
              <a:srgbClr val="B22222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2263586" y="3334992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0" y="0"/>
                </a:moveTo>
                <a:lnTo>
                  <a:pt x="63023" y="0"/>
                </a:lnTo>
                <a:lnTo>
                  <a:pt x="63023" y="63023"/>
                </a:lnTo>
                <a:lnTo>
                  <a:pt x="0" y="63023"/>
                </a:lnTo>
                <a:lnTo>
                  <a:pt x="0" y="0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2716155" y="3609598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0" y="0"/>
                </a:moveTo>
                <a:lnTo>
                  <a:pt x="63023" y="0"/>
                </a:lnTo>
                <a:lnTo>
                  <a:pt x="63023" y="63083"/>
                </a:lnTo>
                <a:lnTo>
                  <a:pt x="0" y="63083"/>
                </a:lnTo>
                <a:lnTo>
                  <a:pt x="0" y="0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4223803" y="5061727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0" y="0"/>
                </a:moveTo>
                <a:lnTo>
                  <a:pt x="63023" y="0"/>
                </a:lnTo>
                <a:lnTo>
                  <a:pt x="63023" y="63083"/>
                </a:lnTo>
                <a:lnTo>
                  <a:pt x="0" y="63083"/>
                </a:lnTo>
                <a:lnTo>
                  <a:pt x="0" y="0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7239099" y="5558558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0" y="0"/>
                </a:moveTo>
                <a:lnTo>
                  <a:pt x="63023" y="0"/>
                </a:lnTo>
                <a:lnTo>
                  <a:pt x="63023" y="63023"/>
                </a:lnTo>
                <a:lnTo>
                  <a:pt x="0" y="63023"/>
                </a:lnTo>
                <a:lnTo>
                  <a:pt x="0" y="0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3195681" y="3109090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0" y="0"/>
                </a:moveTo>
                <a:lnTo>
                  <a:pt x="63023" y="0"/>
                </a:lnTo>
                <a:lnTo>
                  <a:pt x="63023" y="63023"/>
                </a:lnTo>
                <a:lnTo>
                  <a:pt x="0" y="63023"/>
                </a:lnTo>
                <a:lnTo>
                  <a:pt x="0" y="0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4421908" y="2889928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>
                <a:moveTo>
                  <a:pt x="0" y="0"/>
                </a:moveTo>
                <a:lnTo>
                  <a:pt x="323460" y="0"/>
                </a:lnTo>
              </a:path>
            </a:pathLst>
          </a:custGeom>
          <a:ln w="7504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2295135" y="3365701"/>
            <a:ext cx="4975860" cy="2644140"/>
          </a:xfrm>
          <a:custGeom>
            <a:avLst/>
            <a:gdLst/>
            <a:ahLst/>
            <a:cxnLst/>
            <a:rect l="l" t="t" r="r" b="b"/>
            <a:pathLst>
              <a:path w="4975859" h="2644140">
                <a:moveTo>
                  <a:pt x="0" y="0"/>
                </a:moveTo>
                <a:lnTo>
                  <a:pt x="452494" y="482587"/>
                </a:lnTo>
                <a:lnTo>
                  <a:pt x="1960141" y="2118577"/>
                </a:lnTo>
                <a:lnTo>
                  <a:pt x="4975512" y="2643895"/>
                </a:lnTo>
              </a:path>
            </a:pathLst>
          </a:custGeom>
          <a:ln w="7504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2287630" y="3362713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0" y="0"/>
                </a:moveTo>
                <a:lnTo>
                  <a:pt x="15010" y="0"/>
                </a:lnTo>
              </a:path>
            </a:pathLst>
          </a:custGeom>
          <a:ln w="27294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2259068" y="3329709"/>
            <a:ext cx="72390" cy="57150"/>
          </a:xfrm>
          <a:custGeom>
            <a:avLst/>
            <a:gdLst/>
            <a:ahLst/>
            <a:cxnLst/>
            <a:rect l="l" t="t" r="r" b="b"/>
            <a:pathLst>
              <a:path w="72389" h="57150">
                <a:moveTo>
                  <a:pt x="72058" y="57049"/>
                </a:moveTo>
                <a:lnTo>
                  <a:pt x="0" y="57049"/>
                </a:lnTo>
                <a:lnTo>
                  <a:pt x="36066" y="0"/>
                </a:lnTo>
                <a:lnTo>
                  <a:pt x="72058" y="57049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2259068" y="3329709"/>
            <a:ext cx="72390" cy="57150"/>
          </a:xfrm>
          <a:custGeom>
            <a:avLst/>
            <a:gdLst/>
            <a:ahLst/>
            <a:cxnLst/>
            <a:rect l="l" t="t" r="r" b="b"/>
            <a:pathLst>
              <a:path w="72389" h="57150">
                <a:moveTo>
                  <a:pt x="0" y="57049"/>
                </a:moveTo>
                <a:lnTo>
                  <a:pt x="36066" y="0"/>
                </a:lnTo>
                <a:lnTo>
                  <a:pt x="72058" y="57049"/>
                </a:lnTo>
                <a:lnTo>
                  <a:pt x="0" y="57049"/>
                </a:lnTo>
                <a:close/>
              </a:path>
            </a:pathLst>
          </a:custGeom>
          <a:ln w="7504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2740125" y="3838261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20">
                <a:moveTo>
                  <a:pt x="0" y="9996"/>
                </a:moveTo>
                <a:lnTo>
                  <a:pt x="15008" y="9996"/>
                </a:lnTo>
              </a:path>
            </a:pathLst>
          </a:custGeom>
          <a:ln w="21262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2711637" y="3812221"/>
            <a:ext cx="72390" cy="57150"/>
          </a:xfrm>
          <a:custGeom>
            <a:avLst/>
            <a:gdLst/>
            <a:ahLst/>
            <a:cxnLst/>
            <a:rect l="l" t="t" r="r" b="b"/>
            <a:pathLst>
              <a:path w="72389" h="57150">
                <a:moveTo>
                  <a:pt x="72058" y="57049"/>
                </a:moveTo>
                <a:lnTo>
                  <a:pt x="0" y="57049"/>
                </a:lnTo>
                <a:lnTo>
                  <a:pt x="35991" y="0"/>
                </a:lnTo>
                <a:lnTo>
                  <a:pt x="72058" y="57049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2711637" y="3812221"/>
            <a:ext cx="72390" cy="57150"/>
          </a:xfrm>
          <a:custGeom>
            <a:avLst/>
            <a:gdLst/>
            <a:ahLst/>
            <a:cxnLst/>
            <a:rect l="l" t="t" r="r" b="b"/>
            <a:pathLst>
              <a:path w="72389" h="57150">
                <a:moveTo>
                  <a:pt x="0" y="57049"/>
                </a:moveTo>
                <a:lnTo>
                  <a:pt x="35991" y="0"/>
                </a:lnTo>
                <a:lnTo>
                  <a:pt x="72058" y="57049"/>
                </a:lnTo>
                <a:lnTo>
                  <a:pt x="0" y="57049"/>
                </a:lnTo>
                <a:close/>
              </a:path>
            </a:pathLst>
          </a:custGeom>
          <a:ln w="7504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4247774" y="5474252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20">
                <a:moveTo>
                  <a:pt x="0" y="9996"/>
                </a:moveTo>
                <a:lnTo>
                  <a:pt x="15008" y="9996"/>
                </a:lnTo>
              </a:path>
            </a:pathLst>
          </a:custGeom>
          <a:ln w="21262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4219285" y="5448212"/>
            <a:ext cx="72390" cy="57150"/>
          </a:xfrm>
          <a:custGeom>
            <a:avLst/>
            <a:gdLst/>
            <a:ahLst/>
            <a:cxnLst/>
            <a:rect l="l" t="t" r="r" b="b"/>
            <a:pathLst>
              <a:path w="72389" h="57150">
                <a:moveTo>
                  <a:pt x="72058" y="57049"/>
                </a:moveTo>
                <a:lnTo>
                  <a:pt x="0" y="57049"/>
                </a:lnTo>
                <a:lnTo>
                  <a:pt x="35991" y="0"/>
                </a:lnTo>
                <a:lnTo>
                  <a:pt x="72058" y="57049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4219285" y="5448212"/>
            <a:ext cx="72390" cy="57150"/>
          </a:xfrm>
          <a:custGeom>
            <a:avLst/>
            <a:gdLst/>
            <a:ahLst/>
            <a:cxnLst/>
            <a:rect l="l" t="t" r="r" b="b"/>
            <a:pathLst>
              <a:path w="72389" h="57150">
                <a:moveTo>
                  <a:pt x="0" y="57049"/>
                </a:moveTo>
                <a:lnTo>
                  <a:pt x="35991" y="0"/>
                </a:lnTo>
                <a:lnTo>
                  <a:pt x="72058" y="57049"/>
                </a:lnTo>
                <a:lnTo>
                  <a:pt x="0" y="57049"/>
                </a:lnTo>
                <a:close/>
              </a:path>
            </a:pathLst>
          </a:custGeom>
          <a:ln w="7504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7263145" y="5999570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40" h="20320">
                <a:moveTo>
                  <a:pt x="0" y="9996"/>
                </a:moveTo>
                <a:lnTo>
                  <a:pt x="15008" y="9996"/>
                </a:lnTo>
              </a:path>
            </a:pathLst>
          </a:custGeom>
          <a:ln w="21262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7234581" y="5973529"/>
            <a:ext cx="72390" cy="57150"/>
          </a:xfrm>
          <a:custGeom>
            <a:avLst/>
            <a:gdLst/>
            <a:ahLst/>
            <a:cxnLst/>
            <a:rect l="l" t="t" r="r" b="b"/>
            <a:pathLst>
              <a:path w="72390" h="57150">
                <a:moveTo>
                  <a:pt x="72058" y="57049"/>
                </a:moveTo>
                <a:lnTo>
                  <a:pt x="0" y="57049"/>
                </a:lnTo>
                <a:lnTo>
                  <a:pt x="36066" y="0"/>
                </a:lnTo>
                <a:lnTo>
                  <a:pt x="72058" y="57049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7234581" y="5973529"/>
            <a:ext cx="72390" cy="57150"/>
          </a:xfrm>
          <a:custGeom>
            <a:avLst/>
            <a:gdLst/>
            <a:ahLst/>
            <a:cxnLst/>
            <a:rect l="l" t="t" r="r" b="b"/>
            <a:pathLst>
              <a:path w="72390" h="57150">
                <a:moveTo>
                  <a:pt x="0" y="57049"/>
                </a:moveTo>
                <a:lnTo>
                  <a:pt x="36066" y="0"/>
                </a:lnTo>
                <a:lnTo>
                  <a:pt x="72058" y="57049"/>
                </a:lnTo>
                <a:lnTo>
                  <a:pt x="0" y="57049"/>
                </a:lnTo>
                <a:close/>
              </a:path>
            </a:pathLst>
          </a:custGeom>
          <a:ln w="7504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4576517" y="2879961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19">
                <a:moveTo>
                  <a:pt x="0" y="9995"/>
                </a:moveTo>
                <a:lnTo>
                  <a:pt x="15008" y="9995"/>
                </a:lnTo>
              </a:path>
            </a:pathLst>
          </a:custGeom>
          <a:ln w="21261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4547954" y="2853936"/>
            <a:ext cx="72390" cy="57150"/>
          </a:xfrm>
          <a:custGeom>
            <a:avLst/>
            <a:gdLst/>
            <a:ahLst/>
            <a:cxnLst/>
            <a:rect l="l" t="t" r="r" b="b"/>
            <a:pathLst>
              <a:path w="72389" h="57150">
                <a:moveTo>
                  <a:pt x="72058" y="57049"/>
                </a:moveTo>
                <a:lnTo>
                  <a:pt x="0" y="57049"/>
                </a:lnTo>
                <a:lnTo>
                  <a:pt x="36066" y="0"/>
                </a:lnTo>
                <a:lnTo>
                  <a:pt x="72058" y="57049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4547954" y="2853936"/>
            <a:ext cx="72390" cy="57150"/>
          </a:xfrm>
          <a:custGeom>
            <a:avLst/>
            <a:gdLst/>
            <a:ahLst/>
            <a:cxnLst/>
            <a:rect l="l" t="t" r="r" b="b"/>
            <a:pathLst>
              <a:path w="72389" h="57150">
                <a:moveTo>
                  <a:pt x="0" y="57049"/>
                </a:moveTo>
                <a:lnTo>
                  <a:pt x="36066" y="0"/>
                </a:lnTo>
                <a:lnTo>
                  <a:pt x="72058" y="57049"/>
                </a:lnTo>
                <a:lnTo>
                  <a:pt x="0" y="57049"/>
                </a:lnTo>
                <a:close/>
              </a:path>
            </a:pathLst>
          </a:custGeom>
          <a:ln w="7504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4421908" y="3015283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>
                <a:moveTo>
                  <a:pt x="0" y="0"/>
                </a:moveTo>
                <a:lnTo>
                  <a:pt x="323460" y="0"/>
                </a:lnTo>
              </a:path>
            </a:pathLst>
          </a:custGeom>
          <a:ln w="7504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2295135" y="3367997"/>
            <a:ext cx="4975860" cy="2470785"/>
          </a:xfrm>
          <a:custGeom>
            <a:avLst/>
            <a:gdLst/>
            <a:ahLst/>
            <a:cxnLst/>
            <a:rect l="l" t="t" r="r" b="b"/>
            <a:pathLst>
              <a:path w="4975859" h="2470785">
                <a:moveTo>
                  <a:pt x="0" y="0"/>
                </a:moveTo>
                <a:lnTo>
                  <a:pt x="452494" y="481747"/>
                </a:lnTo>
                <a:lnTo>
                  <a:pt x="1960141" y="1854387"/>
                </a:lnTo>
                <a:lnTo>
                  <a:pt x="4975512" y="2470450"/>
                </a:lnTo>
              </a:path>
            </a:pathLst>
          </a:custGeom>
          <a:ln w="7504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2287630" y="3364214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0" y="0"/>
                </a:moveTo>
                <a:lnTo>
                  <a:pt x="15010" y="0"/>
                </a:lnTo>
              </a:path>
            </a:pathLst>
          </a:custGeom>
          <a:ln w="28766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2259068" y="3331930"/>
            <a:ext cx="72390" cy="57150"/>
          </a:xfrm>
          <a:custGeom>
            <a:avLst/>
            <a:gdLst/>
            <a:ahLst/>
            <a:cxnLst/>
            <a:rect l="l" t="t" r="r" b="b"/>
            <a:pathLst>
              <a:path w="72389" h="57150">
                <a:moveTo>
                  <a:pt x="72058" y="57049"/>
                </a:moveTo>
                <a:lnTo>
                  <a:pt x="0" y="57049"/>
                </a:lnTo>
                <a:lnTo>
                  <a:pt x="36066" y="0"/>
                </a:lnTo>
                <a:lnTo>
                  <a:pt x="72058" y="57049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2259068" y="3331930"/>
            <a:ext cx="72390" cy="57150"/>
          </a:xfrm>
          <a:custGeom>
            <a:avLst/>
            <a:gdLst/>
            <a:ahLst/>
            <a:cxnLst/>
            <a:rect l="l" t="t" r="r" b="b"/>
            <a:pathLst>
              <a:path w="72389" h="57150">
                <a:moveTo>
                  <a:pt x="0" y="57049"/>
                </a:moveTo>
                <a:lnTo>
                  <a:pt x="36066" y="0"/>
                </a:lnTo>
                <a:lnTo>
                  <a:pt x="72058" y="57049"/>
                </a:lnTo>
                <a:lnTo>
                  <a:pt x="0" y="57049"/>
                </a:lnTo>
                <a:close/>
              </a:path>
            </a:pathLst>
          </a:custGeom>
          <a:ln w="7504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2740125" y="3839777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20">
                <a:moveTo>
                  <a:pt x="0" y="9996"/>
                </a:moveTo>
                <a:lnTo>
                  <a:pt x="15008" y="9996"/>
                </a:lnTo>
              </a:path>
            </a:pathLst>
          </a:custGeom>
          <a:ln w="21262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2711637" y="3813752"/>
            <a:ext cx="72390" cy="57150"/>
          </a:xfrm>
          <a:custGeom>
            <a:avLst/>
            <a:gdLst/>
            <a:ahLst/>
            <a:cxnLst/>
            <a:rect l="l" t="t" r="r" b="b"/>
            <a:pathLst>
              <a:path w="72389" h="57150">
                <a:moveTo>
                  <a:pt x="72058" y="57049"/>
                </a:moveTo>
                <a:lnTo>
                  <a:pt x="0" y="57049"/>
                </a:lnTo>
                <a:lnTo>
                  <a:pt x="35991" y="0"/>
                </a:lnTo>
                <a:lnTo>
                  <a:pt x="72058" y="57049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2711637" y="3813752"/>
            <a:ext cx="72390" cy="57150"/>
          </a:xfrm>
          <a:custGeom>
            <a:avLst/>
            <a:gdLst/>
            <a:ahLst/>
            <a:cxnLst/>
            <a:rect l="l" t="t" r="r" b="b"/>
            <a:pathLst>
              <a:path w="72389" h="57150">
                <a:moveTo>
                  <a:pt x="0" y="57049"/>
                </a:moveTo>
                <a:lnTo>
                  <a:pt x="35991" y="0"/>
                </a:lnTo>
                <a:lnTo>
                  <a:pt x="72058" y="57049"/>
                </a:lnTo>
                <a:lnTo>
                  <a:pt x="0" y="57049"/>
                </a:lnTo>
                <a:close/>
              </a:path>
            </a:pathLst>
          </a:custGeom>
          <a:ln w="7504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4247774" y="5212359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20">
                <a:moveTo>
                  <a:pt x="0" y="9995"/>
                </a:moveTo>
                <a:lnTo>
                  <a:pt x="15008" y="9995"/>
                </a:lnTo>
              </a:path>
            </a:pathLst>
          </a:custGeom>
          <a:ln w="21261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4219285" y="5186318"/>
            <a:ext cx="72390" cy="57150"/>
          </a:xfrm>
          <a:custGeom>
            <a:avLst/>
            <a:gdLst/>
            <a:ahLst/>
            <a:cxnLst/>
            <a:rect l="l" t="t" r="r" b="b"/>
            <a:pathLst>
              <a:path w="72389" h="57150">
                <a:moveTo>
                  <a:pt x="72058" y="57049"/>
                </a:moveTo>
                <a:lnTo>
                  <a:pt x="0" y="57049"/>
                </a:lnTo>
                <a:lnTo>
                  <a:pt x="35991" y="0"/>
                </a:lnTo>
                <a:lnTo>
                  <a:pt x="72058" y="57049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4219285" y="5186318"/>
            <a:ext cx="72390" cy="57150"/>
          </a:xfrm>
          <a:custGeom>
            <a:avLst/>
            <a:gdLst/>
            <a:ahLst/>
            <a:cxnLst/>
            <a:rect l="l" t="t" r="r" b="b"/>
            <a:pathLst>
              <a:path w="72389" h="57150">
                <a:moveTo>
                  <a:pt x="0" y="57049"/>
                </a:moveTo>
                <a:lnTo>
                  <a:pt x="35991" y="0"/>
                </a:lnTo>
                <a:lnTo>
                  <a:pt x="72058" y="57049"/>
                </a:lnTo>
                <a:lnTo>
                  <a:pt x="0" y="57049"/>
                </a:lnTo>
                <a:close/>
              </a:path>
            </a:pathLst>
          </a:custGeom>
          <a:ln w="7504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7263145" y="5828481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40" h="20320">
                <a:moveTo>
                  <a:pt x="0" y="9996"/>
                </a:moveTo>
                <a:lnTo>
                  <a:pt x="15008" y="9996"/>
                </a:lnTo>
              </a:path>
            </a:pathLst>
          </a:custGeom>
          <a:ln w="21262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7234581" y="5802456"/>
            <a:ext cx="72390" cy="57150"/>
          </a:xfrm>
          <a:custGeom>
            <a:avLst/>
            <a:gdLst/>
            <a:ahLst/>
            <a:cxnLst/>
            <a:rect l="l" t="t" r="r" b="b"/>
            <a:pathLst>
              <a:path w="72390" h="57150">
                <a:moveTo>
                  <a:pt x="72058" y="57049"/>
                </a:moveTo>
                <a:lnTo>
                  <a:pt x="0" y="57049"/>
                </a:lnTo>
                <a:lnTo>
                  <a:pt x="36066" y="0"/>
                </a:lnTo>
                <a:lnTo>
                  <a:pt x="72058" y="57049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7234581" y="5802456"/>
            <a:ext cx="72390" cy="57150"/>
          </a:xfrm>
          <a:custGeom>
            <a:avLst/>
            <a:gdLst/>
            <a:ahLst/>
            <a:cxnLst/>
            <a:rect l="l" t="t" r="r" b="b"/>
            <a:pathLst>
              <a:path w="72390" h="57150">
                <a:moveTo>
                  <a:pt x="0" y="57049"/>
                </a:moveTo>
                <a:lnTo>
                  <a:pt x="36066" y="0"/>
                </a:lnTo>
                <a:lnTo>
                  <a:pt x="72058" y="57049"/>
                </a:lnTo>
                <a:lnTo>
                  <a:pt x="0" y="57049"/>
                </a:lnTo>
                <a:close/>
              </a:path>
            </a:pathLst>
          </a:custGeom>
          <a:ln w="7504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4576517" y="3005256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19">
                <a:moveTo>
                  <a:pt x="0" y="9996"/>
                </a:moveTo>
                <a:lnTo>
                  <a:pt x="15008" y="9996"/>
                </a:lnTo>
              </a:path>
            </a:pathLst>
          </a:custGeom>
          <a:ln w="21262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4547954" y="2979217"/>
            <a:ext cx="72390" cy="57150"/>
          </a:xfrm>
          <a:custGeom>
            <a:avLst/>
            <a:gdLst/>
            <a:ahLst/>
            <a:cxnLst/>
            <a:rect l="l" t="t" r="r" b="b"/>
            <a:pathLst>
              <a:path w="72389" h="57150">
                <a:moveTo>
                  <a:pt x="72058" y="57049"/>
                </a:moveTo>
                <a:lnTo>
                  <a:pt x="0" y="57049"/>
                </a:lnTo>
                <a:lnTo>
                  <a:pt x="36066" y="0"/>
                </a:lnTo>
                <a:lnTo>
                  <a:pt x="72058" y="57049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4547954" y="2979217"/>
            <a:ext cx="72390" cy="57150"/>
          </a:xfrm>
          <a:custGeom>
            <a:avLst/>
            <a:gdLst/>
            <a:ahLst/>
            <a:cxnLst/>
            <a:rect l="l" t="t" r="r" b="b"/>
            <a:pathLst>
              <a:path w="72389" h="57150">
                <a:moveTo>
                  <a:pt x="0" y="57049"/>
                </a:moveTo>
                <a:lnTo>
                  <a:pt x="36066" y="0"/>
                </a:lnTo>
                <a:lnTo>
                  <a:pt x="72058" y="57049"/>
                </a:lnTo>
                <a:lnTo>
                  <a:pt x="0" y="57049"/>
                </a:lnTo>
                <a:close/>
              </a:path>
            </a:pathLst>
          </a:custGeom>
          <a:ln w="7504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 txBox="1"/>
          <p:nvPr/>
        </p:nvSpPr>
        <p:spPr>
          <a:xfrm>
            <a:off x="4808825" y="2832162"/>
            <a:ext cx="768985" cy="3765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spc="70" dirty="0">
                <a:latin typeface="Tahoma"/>
                <a:cs typeface="Tahoma"/>
              </a:rPr>
              <a:t>P</a:t>
            </a:r>
            <a:r>
              <a:rPr sz="750" spc="65" dirty="0">
                <a:latin typeface="Tahoma"/>
                <a:cs typeface="Tahoma"/>
              </a:rPr>
              <a:t>a</a:t>
            </a:r>
            <a:r>
              <a:rPr sz="750" spc="45" dirty="0">
                <a:latin typeface="Tahoma"/>
                <a:cs typeface="Tahoma"/>
              </a:rPr>
              <a:t>rti</a:t>
            </a:r>
            <a:r>
              <a:rPr sz="750" spc="60" dirty="0">
                <a:latin typeface="Tahoma"/>
                <a:cs typeface="Tahoma"/>
              </a:rPr>
              <a:t>t</a:t>
            </a:r>
            <a:r>
              <a:rPr sz="750" spc="35" dirty="0">
                <a:latin typeface="Tahoma"/>
                <a:cs typeface="Tahoma"/>
              </a:rPr>
              <a:t>i</a:t>
            </a:r>
            <a:r>
              <a:rPr sz="750" spc="65" dirty="0">
                <a:latin typeface="Tahoma"/>
                <a:cs typeface="Tahoma"/>
              </a:rPr>
              <a:t>o</a:t>
            </a:r>
            <a:r>
              <a:rPr sz="750" spc="75" dirty="0">
                <a:latin typeface="Tahoma"/>
                <a:cs typeface="Tahoma"/>
              </a:rPr>
              <a:t>n</a:t>
            </a:r>
            <a:r>
              <a:rPr sz="750" spc="10" dirty="0">
                <a:latin typeface="Tahoma"/>
                <a:cs typeface="Tahoma"/>
              </a:rPr>
              <a:t> - </a:t>
            </a:r>
            <a:r>
              <a:rPr sz="750" spc="85" dirty="0">
                <a:latin typeface="Tahoma"/>
                <a:cs typeface="Tahoma"/>
              </a:rPr>
              <a:t>9</a:t>
            </a:r>
            <a:r>
              <a:rPr sz="750" spc="90" dirty="0">
                <a:latin typeface="Tahoma"/>
                <a:cs typeface="Tahoma"/>
              </a:rPr>
              <a:t>5</a:t>
            </a:r>
            <a:r>
              <a:rPr sz="750" spc="10" dirty="0">
                <a:latin typeface="Tahoma"/>
                <a:cs typeface="Tahoma"/>
              </a:rPr>
              <a:t>%</a:t>
            </a:r>
            <a:endParaRPr sz="7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z="750" spc="70" dirty="0">
                <a:latin typeface="Tahoma"/>
                <a:cs typeface="Tahoma"/>
              </a:rPr>
              <a:t>P</a:t>
            </a:r>
            <a:r>
              <a:rPr sz="750" spc="65" dirty="0">
                <a:latin typeface="Tahoma"/>
                <a:cs typeface="Tahoma"/>
              </a:rPr>
              <a:t>a</a:t>
            </a:r>
            <a:r>
              <a:rPr sz="750" spc="45" dirty="0">
                <a:latin typeface="Tahoma"/>
                <a:cs typeface="Tahoma"/>
              </a:rPr>
              <a:t>rti</a:t>
            </a:r>
            <a:r>
              <a:rPr sz="750" spc="60" dirty="0">
                <a:latin typeface="Tahoma"/>
                <a:cs typeface="Tahoma"/>
              </a:rPr>
              <a:t>t</a:t>
            </a:r>
            <a:r>
              <a:rPr sz="750" spc="35" dirty="0">
                <a:latin typeface="Tahoma"/>
                <a:cs typeface="Tahoma"/>
              </a:rPr>
              <a:t>i</a:t>
            </a:r>
            <a:r>
              <a:rPr sz="750" spc="65" dirty="0">
                <a:latin typeface="Tahoma"/>
                <a:cs typeface="Tahoma"/>
              </a:rPr>
              <a:t>o</a:t>
            </a:r>
            <a:r>
              <a:rPr sz="750" spc="75" dirty="0">
                <a:latin typeface="Tahoma"/>
                <a:cs typeface="Tahoma"/>
              </a:rPr>
              <a:t>n</a:t>
            </a:r>
            <a:r>
              <a:rPr sz="750" spc="10" dirty="0">
                <a:latin typeface="Tahoma"/>
                <a:cs typeface="Tahoma"/>
              </a:rPr>
              <a:t> - </a:t>
            </a:r>
            <a:r>
              <a:rPr sz="750" spc="85" dirty="0">
                <a:latin typeface="Tahoma"/>
                <a:cs typeface="Tahoma"/>
              </a:rPr>
              <a:t>6</a:t>
            </a:r>
            <a:r>
              <a:rPr sz="750" spc="90" dirty="0">
                <a:latin typeface="Tahoma"/>
                <a:cs typeface="Tahoma"/>
              </a:rPr>
              <a:t>0</a:t>
            </a:r>
            <a:r>
              <a:rPr sz="750" spc="10" dirty="0">
                <a:latin typeface="Tahoma"/>
                <a:cs typeface="Tahoma"/>
              </a:rPr>
              <a:t>%</a:t>
            </a:r>
            <a:endParaRPr sz="7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z="750" spc="70" dirty="0">
                <a:latin typeface="Tahoma"/>
                <a:cs typeface="Tahoma"/>
              </a:rPr>
              <a:t>P</a:t>
            </a:r>
            <a:r>
              <a:rPr sz="750" spc="65" dirty="0">
                <a:latin typeface="Tahoma"/>
                <a:cs typeface="Tahoma"/>
              </a:rPr>
              <a:t>a</a:t>
            </a:r>
            <a:r>
              <a:rPr sz="750" spc="45" dirty="0">
                <a:latin typeface="Tahoma"/>
                <a:cs typeface="Tahoma"/>
              </a:rPr>
              <a:t>rti</a:t>
            </a:r>
            <a:r>
              <a:rPr sz="750" spc="60" dirty="0">
                <a:latin typeface="Tahoma"/>
                <a:cs typeface="Tahoma"/>
              </a:rPr>
              <a:t>t</a:t>
            </a:r>
            <a:r>
              <a:rPr sz="750" spc="35" dirty="0">
                <a:latin typeface="Tahoma"/>
                <a:cs typeface="Tahoma"/>
              </a:rPr>
              <a:t>i</a:t>
            </a:r>
            <a:r>
              <a:rPr sz="750" spc="65" dirty="0">
                <a:latin typeface="Tahoma"/>
                <a:cs typeface="Tahoma"/>
              </a:rPr>
              <a:t>o</a:t>
            </a:r>
            <a:r>
              <a:rPr sz="750" spc="75" dirty="0">
                <a:latin typeface="Tahoma"/>
                <a:cs typeface="Tahoma"/>
              </a:rPr>
              <a:t>n</a:t>
            </a:r>
            <a:r>
              <a:rPr sz="750" spc="10" dirty="0">
                <a:latin typeface="Tahoma"/>
                <a:cs typeface="Tahoma"/>
              </a:rPr>
              <a:t> - </a:t>
            </a:r>
            <a:r>
              <a:rPr sz="750" spc="85" dirty="0">
                <a:latin typeface="Tahoma"/>
                <a:cs typeface="Tahoma"/>
              </a:rPr>
              <a:t>2</a:t>
            </a:r>
            <a:r>
              <a:rPr sz="750" spc="90" dirty="0">
                <a:latin typeface="Tahoma"/>
                <a:cs typeface="Tahoma"/>
              </a:rPr>
              <a:t>0</a:t>
            </a:r>
            <a:r>
              <a:rPr sz="750" spc="10" dirty="0">
                <a:latin typeface="Tahoma"/>
                <a:cs typeface="Tahoma"/>
              </a:rPr>
              <a:t>%</a:t>
            </a:r>
            <a:endParaRPr sz="750">
              <a:latin typeface="Tahoma"/>
              <a:cs typeface="Tahoma"/>
            </a:endParaRPr>
          </a:p>
        </p:txBody>
      </p:sp>
      <p:sp>
        <p:nvSpPr>
          <p:cNvPr id="300" name="object 300"/>
          <p:cNvSpPr/>
          <p:nvPr/>
        </p:nvSpPr>
        <p:spPr>
          <a:xfrm>
            <a:off x="4421908" y="3140564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>
                <a:moveTo>
                  <a:pt x="0" y="0"/>
                </a:moveTo>
                <a:lnTo>
                  <a:pt x="323460" y="0"/>
                </a:lnTo>
              </a:path>
            </a:pathLst>
          </a:custGeom>
          <a:ln w="7504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2295135" y="3367997"/>
            <a:ext cx="4975860" cy="1925320"/>
          </a:xfrm>
          <a:custGeom>
            <a:avLst/>
            <a:gdLst/>
            <a:ahLst/>
            <a:cxnLst/>
            <a:rect l="l" t="t" r="r" b="b"/>
            <a:pathLst>
              <a:path w="4975859" h="1925320">
                <a:moveTo>
                  <a:pt x="0" y="0"/>
                </a:moveTo>
                <a:lnTo>
                  <a:pt x="452494" y="329434"/>
                </a:lnTo>
                <a:lnTo>
                  <a:pt x="1960141" y="1242767"/>
                </a:lnTo>
                <a:lnTo>
                  <a:pt x="4975512" y="1924915"/>
                </a:lnTo>
              </a:path>
            </a:pathLst>
          </a:custGeom>
          <a:ln w="7504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2287630" y="3364596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0" y="0"/>
                </a:moveTo>
                <a:lnTo>
                  <a:pt x="15010" y="0"/>
                </a:lnTo>
              </a:path>
            </a:pathLst>
          </a:custGeom>
          <a:ln w="2800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2259068" y="3331930"/>
            <a:ext cx="72390" cy="57150"/>
          </a:xfrm>
          <a:custGeom>
            <a:avLst/>
            <a:gdLst/>
            <a:ahLst/>
            <a:cxnLst/>
            <a:rect l="l" t="t" r="r" b="b"/>
            <a:pathLst>
              <a:path w="72389" h="57150">
                <a:moveTo>
                  <a:pt x="72058" y="57049"/>
                </a:moveTo>
                <a:lnTo>
                  <a:pt x="0" y="57049"/>
                </a:lnTo>
                <a:lnTo>
                  <a:pt x="36066" y="0"/>
                </a:lnTo>
                <a:lnTo>
                  <a:pt x="72058" y="57049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2259068" y="3331930"/>
            <a:ext cx="72390" cy="57150"/>
          </a:xfrm>
          <a:custGeom>
            <a:avLst/>
            <a:gdLst/>
            <a:ahLst/>
            <a:cxnLst/>
            <a:rect l="l" t="t" r="r" b="b"/>
            <a:pathLst>
              <a:path w="72389" h="57150">
                <a:moveTo>
                  <a:pt x="0" y="57049"/>
                </a:moveTo>
                <a:lnTo>
                  <a:pt x="36066" y="0"/>
                </a:lnTo>
                <a:lnTo>
                  <a:pt x="72058" y="57049"/>
                </a:lnTo>
                <a:lnTo>
                  <a:pt x="0" y="57049"/>
                </a:lnTo>
                <a:close/>
              </a:path>
            </a:pathLst>
          </a:custGeom>
          <a:ln w="7504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2740125" y="3687404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20">
                <a:moveTo>
                  <a:pt x="0" y="10026"/>
                </a:moveTo>
                <a:lnTo>
                  <a:pt x="15008" y="10026"/>
                </a:lnTo>
              </a:path>
            </a:pathLst>
          </a:custGeom>
          <a:ln w="21323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2711637" y="3661440"/>
            <a:ext cx="72390" cy="57150"/>
          </a:xfrm>
          <a:custGeom>
            <a:avLst/>
            <a:gdLst/>
            <a:ahLst/>
            <a:cxnLst/>
            <a:rect l="l" t="t" r="r" b="b"/>
            <a:pathLst>
              <a:path w="72389" h="57150">
                <a:moveTo>
                  <a:pt x="72058" y="56974"/>
                </a:moveTo>
                <a:lnTo>
                  <a:pt x="0" y="56974"/>
                </a:lnTo>
                <a:lnTo>
                  <a:pt x="35991" y="0"/>
                </a:lnTo>
                <a:lnTo>
                  <a:pt x="72058" y="56974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2711637" y="3661440"/>
            <a:ext cx="72390" cy="57150"/>
          </a:xfrm>
          <a:custGeom>
            <a:avLst/>
            <a:gdLst/>
            <a:ahLst/>
            <a:cxnLst/>
            <a:rect l="l" t="t" r="r" b="b"/>
            <a:pathLst>
              <a:path w="72389" h="57150">
                <a:moveTo>
                  <a:pt x="0" y="56974"/>
                </a:moveTo>
                <a:lnTo>
                  <a:pt x="35991" y="0"/>
                </a:lnTo>
                <a:lnTo>
                  <a:pt x="72058" y="56974"/>
                </a:lnTo>
                <a:lnTo>
                  <a:pt x="0" y="56974"/>
                </a:lnTo>
                <a:close/>
              </a:path>
            </a:pathLst>
          </a:custGeom>
          <a:ln w="7504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4247774" y="4600737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20">
                <a:moveTo>
                  <a:pt x="0" y="9996"/>
                </a:moveTo>
                <a:lnTo>
                  <a:pt x="15008" y="9996"/>
                </a:lnTo>
              </a:path>
            </a:pathLst>
          </a:custGeom>
          <a:ln w="21262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4219285" y="4574697"/>
            <a:ext cx="72390" cy="57150"/>
          </a:xfrm>
          <a:custGeom>
            <a:avLst/>
            <a:gdLst/>
            <a:ahLst/>
            <a:cxnLst/>
            <a:rect l="l" t="t" r="r" b="b"/>
            <a:pathLst>
              <a:path w="72389" h="57150">
                <a:moveTo>
                  <a:pt x="72058" y="57049"/>
                </a:moveTo>
                <a:lnTo>
                  <a:pt x="0" y="57049"/>
                </a:lnTo>
                <a:lnTo>
                  <a:pt x="35991" y="0"/>
                </a:lnTo>
                <a:lnTo>
                  <a:pt x="72058" y="57049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4219285" y="4574697"/>
            <a:ext cx="72390" cy="57150"/>
          </a:xfrm>
          <a:custGeom>
            <a:avLst/>
            <a:gdLst/>
            <a:ahLst/>
            <a:cxnLst/>
            <a:rect l="l" t="t" r="r" b="b"/>
            <a:pathLst>
              <a:path w="72389" h="57150">
                <a:moveTo>
                  <a:pt x="0" y="57049"/>
                </a:moveTo>
                <a:lnTo>
                  <a:pt x="35991" y="0"/>
                </a:lnTo>
                <a:lnTo>
                  <a:pt x="72058" y="57049"/>
                </a:lnTo>
                <a:lnTo>
                  <a:pt x="0" y="57049"/>
                </a:lnTo>
                <a:close/>
              </a:path>
            </a:pathLst>
          </a:custGeom>
          <a:ln w="7504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7263145" y="5282886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40" h="20320">
                <a:moveTo>
                  <a:pt x="0" y="9996"/>
                </a:moveTo>
                <a:lnTo>
                  <a:pt x="15008" y="9996"/>
                </a:lnTo>
              </a:path>
            </a:pathLst>
          </a:custGeom>
          <a:ln w="21262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7234581" y="5256845"/>
            <a:ext cx="72390" cy="57150"/>
          </a:xfrm>
          <a:custGeom>
            <a:avLst/>
            <a:gdLst/>
            <a:ahLst/>
            <a:cxnLst/>
            <a:rect l="l" t="t" r="r" b="b"/>
            <a:pathLst>
              <a:path w="72390" h="57150">
                <a:moveTo>
                  <a:pt x="72058" y="57049"/>
                </a:moveTo>
                <a:lnTo>
                  <a:pt x="0" y="57049"/>
                </a:lnTo>
                <a:lnTo>
                  <a:pt x="36066" y="0"/>
                </a:lnTo>
                <a:lnTo>
                  <a:pt x="72058" y="57049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7234581" y="5256845"/>
            <a:ext cx="72390" cy="57150"/>
          </a:xfrm>
          <a:custGeom>
            <a:avLst/>
            <a:gdLst/>
            <a:ahLst/>
            <a:cxnLst/>
            <a:rect l="l" t="t" r="r" b="b"/>
            <a:pathLst>
              <a:path w="72390" h="57150">
                <a:moveTo>
                  <a:pt x="0" y="57049"/>
                </a:moveTo>
                <a:lnTo>
                  <a:pt x="36066" y="0"/>
                </a:lnTo>
                <a:lnTo>
                  <a:pt x="72058" y="57049"/>
                </a:lnTo>
                <a:lnTo>
                  <a:pt x="0" y="57049"/>
                </a:lnTo>
                <a:close/>
              </a:path>
            </a:pathLst>
          </a:custGeom>
          <a:ln w="7504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4576517" y="3130598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19">
                <a:moveTo>
                  <a:pt x="0" y="9995"/>
                </a:moveTo>
                <a:lnTo>
                  <a:pt x="15008" y="9995"/>
                </a:lnTo>
              </a:path>
            </a:pathLst>
          </a:custGeom>
          <a:ln w="21261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4547954" y="3104572"/>
            <a:ext cx="72390" cy="57150"/>
          </a:xfrm>
          <a:custGeom>
            <a:avLst/>
            <a:gdLst/>
            <a:ahLst/>
            <a:cxnLst/>
            <a:rect l="l" t="t" r="r" b="b"/>
            <a:pathLst>
              <a:path w="72389" h="57150">
                <a:moveTo>
                  <a:pt x="72058" y="57049"/>
                </a:moveTo>
                <a:lnTo>
                  <a:pt x="0" y="57049"/>
                </a:lnTo>
                <a:lnTo>
                  <a:pt x="36066" y="0"/>
                </a:lnTo>
                <a:lnTo>
                  <a:pt x="72058" y="57049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4547954" y="3104572"/>
            <a:ext cx="72390" cy="57150"/>
          </a:xfrm>
          <a:custGeom>
            <a:avLst/>
            <a:gdLst/>
            <a:ahLst/>
            <a:cxnLst/>
            <a:rect l="l" t="t" r="r" b="b"/>
            <a:pathLst>
              <a:path w="72389" h="57150">
                <a:moveTo>
                  <a:pt x="0" y="57049"/>
                </a:moveTo>
                <a:lnTo>
                  <a:pt x="36066" y="0"/>
                </a:lnTo>
                <a:lnTo>
                  <a:pt x="72058" y="57049"/>
                </a:lnTo>
                <a:lnTo>
                  <a:pt x="0" y="57049"/>
                </a:lnTo>
                <a:close/>
              </a:path>
            </a:pathLst>
          </a:custGeom>
          <a:ln w="7504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5778700" y="2889928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>
                <a:moveTo>
                  <a:pt x="0" y="0"/>
                </a:moveTo>
                <a:lnTo>
                  <a:pt x="323460" y="0"/>
                </a:lnTo>
              </a:path>
            </a:pathLst>
          </a:custGeom>
          <a:ln w="7504">
            <a:solidFill>
              <a:srgbClr val="0064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/>
          <p:nvPr/>
        </p:nvSpPr>
        <p:spPr>
          <a:xfrm>
            <a:off x="2295135" y="3359727"/>
            <a:ext cx="4975860" cy="1549400"/>
          </a:xfrm>
          <a:custGeom>
            <a:avLst/>
            <a:gdLst/>
            <a:ahLst/>
            <a:cxnLst/>
            <a:rect l="l" t="t" r="r" b="b"/>
            <a:pathLst>
              <a:path w="4975859" h="1549400">
                <a:moveTo>
                  <a:pt x="0" y="0"/>
                </a:moveTo>
                <a:lnTo>
                  <a:pt x="452494" y="37523"/>
                </a:lnTo>
                <a:lnTo>
                  <a:pt x="1960141" y="795481"/>
                </a:lnTo>
                <a:lnTo>
                  <a:pt x="4975512" y="1548922"/>
                </a:lnTo>
              </a:path>
            </a:pathLst>
          </a:custGeom>
          <a:ln w="7504">
            <a:solidFill>
              <a:srgbClr val="0064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9" name="object 319"/>
          <p:cNvSpPr/>
          <p:nvPr/>
        </p:nvSpPr>
        <p:spPr>
          <a:xfrm>
            <a:off x="2259068" y="3323735"/>
            <a:ext cx="72390" cy="72390"/>
          </a:xfrm>
          <a:custGeom>
            <a:avLst/>
            <a:gdLst/>
            <a:ahLst/>
            <a:cxnLst/>
            <a:rect l="l" t="t" r="r" b="b"/>
            <a:pathLst>
              <a:path w="72389" h="72389">
                <a:moveTo>
                  <a:pt x="36066" y="71983"/>
                </a:moveTo>
                <a:lnTo>
                  <a:pt x="0" y="35991"/>
                </a:lnTo>
                <a:lnTo>
                  <a:pt x="36066" y="0"/>
                </a:lnTo>
                <a:lnTo>
                  <a:pt x="72058" y="35991"/>
                </a:lnTo>
                <a:lnTo>
                  <a:pt x="36066" y="71983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0" name="object 320"/>
          <p:cNvSpPr/>
          <p:nvPr/>
        </p:nvSpPr>
        <p:spPr>
          <a:xfrm>
            <a:off x="2259068" y="3323735"/>
            <a:ext cx="72390" cy="72390"/>
          </a:xfrm>
          <a:custGeom>
            <a:avLst/>
            <a:gdLst/>
            <a:ahLst/>
            <a:cxnLst/>
            <a:rect l="l" t="t" r="r" b="b"/>
            <a:pathLst>
              <a:path w="72389" h="72389">
                <a:moveTo>
                  <a:pt x="0" y="35991"/>
                </a:moveTo>
                <a:lnTo>
                  <a:pt x="36066" y="71983"/>
                </a:lnTo>
                <a:lnTo>
                  <a:pt x="72058" y="35991"/>
                </a:lnTo>
                <a:lnTo>
                  <a:pt x="36066" y="0"/>
                </a:lnTo>
                <a:lnTo>
                  <a:pt x="0" y="35991"/>
                </a:lnTo>
                <a:close/>
              </a:path>
            </a:pathLst>
          </a:custGeom>
          <a:ln w="7504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1" name="object 321"/>
          <p:cNvSpPr/>
          <p:nvPr/>
        </p:nvSpPr>
        <p:spPr>
          <a:xfrm>
            <a:off x="2740125" y="3387223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20">
                <a:moveTo>
                  <a:pt x="0" y="10026"/>
                </a:moveTo>
                <a:lnTo>
                  <a:pt x="15008" y="10026"/>
                </a:lnTo>
              </a:path>
            </a:pathLst>
          </a:custGeom>
          <a:ln w="21322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2" name="object 322"/>
          <p:cNvSpPr/>
          <p:nvPr/>
        </p:nvSpPr>
        <p:spPr>
          <a:xfrm>
            <a:off x="2711637" y="3361258"/>
            <a:ext cx="72390" cy="72390"/>
          </a:xfrm>
          <a:custGeom>
            <a:avLst/>
            <a:gdLst/>
            <a:ahLst/>
            <a:cxnLst/>
            <a:rect l="l" t="t" r="r" b="b"/>
            <a:pathLst>
              <a:path w="72389" h="72389">
                <a:moveTo>
                  <a:pt x="35991" y="71984"/>
                </a:moveTo>
                <a:lnTo>
                  <a:pt x="0" y="35992"/>
                </a:lnTo>
                <a:lnTo>
                  <a:pt x="35991" y="0"/>
                </a:lnTo>
                <a:lnTo>
                  <a:pt x="72058" y="35992"/>
                </a:lnTo>
                <a:lnTo>
                  <a:pt x="35991" y="71984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3" name="object 323"/>
          <p:cNvSpPr/>
          <p:nvPr/>
        </p:nvSpPr>
        <p:spPr>
          <a:xfrm>
            <a:off x="2711637" y="3361258"/>
            <a:ext cx="72390" cy="72390"/>
          </a:xfrm>
          <a:custGeom>
            <a:avLst/>
            <a:gdLst/>
            <a:ahLst/>
            <a:cxnLst/>
            <a:rect l="l" t="t" r="r" b="b"/>
            <a:pathLst>
              <a:path w="72389" h="72389">
                <a:moveTo>
                  <a:pt x="0" y="35992"/>
                </a:moveTo>
                <a:lnTo>
                  <a:pt x="35991" y="71984"/>
                </a:lnTo>
                <a:lnTo>
                  <a:pt x="72058" y="35992"/>
                </a:lnTo>
                <a:lnTo>
                  <a:pt x="35991" y="0"/>
                </a:lnTo>
                <a:lnTo>
                  <a:pt x="0" y="35992"/>
                </a:lnTo>
                <a:close/>
              </a:path>
            </a:pathLst>
          </a:custGeom>
          <a:ln w="7504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4" name="object 324"/>
          <p:cNvSpPr/>
          <p:nvPr/>
        </p:nvSpPr>
        <p:spPr>
          <a:xfrm>
            <a:off x="4247774" y="4145182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20">
                <a:moveTo>
                  <a:pt x="0" y="10026"/>
                </a:moveTo>
                <a:lnTo>
                  <a:pt x="15008" y="10026"/>
                </a:lnTo>
              </a:path>
            </a:pathLst>
          </a:custGeom>
          <a:ln w="21322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5" name="object 325"/>
          <p:cNvSpPr/>
          <p:nvPr/>
        </p:nvSpPr>
        <p:spPr>
          <a:xfrm>
            <a:off x="4219285" y="4119217"/>
            <a:ext cx="72390" cy="72390"/>
          </a:xfrm>
          <a:custGeom>
            <a:avLst/>
            <a:gdLst/>
            <a:ahLst/>
            <a:cxnLst/>
            <a:rect l="l" t="t" r="r" b="b"/>
            <a:pathLst>
              <a:path w="72389" h="72389">
                <a:moveTo>
                  <a:pt x="35991" y="71983"/>
                </a:moveTo>
                <a:lnTo>
                  <a:pt x="0" y="35991"/>
                </a:lnTo>
                <a:lnTo>
                  <a:pt x="35991" y="0"/>
                </a:lnTo>
                <a:lnTo>
                  <a:pt x="72058" y="35991"/>
                </a:lnTo>
                <a:lnTo>
                  <a:pt x="35991" y="71983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6" name="object 326"/>
          <p:cNvSpPr/>
          <p:nvPr/>
        </p:nvSpPr>
        <p:spPr>
          <a:xfrm>
            <a:off x="4219285" y="4119217"/>
            <a:ext cx="72390" cy="72390"/>
          </a:xfrm>
          <a:custGeom>
            <a:avLst/>
            <a:gdLst/>
            <a:ahLst/>
            <a:cxnLst/>
            <a:rect l="l" t="t" r="r" b="b"/>
            <a:pathLst>
              <a:path w="72389" h="72389">
                <a:moveTo>
                  <a:pt x="0" y="35991"/>
                </a:moveTo>
                <a:lnTo>
                  <a:pt x="35991" y="71983"/>
                </a:lnTo>
                <a:lnTo>
                  <a:pt x="72058" y="35991"/>
                </a:lnTo>
                <a:lnTo>
                  <a:pt x="35991" y="0"/>
                </a:lnTo>
                <a:lnTo>
                  <a:pt x="0" y="35991"/>
                </a:lnTo>
                <a:close/>
              </a:path>
            </a:pathLst>
          </a:custGeom>
          <a:ln w="7504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7" name="object 327"/>
          <p:cNvSpPr/>
          <p:nvPr/>
        </p:nvSpPr>
        <p:spPr>
          <a:xfrm>
            <a:off x="7263145" y="4898683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40" h="20320">
                <a:moveTo>
                  <a:pt x="0" y="9996"/>
                </a:moveTo>
                <a:lnTo>
                  <a:pt x="15008" y="9996"/>
                </a:lnTo>
              </a:path>
            </a:pathLst>
          </a:custGeom>
          <a:ln w="21262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8" name="object 328"/>
          <p:cNvSpPr/>
          <p:nvPr/>
        </p:nvSpPr>
        <p:spPr>
          <a:xfrm>
            <a:off x="7234581" y="4872658"/>
            <a:ext cx="72390" cy="72390"/>
          </a:xfrm>
          <a:custGeom>
            <a:avLst/>
            <a:gdLst/>
            <a:ahLst/>
            <a:cxnLst/>
            <a:rect l="l" t="t" r="r" b="b"/>
            <a:pathLst>
              <a:path w="72390" h="72389">
                <a:moveTo>
                  <a:pt x="36066" y="72058"/>
                </a:moveTo>
                <a:lnTo>
                  <a:pt x="0" y="35991"/>
                </a:lnTo>
                <a:lnTo>
                  <a:pt x="36066" y="0"/>
                </a:lnTo>
                <a:lnTo>
                  <a:pt x="72058" y="35991"/>
                </a:lnTo>
                <a:lnTo>
                  <a:pt x="36066" y="72058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9" name="object 329"/>
          <p:cNvSpPr/>
          <p:nvPr/>
        </p:nvSpPr>
        <p:spPr>
          <a:xfrm>
            <a:off x="7234581" y="4872658"/>
            <a:ext cx="72390" cy="72390"/>
          </a:xfrm>
          <a:custGeom>
            <a:avLst/>
            <a:gdLst/>
            <a:ahLst/>
            <a:cxnLst/>
            <a:rect l="l" t="t" r="r" b="b"/>
            <a:pathLst>
              <a:path w="72390" h="72389">
                <a:moveTo>
                  <a:pt x="0" y="35991"/>
                </a:moveTo>
                <a:lnTo>
                  <a:pt x="36066" y="72058"/>
                </a:lnTo>
                <a:lnTo>
                  <a:pt x="72058" y="35991"/>
                </a:lnTo>
                <a:lnTo>
                  <a:pt x="36066" y="0"/>
                </a:lnTo>
                <a:lnTo>
                  <a:pt x="0" y="35991"/>
                </a:lnTo>
                <a:close/>
              </a:path>
            </a:pathLst>
          </a:custGeom>
          <a:ln w="7504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0" name="object 330"/>
          <p:cNvSpPr/>
          <p:nvPr/>
        </p:nvSpPr>
        <p:spPr>
          <a:xfrm>
            <a:off x="5933309" y="2879961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19">
                <a:moveTo>
                  <a:pt x="0" y="9995"/>
                </a:moveTo>
                <a:lnTo>
                  <a:pt x="15008" y="9995"/>
                </a:lnTo>
              </a:path>
            </a:pathLst>
          </a:custGeom>
          <a:ln w="21261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1" name="object 331"/>
          <p:cNvSpPr/>
          <p:nvPr/>
        </p:nvSpPr>
        <p:spPr>
          <a:xfrm>
            <a:off x="5904821" y="2853936"/>
            <a:ext cx="72390" cy="72390"/>
          </a:xfrm>
          <a:custGeom>
            <a:avLst/>
            <a:gdLst/>
            <a:ahLst/>
            <a:cxnLst/>
            <a:rect l="l" t="t" r="r" b="b"/>
            <a:pathLst>
              <a:path w="72389" h="72389">
                <a:moveTo>
                  <a:pt x="35991" y="72058"/>
                </a:moveTo>
                <a:lnTo>
                  <a:pt x="0" y="35991"/>
                </a:lnTo>
                <a:lnTo>
                  <a:pt x="35991" y="0"/>
                </a:lnTo>
                <a:lnTo>
                  <a:pt x="72058" y="35991"/>
                </a:lnTo>
                <a:lnTo>
                  <a:pt x="35991" y="72058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2" name="object 332"/>
          <p:cNvSpPr/>
          <p:nvPr/>
        </p:nvSpPr>
        <p:spPr>
          <a:xfrm>
            <a:off x="5904821" y="2853936"/>
            <a:ext cx="72390" cy="72390"/>
          </a:xfrm>
          <a:custGeom>
            <a:avLst/>
            <a:gdLst/>
            <a:ahLst/>
            <a:cxnLst/>
            <a:rect l="l" t="t" r="r" b="b"/>
            <a:pathLst>
              <a:path w="72389" h="72389">
                <a:moveTo>
                  <a:pt x="0" y="35991"/>
                </a:moveTo>
                <a:lnTo>
                  <a:pt x="35991" y="72058"/>
                </a:lnTo>
                <a:lnTo>
                  <a:pt x="72058" y="35991"/>
                </a:lnTo>
                <a:lnTo>
                  <a:pt x="35991" y="0"/>
                </a:lnTo>
                <a:lnTo>
                  <a:pt x="0" y="35991"/>
                </a:lnTo>
                <a:close/>
              </a:path>
            </a:pathLst>
          </a:custGeom>
          <a:ln w="7504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3" name="object 333"/>
          <p:cNvSpPr/>
          <p:nvPr/>
        </p:nvSpPr>
        <p:spPr>
          <a:xfrm>
            <a:off x="5778700" y="3015283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>
                <a:moveTo>
                  <a:pt x="0" y="0"/>
                </a:moveTo>
                <a:lnTo>
                  <a:pt x="323460" y="0"/>
                </a:lnTo>
              </a:path>
            </a:pathLst>
          </a:custGeom>
          <a:ln w="7504">
            <a:solidFill>
              <a:srgbClr val="0060A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4" name="object 334"/>
          <p:cNvSpPr/>
          <p:nvPr/>
        </p:nvSpPr>
        <p:spPr>
          <a:xfrm>
            <a:off x="2295135" y="3360492"/>
            <a:ext cx="4975860" cy="1379855"/>
          </a:xfrm>
          <a:custGeom>
            <a:avLst/>
            <a:gdLst/>
            <a:ahLst/>
            <a:cxnLst/>
            <a:rect l="l" t="t" r="r" b="b"/>
            <a:pathLst>
              <a:path w="4975859" h="1379854">
                <a:moveTo>
                  <a:pt x="0" y="0"/>
                </a:moveTo>
                <a:lnTo>
                  <a:pt x="452494" y="57049"/>
                </a:lnTo>
                <a:lnTo>
                  <a:pt x="1960141" y="745171"/>
                </a:lnTo>
                <a:lnTo>
                  <a:pt x="4975512" y="1379304"/>
                </a:lnTo>
              </a:path>
            </a:pathLst>
          </a:custGeom>
          <a:ln w="7504">
            <a:solidFill>
              <a:srgbClr val="0060A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5" name="object 335"/>
          <p:cNvSpPr/>
          <p:nvPr/>
        </p:nvSpPr>
        <p:spPr>
          <a:xfrm>
            <a:off x="2259068" y="3324426"/>
            <a:ext cx="72390" cy="72390"/>
          </a:xfrm>
          <a:custGeom>
            <a:avLst/>
            <a:gdLst/>
            <a:ahLst/>
            <a:cxnLst/>
            <a:rect l="l" t="t" r="r" b="b"/>
            <a:pathLst>
              <a:path w="72389" h="72389">
                <a:moveTo>
                  <a:pt x="36066" y="72058"/>
                </a:moveTo>
                <a:lnTo>
                  <a:pt x="0" y="36067"/>
                </a:lnTo>
                <a:lnTo>
                  <a:pt x="36066" y="0"/>
                </a:lnTo>
                <a:lnTo>
                  <a:pt x="72058" y="36067"/>
                </a:lnTo>
                <a:lnTo>
                  <a:pt x="36066" y="72058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6" name="object 336"/>
          <p:cNvSpPr/>
          <p:nvPr/>
        </p:nvSpPr>
        <p:spPr>
          <a:xfrm>
            <a:off x="2259068" y="3324426"/>
            <a:ext cx="72390" cy="72390"/>
          </a:xfrm>
          <a:custGeom>
            <a:avLst/>
            <a:gdLst/>
            <a:ahLst/>
            <a:cxnLst/>
            <a:rect l="l" t="t" r="r" b="b"/>
            <a:pathLst>
              <a:path w="72389" h="72389">
                <a:moveTo>
                  <a:pt x="0" y="36067"/>
                </a:moveTo>
                <a:lnTo>
                  <a:pt x="36066" y="72058"/>
                </a:lnTo>
                <a:lnTo>
                  <a:pt x="72058" y="36067"/>
                </a:lnTo>
                <a:lnTo>
                  <a:pt x="36066" y="0"/>
                </a:lnTo>
                <a:lnTo>
                  <a:pt x="0" y="36067"/>
                </a:lnTo>
                <a:close/>
              </a:path>
            </a:pathLst>
          </a:custGeom>
          <a:ln w="7504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7" name="object 337"/>
          <p:cNvSpPr/>
          <p:nvPr/>
        </p:nvSpPr>
        <p:spPr>
          <a:xfrm>
            <a:off x="2740125" y="3407515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20">
                <a:moveTo>
                  <a:pt x="0" y="9996"/>
                </a:moveTo>
                <a:lnTo>
                  <a:pt x="15008" y="9996"/>
                </a:lnTo>
              </a:path>
            </a:pathLst>
          </a:custGeom>
          <a:ln w="21262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8" name="object 338"/>
          <p:cNvSpPr/>
          <p:nvPr/>
        </p:nvSpPr>
        <p:spPr>
          <a:xfrm>
            <a:off x="2711637" y="3381475"/>
            <a:ext cx="72390" cy="72390"/>
          </a:xfrm>
          <a:custGeom>
            <a:avLst/>
            <a:gdLst/>
            <a:ahLst/>
            <a:cxnLst/>
            <a:rect l="l" t="t" r="r" b="b"/>
            <a:pathLst>
              <a:path w="72389" h="72389">
                <a:moveTo>
                  <a:pt x="35991" y="72058"/>
                </a:moveTo>
                <a:lnTo>
                  <a:pt x="0" y="36066"/>
                </a:lnTo>
                <a:lnTo>
                  <a:pt x="35991" y="0"/>
                </a:lnTo>
                <a:lnTo>
                  <a:pt x="72058" y="36066"/>
                </a:lnTo>
                <a:lnTo>
                  <a:pt x="35991" y="72058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9" name="object 339"/>
          <p:cNvSpPr/>
          <p:nvPr/>
        </p:nvSpPr>
        <p:spPr>
          <a:xfrm>
            <a:off x="2711637" y="3381475"/>
            <a:ext cx="72390" cy="72390"/>
          </a:xfrm>
          <a:custGeom>
            <a:avLst/>
            <a:gdLst/>
            <a:ahLst/>
            <a:cxnLst/>
            <a:rect l="l" t="t" r="r" b="b"/>
            <a:pathLst>
              <a:path w="72389" h="72389">
                <a:moveTo>
                  <a:pt x="0" y="36066"/>
                </a:moveTo>
                <a:lnTo>
                  <a:pt x="35991" y="72058"/>
                </a:lnTo>
                <a:lnTo>
                  <a:pt x="72058" y="36066"/>
                </a:lnTo>
                <a:lnTo>
                  <a:pt x="35991" y="0"/>
                </a:lnTo>
                <a:lnTo>
                  <a:pt x="0" y="36066"/>
                </a:lnTo>
                <a:close/>
              </a:path>
            </a:pathLst>
          </a:custGeom>
          <a:ln w="7504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0" name="object 340"/>
          <p:cNvSpPr/>
          <p:nvPr/>
        </p:nvSpPr>
        <p:spPr>
          <a:xfrm>
            <a:off x="4247774" y="4095696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20">
                <a:moveTo>
                  <a:pt x="0" y="9996"/>
                </a:moveTo>
                <a:lnTo>
                  <a:pt x="15008" y="9996"/>
                </a:lnTo>
              </a:path>
            </a:pathLst>
          </a:custGeom>
          <a:ln w="21262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1" name="object 341"/>
          <p:cNvSpPr/>
          <p:nvPr/>
        </p:nvSpPr>
        <p:spPr>
          <a:xfrm>
            <a:off x="4219285" y="4069672"/>
            <a:ext cx="72390" cy="72390"/>
          </a:xfrm>
          <a:custGeom>
            <a:avLst/>
            <a:gdLst/>
            <a:ahLst/>
            <a:cxnLst/>
            <a:rect l="l" t="t" r="r" b="b"/>
            <a:pathLst>
              <a:path w="72389" h="72389">
                <a:moveTo>
                  <a:pt x="35991" y="72058"/>
                </a:moveTo>
                <a:lnTo>
                  <a:pt x="0" y="35991"/>
                </a:lnTo>
                <a:lnTo>
                  <a:pt x="35991" y="0"/>
                </a:lnTo>
                <a:lnTo>
                  <a:pt x="72058" y="35991"/>
                </a:lnTo>
                <a:lnTo>
                  <a:pt x="35991" y="72058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2" name="object 342"/>
          <p:cNvSpPr/>
          <p:nvPr/>
        </p:nvSpPr>
        <p:spPr>
          <a:xfrm>
            <a:off x="4219285" y="4069672"/>
            <a:ext cx="72390" cy="72390"/>
          </a:xfrm>
          <a:custGeom>
            <a:avLst/>
            <a:gdLst/>
            <a:ahLst/>
            <a:cxnLst/>
            <a:rect l="l" t="t" r="r" b="b"/>
            <a:pathLst>
              <a:path w="72389" h="72389">
                <a:moveTo>
                  <a:pt x="0" y="35991"/>
                </a:moveTo>
                <a:lnTo>
                  <a:pt x="35991" y="72058"/>
                </a:lnTo>
                <a:lnTo>
                  <a:pt x="72058" y="35991"/>
                </a:lnTo>
                <a:lnTo>
                  <a:pt x="35991" y="0"/>
                </a:lnTo>
                <a:lnTo>
                  <a:pt x="0" y="35991"/>
                </a:lnTo>
                <a:close/>
              </a:path>
            </a:pathLst>
          </a:custGeom>
          <a:ln w="7504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3" name="object 343"/>
          <p:cNvSpPr/>
          <p:nvPr/>
        </p:nvSpPr>
        <p:spPr>
          <a:xfrm>
            <a:off x="7263145" y="4729831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40" h="20320">
                <a:moveTo>
                  <a:pt x="0" y="9995"/>
                </a:moveTo>
                <a:lnTo>
                  <a:pt x="15008" y="9995"/>
                </a:lnTo>
              </a:path>
            </a:pathLst>
          </a:custGeom>
          <a:ln w="21261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4" name="object 344"/>
          <p:cNvSpPr/>
          <p:nvPr/>
        </p:nvSpPr>
        <p:spPr>
          <a:xfrm>
            <a:off x="7234581" y="4703805"/>
            <a:ext cx="72390" cy="72390"/>
          </a:xfrm>
          <a:custGeom>
            <a:avLst/>
            <a:gdLst/>
            <a:ahLst/>
            <a:cxnLst/>
            <a:rect l="l" t="t" r="r" b="b"/>
            <a:pathLst>
              <a:path w="72390" h="72389">
                <a:moveTo>
                  <a:pt x="36066" y="72058"/>
                </a:moveTo>
                <a:lnTo>
                  <a:pt x="0" y="35991"/>
                </a:lnTo>
                <a:lnTo>
                  <a:pt x="36066" y="0"/>
                </a:lnTo>
                <a:lnTo>
                  <a:pt x="72058" y="35991"/>
                </a:lnTo>
                <a:lnTo>
                  <a:pt x="36066" y="72058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5" name="object 345"/>
          <p:cNvSpPr/>
          <p:nvPr/>
        </p:nvSpPr>
        <p:spPr>
          <a:xfrm>
            <a:off x="7234581" y="4703805"/>
            <a:ext cx="72390" cy="72390"/>
          </a:xfrm>
          <a:custGeom>
            <a:avLst/>
            <a:gdLst/>
            <a:ahLst/>
            <a:cxnLst/>
            <a:rect l="l" t="t" r="r" b="b"/>
            <a:pathLst>
              <a:path w="72390" h="72389">
                <a:moveTo>
                  <a:pt x="0" y="35991"/>
                </a:moveTo>
                <a:lnTo>
                  <a:pt x="36066" y="72058"/>
                </a:lnTo>
                <a:lnTo>
                  <a:pt x="72058" y="35991"/>
                </a:lnTo>
                <a:lnTo>
                  <a:pt x="36066" y="0"/>
                </a:lnTo>
                <a:lnTo>
                  <a:pt x="0" y="35991"/>
                </a:lnTo>
                <a:close/>
              </a:path>
            </a:pathLst>
          </a:custGeom>
          <a:ln w="7504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6" name="object 346"/>
          <p:cNvSpPr/>
          <p:nvPr/>
        </p:nvSpPr>
        <p:spPr>
          <a:xfrm>
            <a:off x="5933309" y="3005256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19">
                <a:moveTo>
                  <a:pt x="0" y="9996"/>
                </a:moveTo>
                <a:lnTo>
                  <a:pt x="15008" y="9996"/>
                </a:lnTo>
              </a:path>
            </a:pathLst>
          </a:custGeom>
          <a:ln w="21262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7" name="object 347"/>
          <p:cNvSpPr/>
          <p:nvPr/>
        </p:nvSpPr>
        <p:spPr>
          <a:xfrm>
            <a:off x="5904821" y="2979217"/>
            <a:ext cx="72390" cy="72390"/>
          </a:xfrm>
          <a:custGeom>
            <a:avLst/>
            <a:gdLst/>
            <a:ahLst/>
            <a:cxnLst/>
            <a:rect l="l" t="t" r="r" b="b"/>
            <a:pathLst>
              <a:path w="72389" h="72389">
                <a:moveTo>
                  <a:pt x="35991" y="72058"/>
                </a:moveTo>
                <a:lnTo>
                  <a:pt x="0" y="36066"/>
                </a:lnTo>
                <a:lnTo>
                  <a:pt x="35991" y="0"/>
                </a:lnTo>
                <a:lnTo>
                  <a:pt x="72058" y="36066"/>
                </a:lnTo>
                <a:lnTo>
                  <a:pt x="35991" y="72058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8" name="object 348"/>
          <p:cNvSpPr/>
          <p:nvPr/>
        </p:nvSpPr>
        <p:spPr>
          <a:xfrm>
            <a:off x="5904821" y="2979217"/>
            <a:ext cx="72390" cy="72390"/>
          </a:xfrm>
          <a:custGeom>
            <a:avLst/>
            <a:gdLst/>
            <a:ahLst/>
            <a:cxnLst/>
            <a:rect l="l" t="t" r="r" b="b"/>
            <a:pathLst>
              <a:path w="72389" h="72389">
                <a:moveTo>
                  <a:pt x="0" y="36066"/>
                </a:moveTo>
                <a:lnTo>
                  <a:pt x="35991" y="72058"/>
                </a:lnTo>
                <a:lnTo>
                  <a:pt x="72058" y="36066"/>
                </a:lnTo>
                <a:lnTo>
                  <a:pt x="35991" y="0"/>
                </a:lnTo>
                <a:lnTo>
                  <a:pt x="0" y="36066"/>
                </a:lnTo>
                <a:close/>
              </a:path>
            </a:pathLst>
          </a:custGeom>
          <a:ln w="7504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9" name="object 349"/>
          <p:cNvSpPr txBox="1"/>
          <p:nvPr/>
        </p:nvSpPr>
        <p:spPr>
          <a:xfrm>
            <a:off x="6165623" y="2832162"/>
            <a:ext cx="1256665" cy="3765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spc="70" dirty="0">
                <a:latin typeface="Tahoma"/>
                <a:cs typeface="Tahoma"/>
              </a:rPr>
              <a:t>P</a:t>
            </a:r>
            <a:r>
              <a:rPr sz="750" spc="65" dirty="0">
                <a:latin typeface="Tahoma"/>
                <a:cs typeface="Tahoma"/>
              </a:rPr>
              <a:t>a</a:t>
            </a:r>
            <a:r>
              <a:rPr sz="750" spc="45" dirty="0">
                <a:latin typeface="Tahoma"/>
                <a:cs typeface="Tahoma"/>
              </a:rPr>
              <a:t>rti</a:t>
            </a:r>
            <a:r>
              <a:rPr sz="750" spc="60" dirty="0">
                <a:latin typeface="Tahoma"/>
                <a:cs typeface="Tahoma"/>
              </a:rPr>
              <a:t>t</a:t>
            </a:r>
            <a:r>
              <a:rPr sz="750" spc="35" dirty="0">
                <a:latin typeface="Tahoma"/>
                <a:cs typeface="Tahoma"/>
              </a:rPr>
              <a:t>i</a:t>
            </a:r>
            <a:r>
              <a:rPr sz="750" spc="65" dirty="0">
                <a:latin typeface="Tahoma"/>
                <a:cs typeface="Tahoma"/>
              </a:rPr>
              <a:t>o</a:t>
            </a:r>
            <a:r>
              <a:rPr sz="750" spc="70" dirty="0">
                <a:latin typeface="Tahoma"/>
                <a:cs typeface="Tahoma"/>
              </a:rPr>
              <a:t>n</a:t>
            </a:r>
            <a:r>
              <a:rPr sz="750" spc="100" dirty="0">
                <a:latin typeface="Tahoma"/>
                <a:cs typeface="Tahoma"/>
              </a:rPr>
              <a:t>+</a:t>
            </a:r>
            <a:r>
              <a:rPr sz="750" spc="85" dirty="0">
                <a:latin typeface="Tahoma"/>
                <a:cs typeface="Tahoma"/>
              </a:rPr>
              <a:t>Cac</a:t>
            </a:r>
            <a:r>
              <a:rPr sz="750" spc="70" dirty="0">
                <a:latin typeface="Tahoma"/>
                <a:cs typeface="Tahoma"/>
              </a:rPr>
              <a:t>h</a:t>
            </a:r>
            <a:r>
              <a:rPr sz="750" spc="40" dirty="0">
                <a:latin typeface="Tahoma"/>
                <a:cs typeface="Tahoma"/>
              </a:rPr>
              <a:t>i</a:t>
            </a:r>
            <a:r>
              <a:rPr sz="750" spc="70" dirty="0">
                <a:latin typeface="Tahoma"/>
                <a:cs typeface="Tahoma"/>
              </a:rPr>
              <a:t>n</a:t>
            </a:r>
            <a:r>
              <a:rPr sz="750" spc="80" dirty="0">
                <a:latin typeface="Tahoma"/>
                <a:cs typeface="Tahoma"/>
              </a:rPr>
              <a:t>g</a:t>
            </a:r>
            <a:r>
              <a:rPr sz="750" spc="10" dirty="0">
                <a:latin typeface="Tahoma"/>
                <a:cs typeface="Tahoma"/>
              </a:rPr>
              <a:t> - </a:t>
            </a:r>
            <a:r>
              <a:rPr sz="750" spc="90" dirty="0">
                <a:latin typeface="Tahoma"/>
                <a:cs typeface="Tahoma"/>
              </a:rPr>
              <a:t>9</a:t>
            </a:r>
            <a:r>
              <a:rPr sz="750" spc="45" dirty="0">
                <a:latin typeface="Tahoma"/>
                <a:cs typeface="Tahoma"/>
              </a:rPr>
              <a:t>5%</a:t>
            </a:r>
            <a:endParaRPr sz="7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z="750" spc="70" dirty="0">
                <a:latin typeface="Tahoma"/>
                <a:cs typeface="Tahoma"/>
              </a:rPr>
              <a:t>P</a:t>
            </a:r>
            <a:r>
              <a:rPr sz="750" spc="65" dirty="0">
                <a:latin typeface="Tahoma"/>
                <a:cs typeface="Tahoma"/>
              </a:rPr>
              <a:t>a</a:t>
            </a:r>
            <a:r>
              <a:rPr sz="750" spc="45" dirty="0">
                <a:latin typeface="Tahoma"/>
                <a:cs typeface="Tahoma"/>
              </a:rPr>
              <a:t>rti</a:t>
            </a:r>
            <a:r>
              <a:rPr sz="750" spc="60" dirty="0">
                <a:latin typeface="Tahoma"/>
                <a:cs typeface="Tahoma"/>
              </a:rPr>
              <a:t>t</a:t>
            </a:r>
            <a:r>
              <a:rPr sz="750" spc="35" dirty="0">
                <a:latin typeface="Tahoma"/>
                <a:cs typeface="Tahoma"/>
              </a:rPr>
              <a:t>i</a:t>
            </a:r>
            <a:r>
              <a:rPr sz="750" spc="65" dirty="0">
                <a:latin typeface="Tahoma"/>
                <a:cs typeface="Tahoma"/>
              </a:rPr>
              <a:t>o</a:t>
            </a:r>
            <a:r>
              <a:rPr sz="750" spc="70" dirty="0">
                <a:latin typeface="Tahoma"/>
                <a:cs typeface="Tahoma"/>
              </a:rPr>
              <a:t>n</a:t>
            </a:r>
            <a:r>
              <a:rPr sz="750" spc="100" dirty="0">
                <a:latin typeface="Tahoma"/>
                <a:cs typeface="Tahoma"/>
              </a:rPr>
              <a:t>+</a:t>
            </a:r>
            <a:r>
              <a:rPr sz="750" spc="85" dirty="0">
                <a:latin typeface="Tahoma"/>
                <a:cs typeface="Tahoma"/>
              </a:rPr>
              <a:t>Cac</a:t>
            </a:r>
            <a:r>
              <a:rPr sz="750" spc="70" dirty="0">
                <a:latin typeface="Tahoma"/>
                <a:cs typeface="Tahoma"/>
              </a:rPr>
              <a:t>h</a:t>
            </a:r>
            <a:r>
              <a:rPr sz="750" spc="40" dirty="0">
                <a:latin typeface="Tahoma"/>
                <a:cs typeface="Tahoma"/>
              </a:rPr>
              <a:t>i</a:t>
            </a:r>
            <a:r>
              <a:rPr sz="750" spc="70" dirty="0">
                <a:latin typeface="Tahoma"/>
                <a:cs typeface="Tahoma"/>
              </a:rPr>
              <a:t>n</a:t>
            </a:r>
            <a:r>
              <a:rPr sz="750" spc="80" dirty="0">
                <a:latin typeface="Tahoma"/>
                <a:cs typeface="Tahoma"/>
              </a:rPr>
              <a:t>g</a:t>
            </a:r>
            <a:r>
              <a:rPr sz="750" spc="10" dirty="0">
                <a:latin typeface="Tahoma"/>
                <a:cs typeface="Tahoma"/>
              </a:rPr>
              <a:t> - </a:t>
            </a:r>
            <a:r>
              <a:rPr sz="750" spc="90" dirty="0">
                <a:latin typeface="Tahoma"/>
                <a:cs typeface="Tahoma"/>
              </a:rPr>
              <a:t>6</a:t>
            </a:r>
            <a:r>
              <a:rPr sz="750" spc="45" dirty="0">
                <a:latin typeface="Tahoma"/>
                <a:cs typeface="Tahoma"/>
              </a:rPr>
              <a:t>0%</a:t>
            </a:r>
            <a:endParaRPr sz="7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z="750" spc="70" dirty="0">
                <a:latin typeface="Tahoma"/>
                <a:cs typeface="Tahoma"/>
              </a:rPr>
              <a:t>P</a:t>
            </a:r>
            <a:r>
              <a:rPr sz="750" spc="65" dirty="0">
                <a:latin typeface="Tahoma"/>
                <a:cs typeface="Tahoma"/>
              </a:rPr>
              <a:t>a</a:t>
            </a:r>
            <a:r>
              <a:rPr sz="750" spc="45" dirty="0">
                <a:latin typeface="Tahoma"/>
                <a:cs typeface="Tahoma"/>
              </a:rPr>
              <a:t>rti</a:t>
            </a:r>
            <a:r>
              <a:rPr sz="750" spc="60" dirty="0">
                <a:latin typeface="Tahoma"/>
                <a:cs typeface="Tahoma"/>
              </a:rPr>
              <a:t>t</a:t>
            </a:r>
            <a:r>
              <a:rPr sz="750" spc="35" dirty="0">
                <a:latin typeface="Tahoma"/>
                <a:cs typeface="Tahoma"/>
              </a:rPr>
              <a:t>i</a:t>
            </a:r>
            <a:r>
              <a:rPr sz="750" spc="65" dirty="0">
                <a:latin typeface="Tahoma"/>
                <a:cs typeface="Tahoma"/>
              </a:rPr>
              <a:t>o</a:t>
            </a:r>
            <a:r>
              <a:rPr sz="750" spc="70" dirty="0">
                <a:latin typeface="Tahoma"/>
                <a:cs typeface="Tahoma"/>
              </a:rPr>
              <a:t>n</a:t>
            </a:r>
            <a:r>
              <a:rPr sz="750" spc="100" dirty="0">
                <a:latin typeface="Tahoma"/>
                <a:cs typeface="Tahoma"/>
              </a:rPr>
              <a:t>+</a:t>
            </a:r>
            <a:r>
              <a:rPr sz="750" spc="85" dirty="0">
                <a:latin typeface="Tahoma"/>
                <a:cs typeface="Tahoma"/>
              </a:rPr>
              <a:t>Cac</a:t>
            </a:r>
            <a:r>
              <a:rPr sz="750" spc="70" dirty="0">
                <a:latin typeface="Tahoma"/>
                <a:cs typeface="Tahoma"/>
              </a:rPr>
              <a:t>h</a:t>
            </a:r>
            <a:r>
              <a:rPr sz="750" spc="40" dirty="0">
                <a:latin typeface="Tahoma"/>
                <a:cs typeface="Tahoma"/>
              </a:rPr>
              <a:t>i</a:t>
            </a:r>
            <a:r>
              <a:rPr sz="750" spc="70" dirty="0">
                <a:latin typeface="Tahoma"/>
                <a:cs typeface="Tahoma"/>
              </a:rPr>
              <a:t>n</a:t>
            </a:r>
            <a:r>
              <a:rPr sz="750" spc="80" dirty="0">
                <a:latin typeface="Tahoma"/>
                <a:cs typeface="Tahoma"/>
              </a:rPr>
              <a:t>g</a:t>
            </a:r>
            <a:r>
              <a:rPr sz="750" spc="10" dirty="0">
                <a:latin typeface="Tahoma"/>
                <a:cs typeface="Tahoma"/>
              </a:rPr>
              <a:t> - </a:t>
            </a:r>
            <a:r>
              <a:rPr sz="750" spc="90" dirty="0">
                <a:latin typeface="Tahoma"/>
                <a:cs typeface="Tahoma"/>
              </a:rPr>
              <a:t>2</a:t>
            </a:r>
            <a:r>
              <a:rPr sz="750" spc="45" dirty="0">
                <a:latin typeface="Tahoma"/>
                <a:cs typeface="Tahoma"/>
              </a:rPr>
              <a:t>0%</a:t>
            </a:r>
            <a:endParaRPr sz="750">
              <a:latin typeface="Tahoma"/>
              <a:cs typeface="Tahoma"/>
            </a:endParaRPr>
          </a:p>
        </p:txBody>
      </p:sp>
      <p:sp>
        <p:nvSpPr>
          <p:cNvPr id="350" name="object 350"/>
          <p:cNvSpPr/>
          <p:nvPr/>
        </p:nvSpPr>
        <p:spPr>
          <a:xfrm>
            <a:off x="5778700" y="3140564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>
                <a:moveTo>
                  <a:pt x="0" y="0"/>
                </a:moveTo>
                <a:lnTo>
                  <a:pt x="323460" y="0"/>
                </a:lnTo>
              </a:path>
            </a:pathLst>
          </a:custGeom>
          <a:ln w="7504">
            <a:solidFill>
              <a:srgbClr val="B22222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1" name="object 351"/>
          <p:cNvSpPr/>
          <p:nvPr/>
        </p:nvSpPr>
        <p:spPr>
          <a:xfrm>
            <a:off x="2295135" y="3361258"/>
            <a:ext cx="4975860" cy="1163955"/>
          </a:xfrm>
          <a:custGeom>
            <a:avLst/>
            <a:gdLst/>
            <a:ahLst/>
            <a:cxnLst/>
            <a:rect l="l" t="t" r="r" b="b"/>
            <a:pathLst>
              <a:path w="4975859" h="1163954">
                <a:moveTo>
                  <a:pt x="0" y="0"/>
                </a:moveTo>
                <a:lnTo>
                  <a:pt x="452494" y="69762"/>
                </a:lnTo>
                <a:lnTo>
                  <a:pt x="1960141" y="653586"/>
                </a:lnTo>
                <a:lnTo>
                  <a:pt x="4975512" y="1163894"/>
                </a:lnTo>
              </a:path>
            </a:pathLst>
          </a:custGeom>
          <a:ln w="7504">
            <a:solidFill>
              <a:srgbClr val="B22222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2" name="object 352"/>
          <p:cNvSpPr/>
          <p:nvPr/>
        </p:nvSpPr>
        <p:spPr>
          <a:xfrm>
            <a:off x="2259068" y="3325191"/>
            <a:ext cx="72390" cy="72390"/>
          </a:xfrm>
          <a:custGeom>
            <a:avLst/>
            <a:gdLst/>
            <a:ahLst/>
            <a:cxnLst/>
            <a:rect l="l" t="t" r="r" b="b"/>
            <a:pathLst>
              <a:path w="72389" h="72389">
                <a:moveTo>
                  <a:pt x="36066" y="72058"/>
                </a:moveTo>
                <a:lnTo>
                  <a:pt x="0" y="36066"/>
                </a:lnTo>
                <a:lnTo>
                  <a:pt x="36066" y="0"/>
                </a:lnTo>
                <a:lnTo>
                  <a:pt x="72058" y="36066"/>
                </a:lnTo>
                <a:lnTo>
                  <a:pt x="36066" y="72058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3" name="object 353"/>
          <p:cNvSpPr/>
          <p:nvPr/>
        </p:nvSpPr>
        <p:spPr>
          <a:xfrm>
            <a:off x="2259068" y="3325191"/>
            <a:ext cx="72390" cy="72390"/>
          </a:xfrm>
          <a:custGeom>
            <a:avLst/>
            <a:gdLst/>
            <a:ahLst/>
            <a:cxnLst/>
            <a:rect l="l" t="t" r="r" b="b"/>
            <a:pathLst>
              <a:path w="72389" h="72389">
                <a:moveTo>
                  <a:pt x="0" y="36066"/>
                </a:moveTo>
                <a:lnTo>
                  <a:pt x="36066" y="72058"/>
                </a:lnTo>
                <a:lnTo>
                  <a:pt x="72058" y="36066"/>
                </a:lnTo>
                <a:lnTo>
                  <a:pt x="36066" y="0"/>
                </a:lnTo>
                <a:lnTo>
                  <a:pt x="0" y="36066"/>
                </a:lnTo>
                <a:close/>
              </a:path>
            </a:pathLst>
          </a:custGeom>
          <a:ln w="7504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4" name="object 354"/>
          <p:cNvSpPr/>
          <p:nvPr/>
        </p:nvSpPr>
        <p:spPr>
          <a:xfrm>
            <a:off x="2740125" y="3420993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20">
                <a:moveTo>
                  <a:pt x="0" y="10026"/>
                </a:moveTo>
                <a:lnTo>
                  <a:pt x="15008" y="10026"/>
                </a:lnTo>
              </a:path>
            </a:pathLst>
          </a:custGeom>
          <a:ln w="21322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5" name="object 355"/>
          <p:cNvSpPr/>
          <p:nvPr/>
        </p:nvSpPr>
        <p:spPr>
          <a:xfrm>
            <a:off x="2711637" y="3395028"/>
            <a:ext cx="72390" cy="72390"/>
          </a:xfrm>
          <a:custGeom>
            <a:avLst/>
            <a:gdLst/>
            <a:ahLst/>
            <a:cxnLst/>
            <a:rect l="l" t="t" r="r" b="b"/>
            <a:pathLst>
              <a:path w="72389" h="72389">
                <a:moveTo>
                  <a:pt x="35991" y="71983"/>
                </a:moveTo>
                <a:lnTo>
                  <a:pt x="0" y="35991"/>
                </a:lnTo>
                <a:lnTo>
                  <a:pt x="35991" y="0"/>
                </a:lnTo>
                <a:lnTo>
                  <a:pt x="72058" y="35991"/>
                </a:lnTo>
                <a:lnTo>
                  <a:pt x="35991" y="71983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6" name="object 356"/>
          <p:cNvSpPr/>
          <p:nvPr/>
        </p:nvSpPr>
        <p:spPr>
          <a:xfrm>
            <a:off x="2711637" y="3395028"/>
            <a:ext cx="72390" cy="72390"/>
          </a:xfrm>
          <a:custGeom>
            <a:avLst/>
            <a:gdLst/>
            <a:ahLst/>
            <a:cxnLst/>
            <a:rect l="l" t="t" r="r" b="b"/>
            <a:pathLst>
              <a:path w="72389" h="72389">
                <a:moveTo>
                  <a:pt x="0" y="35991"/>
                </a:moveTo>
                <a:lnTo>
                  <a:pt x="35991" y="71983"/>
                </a:lnTo>
                <a:lnTo>
                  <a:pt x="72058" y="35991"/>
                </a:lnTo>
                <a:lnTo>
                  <a:pt x="35991" y="0"/>
                </a:lnTo>
                <a:lnTo>
                  <a:pt x="0" y="35991"/>
                </a:lnTo>
                <a:close/>
              </a:path>
            </a:pathLst>
          </a:custGeom>
          <a:ln w="7504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7" name="object 357"/>
          <p:cNvSpPr/>
          <p:nvPr/>
        </p:nvSpPr>
        <p:spPr>
          <a:xfrm>
            <a:off x="4247774" y="4004877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20">
                <a:moveTo>
                  <a:pt x="0" y="9996"/>
                </a:moveTo>
                <a:lnTo>
                  <a:pt x="15008" y="9996"/>
                </a:lnTo>
              </a:path>
            </a:pathLst>
          </a:custGeom>
          <a:ln w="21262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8" name="object 358"/>
          <p:cNvSpPr/>
          <p:nvPr/>
        </p:nvSpPr>
        <p:spPr>
          <a:xfrm>
            <a:off x="4219285" y="3978852"/>
            <a:ext cx="72390" cy="72390"/>
          </a:xfrm>
          <a:custGeom>
            <a:avLst/>
            <a:gdLst/>
            <a:ahLst/>
            <a:cxnLst/>
            <a:rect l="l" t="t" r="r" b="b"/>
            <a:pathLst>
              <a:path w="72389" h="72389">
                <a:moveTo>
                  <a:pt x="35991" y="72058"/>
                </a:moveTo>
                <a:lnTo>
                  <a:pt x="0" y="35991"/>
                </a:lnTo>
                <a:lnTo>
                  <a:pt x="35991" y="0"/>
                </a:lnTo>
                <a:lnTo>
                  <a:pt x="72058" y="35991"/>
                </a:lnTo>
                <a:lnTo>
                  <a:pt x="35991" y="72058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9" name="object 359"/>
          <p:cNvSpPr/>
          <p:nvPr/>
        </p:nvSpPr>
        <p:spPr>
          <a:xfrm>
            <a:off x="4219285" y="3978852"/>
            <a:ext cx="72390" cy="72390"/>
          </a:xfrm>
          <a:custGeom>
            <a:avLst/>
            <a:gdLst/>
            <a:ahLst/>
            <a:cxnLst/>
            <a:rect l="l" t="t" r="r" b="b"/>
            <a:pathLst>
              <a:path w="72389" h="72389">
                <a:moveTo>
                  <a:pt x="0" y="35991"/>
                </a:moveTo>
                <a:lnTo>
                  <a:pt x="35991" y="72058"/>
                </a:lnTo>
                <a:lnTo>
                  <a:pt x="72058" y="35991"/>
                </a:lnTo>
                <a:lnTo>
                  <a:pt x="35991" y="0"/>
                </a:lnTo>
                <a:lnTo>
                  <a:pt x="0" y="35991"/>
                </a:lnTo>
                <a:close/>
              </a:path>
            </a:pathLst>
          </a:custGeom>
          <a:ln w="7504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0" name="object 360"/>
          <p:cNvSpPr/>
          <p:nvPr/>
        </p:nvSpPr>
        <p:spPr>
          <a:xfrm>
            <a:off x="7263145" y="4515186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40" h="20320">
                <a:moveTo>
                  <a:pt x="0" y="9996"/>
                </a:moveTo>
                <a:lnTo>
                  <a:pt x="15008" y="9996"/>
                </a:lnTo>
              </a:path>
            </a:pathLst>
          </a:custGeom>
          <a:ln w="21262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1" name="object 361"/>
          <p:cNvSpPr/>
          <p:nvPr/>
        </p:nvSpPr>
        <p:spPr>
          <a:xfrm>
            <a:off x="7234581" y="4489161"/>
            <a:ext cx="72390" cy="72390"/>
          </a:xfrm>
          <a:custGeom>
            <a:avLst/>
            <a:gdLst/>
            <a:ahLst/>
            <a:cxnLst/>
            <a:rect l="l" t="t" r="r" b="b"/>
            <a:pathLst>
              <a:path w="72390" h="72389">
                <a:moveTo>
                  <a:pt x="36066" y="72058"/>
                </a:moveTo>
                <a:lnTo>
                  <a:pt x="0" y="35991"/>
                </a:lnTo>
                <a:lnTo>
                  <a:pt x="36066" y="0"/>
                </a:lnTo>
                <a:lnTo>
                  <a:pt x="72058" y="35991"/>
                </a:lnTo>
                <a:lnTo>
                  <a:pt x="36066" y="72058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2" name="object 362"/>
          <p:cNvSpPr/>
          <p:nvPr/>
        </p:nvSpPr>
        <p:spPr>
          <a:xfrm>
            <a:off x="7234581" y="4489161"/>
            <a:ext cx="72390" cy="72390"/>
          </a:xfrm>
          <a:custGeom>
            <a:avLst/>
            <a:gdLst/>
            <a:ahLst/>
            <a:cxnLst/>
            <a:rect l="l" t="t" r="r" b="b"/>
            <a:pathLst>
              <a:path w="72390" h="72389">
                <a:moveTo>
                  <a:pt x="0" y="35991"/>
                </a:moveTo>
                <a:lnTo>
                  <a:pt x="36066" y="72058"/>
                </a:lnTo>
                <a:lnTo>
                  <a:pt x="72058" y="35991"/>
                </a:lnTo>
                <a:lnTo>
                  <a:pt x="36066" y="0"/>
                </a:lnTo>
                <a:lnTo>
                  <a:pt x="0" y="35991"/>
                </a:lnTo>
                <a:close/>
              </a:path>
            </a:pathLst>
          </a:custGeom>
          <a:ln w="7504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3" name="object 363"/>
          <p:cNvSpPr/>
          <p:nvPr/>
        </p:nvSpPr>
        <p:spPr>
          <a:xfrm>
            <a:off x="5933309" y="3130598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19">
                <a:moveTo>
                  <a:pt x="0" y="9995"/>
                </a:moveTo>
                <a:lnTo>
                  <a:pt x="15008" y="9995"/>
                </a:lnTo>
              </a:path>
            </a:pathLst>
          </a:custGeom>
          <a:ln w="21261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4" name="object 364"/>
          <p:cNvSpPr/>
          <p:nvPr/>
        </p:nvSpPr>
        <p:spPr>
          <a:xfrm>
            <a:off x="5904821" y="3104572"/>
            <a:ext cx="72390" cy="72390"/>
          </a:xfrm>
          <a:custGeom>
            <a:avLst/>
            <a:gdLst/>
            <a:ahLst/>
            <a:cxnLst/>
            <a:rect l="l" t="t" r="r" b="b"/>
            <a:pathLst>
              <a:path w="72389" h="72389">
                <a:moveTo>
                  <a:pt x="35991" y="72058"/>
                </a:moveTo>
                <a:lnTo>
                  <a:pt x="0" y="35991"/>
                </a:lnTo>
                <a:lnTo>
                  <a:pt x="35991" y="0"/>
                </a:lnTo>
                <a:lnTo>
                  <a:pt x="72058" y="35991"/>
                </a:lnTo>
                <a:lnTo>
                  <a:pt x="35991" y="72058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5" name="object 365"/>
          <p:cNvSpPr/>
          <p:nvPr/>
        </p:nvSpPr>
        <p:spPr>
          <a:xfrm>
            <a:off x="5904821" y="3104572"/>
            <a:ext cx="72390" cy="72390"/>
          </a:xfrm>
          <a:custGeom>
            <a:avLst/>
            <a:gdLst/>
            <a:ahLst/>
            <a:cxnLst/>
            <a:rect l="l" t="t" r="r" b="b"/>
            <a:pathLst>
              <a:path w="72389" h="72389">
                <a:moveTo>
                  <a:pt x="0" y="35991"/>
                </a:moveTo>
                <a:lnTo>
                  <a:pt x="35991" y="72058"/>
                </a:lnTo>
                <a:lnTo>
                  <a:pt x="72058" y="35991"/>
                </a:lnTo>
                <a:lnTo>
                  <a:pt x="35991" y="0"/>
                </a:lnTo>
                <a:lnTo>
                  <a:pt x="0" y="35991"/>
                </a:lnTo>
                <a:close/>
              </a:path>
            </a:pathLst>
          </a:custGeom>
          <a:ln w="7504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6" name="object 366"/>
          <p:cNvSpPr/>
          <p:nvPr/>
        </p:nvSpPr>
        <p:spPr>
          <a:xfrm>
            <a:off x="2244825" y="3358196"/>
            <a:ext cx="5076190" cy="3014980"/>
          </a:xfrm>
          <a:custGeom>
            <a:avLst/>
            <a:gdLst/>
            <a:ahLst/>
            <a:cxnLst/>
            <a:rect l="l" t="t" r="r" b="b"/>
            <a:pathLst>
              <a:path w="5076190" h="3014979">
                <a:moveTo>
                  <a:pt x="0" y="0"/>
                </a:moveTo>
                <a:lnTo>
                  <a:pt x="5076058" y="0"/>
                </a:lnTo>
                <a:lnTo>
                  <a:pt x="5076058" y="3014605"/>
                </a:lnTo>
                <a:lnTo>
                  <a:pt x="0" y="3014605"/>
                </a:lnTo>
                <a:lnTo>
                  <a:pt x="0" y="0"/>
                </a:lnTo>
                <a:close/>
              </a:path>
            </a:pathLst>
          </a:custGeom>
          <a:ln w="375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7" name="object 367"/>
          <p:cNvSpPr txBox="1"/>
          <p:nvPr/>
        </p:nvSpPr>
        <p:spPr>
          <a:xfrm>
            <a:off x="8666518" y="6466649"/>
            <a:ext cx="25146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262626"/>
                </a:solidFill>
                <a:latin typeface="Arial"/>
                <a:cs typeface="Arial"/>
              </a:rPr>
              <a:t>25</a:t>
            </a:r>
            <a:endParaRPr sz="16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513484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09090">
              <a:lnSpc>
                <a:spcPct val="100000"/>
              </a:lnSpc>
            </a:pPr>
            <a:r>
              <a:rPr dirty="0"/>
              <a:t>Res</a:t>
            </a:r>
            <a:r>
              <a:rPr spc="-20" dirty="0"/>
              <a:t>ul</a:t>
            </a:r>
            <a:r>
              <a:rPr dirty="0"/>
              <a:t>ts:</a:t>
            </a:r>
            <a:r>
              <a:rPr spc="-5" dirty="0"/>
              <a:t> </a:t>
            </a:r>
            <a:r>
              <a:rPr spc="-25" dirty="0"/>
              <a:t>L</a:t>
            </a:r>
            <a:r>
              <a:rPr dirty="0"/>
              <a:t>ate</a:t>
            </a:r>
            <a:r>
              <a:rPr spc="-25" dirty="0"/>
              <a:t>n</a:t>
            </a:r>
            <a:r>
              <a:rPr dirty="0"/>
              <a:t>cy</a:t>
            </a:r>
          </a:p>
        </p:txBody>
      </p:sp>
      <p:sp>
        <p:nvSpPr>
          <p:cNvPr id="3" name="object 3"/>
          <p:cNvSpPr/>
          <p:nvPr/>
        </p:nvSpPr>
        <p:spPr>
          <a:xfrm>
            <a:off x="1600200" y="2819398"/>
            <a:ext cx="5867400" cy="3941445"/>
          </a:xfrm>
          <a:custGeom>
            <a:avLst/>
            <a:gdLst/>
            <a:ahLst/>
            <a:cxnLst/>
            <a:rect l="l" t="t" r="r" b="b"/>
            <a:pathLst>
              <a:path w="5867400" h="3941445">
                <a:moveTo>
                  <a:pt x="0" y="3941232"/>
                </a:moveTo>
                <a:lnTo>
                  <a:pt x="5867400" y="3941232"/>
                </a:lnTo>
                <a:lnTo>
                  <a:pt x="5867400" y="0"/>
                </a:lnTo>
                <a:lnTo>
                  <a:pt x="0" y="0"/>
                </a:lnTo>
                <a:lnTo>
                  <a:pt x="0" y="39412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085445" y="6327245"/>
            <a:ext cx="5162550" cy="0"/>
          </a:xfrm>
          <a:custGeom>
            <a:avLst/>
            <a:gdLst/>
            <a:ahLst/>
            <a:cxnLst/>
            <a:rect l="l" t="t" r="r" b="b"/>
            <a:pathLst>
              <a:path w="5162550">
                <a:moveTo>
                  <a:pt x="0" y="0"/>
                </a:moveTo>
                <a:lnTo>
                  <a:pt x="5162098" y="0"/>
                </a:lnTo>
              </a:path>
            </a:pathLst>
          </a:custGeom>
          <a:ln w="444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085445" y="6327245"/>
            <a:ext cx="55244" cy="0"/>
          </a:xfrm>
          <a:custGeom>
            <a:avLst/>
            <a:gdLst/>
            <a:ahLst/>
            <a:cxnLst/>
            <a:rect l="l" t="t" r="r" b="b"/>
            <a:pathLst>
              <a:path w="55244">
                <a:moveTo>
                  <a:pt x="0" y="0"/>
                </a:moveTo>
                <a:lnTo>
                  <a:pt x="54806" y="0"/>
                </a:lnTo>
              </a:path>
            </a:pathLst>
          </a:custGeom>
          <a:ln w="37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921292" y="6260771"/>
            <a:ext cx="100965" cy="144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0" dirty="0">
                <a:latin typeface="Lucida Sans"/>
                <a:cs typeface="Lucida Sans"/>
              </a:rPr>
              <a:t>0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085445" y="6003471"/>
            <a:ext cx="5162550" cy="0"/>
          </a:xfrm>
          <a:custGeom>
            <a:avLst/>
            <a:gdLst/>
            <a:ahLst/>
            <a:cxnLst/>
            <a:rect l="l" t="t" r="r" b="b"/>
            <a:pathLst>
              <a:path w="5162550">
                <a:moveTo>
                  <a:pt x="0" y="0"/>
                </a:moveTo>
                <a:lnTo>
                  <a:pt x="5162098" y="0"/>
                </a:lnTo>
              </a:path>
            </a:pathLst>
          </a:custGeom>
          <a:ln w="444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085445" y="6003471"/>
            <a:ext cx="55244" cy="0"/>
          </a:xfrm>
          <a:custGeom>
            <a:avLst/>
            <a:gdLst/>
            <a:ahLst/>
            <a:cxnLst/>
            <a:rect l="l" t="t" r="r" b="b"/>
            <a:pathLst>
              <a:path w="55244">
                <a:moveTo>
                  <a:pt x="0" y="0"/>
                </a:moveTo>
                <a:lnTo>
                  <a:pt x="54806" y="0"/>
                </a:lnTo>
              </a:path>
            </a:pathLst>
          </a:custGeom>
          <a:ln w="37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921292" y="5937062"/>
            <a:ext cx="100965" cy="144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0" dirty="0">
                <a:latin typeface="Lucida Sans"/>
                <a:cs typeface="Lucida Sans"/>
              </a:rPr>
              <a:t>1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085445" y="5680527"/>
            <a:ext cx="5162550" cy="0"/>
          </a:xfrm>
          <a:custGeom>
            <a:avLst/>
            <a:gdLst/>
            <a:ahLst/>
            <a:cxnLst/>
            <a:rect l="l" t="t" r="r" b="b"/>
            <a:pathLst>
              <a:path w="5162550">
                <a:moveTo>
                  <a:pt x="0" y="0"/>
                </a:moveTo>
                <a:lnTo>
                  <a:pt x="5162098" y="0"/>
                </a:lnTo>
              </a:path>
            </a:pathLst>
          </a:custGeom>
          <a:ln w="444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085445" y="5680527"/>
            <a:ext cx="55244" cy="0"/>
          </a:xfrm>
          <a:custGeom>
            <a:avLst/>
            <a:gdLst/>
            <a:ahLst/>
            <a:cxnLst/>
            <a:rect l="l" t="t" r="r" b="b"/>
            <a:pathLst>
              <a:path w="55244">
                <a:moveTo>
                  <a:pt x="0" y="0"/>
                </a:moveTo>
                <a:lnTo>
                  <a:pt x="54806" y="0"/>
                </a:lnTo>
              </a:path>
            </a:pathLst>
          </a:custGeom>
          <a:ln w="37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921292" y="5614046"/>
            <a:ext cx="100965" cy="144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0" dirty="0">
                <a:latin typeface="Lucida Sans"/>
                <a:cs typeface="Lucida Sans"/>
              </a:rPr>
              <a:t>2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161276" y="5356753"/>
            <a:ext cx="3086735" cy="0"/>
          </a:xfrm>
          <a:custGeom>
            <a:avLst/>
            <a:gdLst/>
            <a:ahLst/>
            <a:cxnLst/>
            <a:rect l="l" t="t" r="r" b="b"/>
            <a:pathLst>
              <a:path w="3086734">
                <a:moveTo>
                  <a:pt x="0" y="0"/>
                </a:moveTo>
                <a:lnTo>
                  <a:pt x="3086268" y="0"/>
                </a:lnTo>
              </a:path>
            </a:pathLst>
          </a:custGeom>
          <a:ln w="444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085445" y="5356753"/>
            <a:ext cx="2013585" cy="0"/>
          </a:xfrm>
          <a:custGeom>
            <a:avLst/>
            <a:gdLst/>
            <a:ahLst/>
            <a:cxnLst/>
            <a:rect l="l" t="t" r="r" b="b"/>
            <a:pathLst>
              <a:path w="2013585">
                <a:moveTo>
                  <a:pt x="0" y="0"/>
                </a:moveTo>
                <a:lnTo>
                  <a:pt x="2013555" y="0"/>
                </a:lnTo>
              </a:path>
            </a:pathLst>
          </a:custGeom>
          <a:ln w="444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085445" y="5356753"/>
            <a:ext cx="55244" cy="0"/>
          </a:xfrm>
          <a:custGeom>
            <a:avLst/>
            <a:gdLst/>
            <a:ahLst/>
            <a:cxnLst/>
            <a:rect l="l" t="t" r="r" b="b"/>
            <a:pathLst>
              <a:path w="55244">
                <a:moveTo>
                  <a:pt x="0" y="0"/>
                </a:moveTo>
                <a:lnTo>
                  <a:pt x="54806" y="0"/>
                </a:lnTo>
              </a:path>
            </a:pathLst>
          </a:custGeom>
          <a:ln w="37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921292" y="5290279"/>
            <a:ext cx="100965" cy="144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0" dirty="0">
                <a:latin typeface="Lucida Sans"/>
                <a:cs typeface="Lucida Sans"/>
              </a:rPr>
              <a:t>3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085445" y="5032979"/>
            <a:ext cx="5162550" cy="0"/>
          </a:xfrm>
          <a:custGeom>
            <a:avLst/>
            <a:gdLst/>
            <a:ahLst/>
            <a:cxnLst/>
            <a:rect l="l" t="t" r="r" b="b"/>
            <a:pathLst>
              <a:path w="5162550">
                <a:moveTo>
                  <a:pt x="0" y="0"/>
                </a:moveTo>
                <a:lnTo>
                  <a:pt x="5162098" y="0"/>
                </a:lnTo>
              </a:path>
            </a:pathLst>
          </a:custGeom>
          <a:ln w="444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085445" y="5032979"/>
            <a:ext cx="55244" cy="0"/>
          </a:xfrm>
          <a:custGeom>
            <a:avLst/>
            <a:gdLst/>
            <a:ahLst/>
            <a:cxnLst/>
            <a:rect l="l" t="t" r="r" b="b"/>
            <a:pathLst>
              <a:path w="55244">
                <a:moveTo>
                  <a:pt x="0" y="0"/>
                </a:moveTo>
                <a:lnTo>
                  <a:pt x="54806" y="0"/>
                </a:lnTo>
              </a:path>
            </a:pathLst>
          </a:custGeom>
          <a:ln w="37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921292" y="4966569"/>
            <a:ext cx="100965" cy="144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0" dirty="0">
                <a:latin typeface="Lucida Sans"/>
                <a:cs typeface="Lucida Sans"/>
              </a:rPr>
              <a:t>4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085445" y="4710035"/>
            <a:ext cx="5162550" cy="0"/>
          </a:xfrm>
          <a:custGeom>
            <a:avLst/>
            <a:gdLst/>
            <a:ahLst/>
            <a:cxnLst/>
            <a:rect l="l" t="t" r="r" b="b"/>
            <a:pathLst>
              <a:path w="5162550">
                <a:moveTo>
                  <a:pt x="0" y="0"/>
                </a:moveTo>
                <a:lnTo>
                  <a:pt x="5162098" y="0"/>
                </a:lnTo>
              </a:path>
            </a:pathLst>
          </a:custGeom>
          <a:ln w="444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085445" y="4710035"/>
            <a:ext cx="55244" cy="0"/>
          </a:xfrm>
          <a:custGeom>
            <a:avLst/>
            <a:gdLst/>
            <a:ahLst/>
            <a:cxnLst/>
            <a:rect l="l" t="t" r="r" b="b"/>
            <a:pathLst>
              <a:path w="55244">
                <a:moveTo>
                  <a:pt x="0" y="0"/>
                </a:moveTo>
                <a:lnTo>
                  <a:pt x="54806" y="0"/>
                </a:lnTo>
              </a:path>
            </a:pathLst>
          </a:custGeom>
          <a:ln w="37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1921292" y="4643555"/>
            <a:ext cx="100965" cy="144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0" dirty="0">
                <a:latin typeface="Lucida Sans"/>
                <a:cs typeface="Lucida Sans"/>
              </a:rPr>
              <a:t>5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085445" y="4386261"/>
            <a:ext cx="5162550" cy="0"/>
          </a:xfrm>
          <a:custGeom>
            <a:avLst/>
            <a:gdLst/>
            <a:ahLst/>
            <a:cxnLst/>
            <a:rect l="l" t="t" r="r" b="b"/>
            <a:pathLst>
              <a:path w="5162550">
                <a:moveTo>
                  <a:pt x="0" y="0"/>
                </a:moveTo>
                <a:lnTo>
                  <a:pt x="5162098" y="0"/>
                </a:lnTo>
              </a:path>
            </a:pathLst>
          </a:custGeom>
          <a:ln w="444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085445" y="4386261"/>
            <a:ext cx="55244" cy="0"/>
          </a:xfrm>
          <a:custGeom>
            <a:avLst/>
            <a:gdLst/>
            <a:ahLst/>
            <a:cxnLst/>
            <a:rect l="l" t="t" r="r" b="b"/>
            <a:pathLst>
              <a:path w="55244">
                <a:moveTo>
                  <a:pt x="0" y="0"/>
                </a:moveTo>
                <a:lnTo>
                  <a:pt x="54806" y="0"/>
                </a:lnTo>
              </a:path>
            </a:pathLst>
          </a:custGeom>
          <a:ln w="37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1921292" y="4319787"/>
            <a:ext cx="100965" cy="144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0" dirty="0">
                <a:latin typeface="Lucida Sans"/>
                <a:cs typeface="Lucida Sans"/>
              </a:rPr>
              <a:t>6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085445" y="4063243"/>
            <a:ext cx="5162550" cy="0"/>
          </a:xfrm>
          <a:custGeom>
            <a:avLst/>
            <a:gdLst/>
            <a:ahLst/>
            <a:cxnLst/>
            <a:rect l="l" t="t" r="r" b="b"/>
            <a:pathLst>
              <a:path w="5162550">
                <a:moveTo>
                  <a:pt x="0" y="0"/>
                </a:moveTo>
                <a:lnTo>
                  <a:pt x="5162098" y="0"/>
                </a:lnTo>
              </a:path>
            </a:pathLst>
          </a:custGeom>
          <a:ln w="444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085445" y="4063243"/>
            <a:ext cx="55244" cy="0"/>
          </a:xfrm>
          <a:custGeom>
            <a:avLst/>
            <a:gdLst/>
            <a:ahLst/>
            <a:cxnLst/>
            <a:rect l="l" t="t" r="r" b="b"/>
            <a:pathLst>
              <a:path w="55244">
                <a:moveTo>
                  <a:pt x="0" y="0"/>
                </a:moveTo>
                <a:lnTo>
                  <a:pt x="54806" y="0"/>
                </a:lnTo>
              </a:path>
            </a:pathLst>
          </a:custGeom>
          <a:ln w="37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1921292" y="3996772"/>
            <a:ext cx="100965" cy="144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0" dirty="0">
                <a:latin typeface="Lucida Sans"/>
                <a:cs typeface="Lucida Sans"/>
              </a:rPr>
              <a:t>7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085445" y="3739543"/>
            <a:ext cx="5162550" cy="0"/>
          </a:xfrm>
          <a:custGeom>
            <a:avLst/>
            <a:gdLst/>
            <a:ahLst/>
            <a:cxnLst/>
            <a:rect l="l" t="t" r="r" b="b"/>
            <a:pathLst>
              <a:path w="5162550">
                <a:moveTo>
                  <a:pt x="0" y="0"/>
                </a:moveTo>
                <a:lnTo>
                  <a:pt x="5162098" y="0"/>
                </a:lnTo>
              </a:path>
            </a:pathLst>
          </a:custGeom>
          <a:ln w="444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085445" y="3739543"/>
            <a:ext cx="55244" cy="0"/>
          </a:xfrm>
          <a:custGeom>
            <a:avLst/>
            <a:gdLst/>
            <a:ahLst/>
            <a:cxnLst/>
            <a:rect l="l" t="t" r="r" b="b"/>
            <a:pathLst>
              <a:path w="55244">
                <a:moveTo>
                  <a:pt x="0" y="0"/>
                </a:moveTo>
                <a:lnTo>
                  <a:pt x="54806" y="0"/>
                </a:lnTo>
              </a:path>
            </a:pathLst>
          </a:custGeom>
          <a:ln w="37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1921292" y="3673063"/>
            <a:ext cx="100965" cy="144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0" dirty="0">
                <a:latin typeface="Lucida Sans"/>
                <a:cs typeface="Lucida Sans"/>
              </a:rPr>
              <a:t>8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085445" y="3415769"/>
            <a:ext cx="5162550" cy="0"/>
          </a:xfrm>
          <a:custGeom>
            <a:avLst/>
            <a:gdLst/>
            <a:ahLst/>
            <a:cxnLst/>
            <a:rect l="l" t="t" r="r" b="b"/>
            <a:pathLst>
              <a:path w="5162550">
                <a:moveTo>
                  <a:pt x="0" y="0"/>
                </a:moveTo>
                <a:lnTo>
                  <a:pt x="5162098" y="0"/>
                </a:lnTo>
              </a:path>
            </a:pathLst>
          </a:custGeom>
          <a:ln w="444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085445" y="3415769"/>
            <a:ext cx="55244" cy="0"/>
          </a:xfrm>
          <a:custGeom>
            <a:avLst/>
            <a:gdLst/>
            <a:ahLst/>
            <a:cxnLst/>
            <a:rect l="l" t="t" r="r" b="b"/>
            <a:pathLst>
              <a:path w="55244">
                <a:moveTo>
                  <a:pt x="0" y="0"/>
                </a:moveTo>
                <a:lnTo>
                  <a:pt x="54806" y="0"/>
                </a:lnTo>
              </a:path>
            </a:pathLst>
          </a:custGeom>
          <a:ln w="37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1921292" y="3349295"/>
            <a:ext cx="100965" cy="144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0" dirty="0">
                <a:latin typeface="Lucida Sans"/>
                <a:cs typeface="Lucida Sans"/>
              </a:rPr>
              <a:t>9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136548" y="3351287"/>
            <a:ext cx="0" cy="2521585"/>
          </a:xfrm>
          <a:custGeom>
            <a:avLst/>
            <a:gdLst/>
            <a:ahLst/>
            <a:cxnLst/>
            <a:rect l="l" t="t" r="r" b="b"/>
            <a:pathLst>
              <a:path h="2521585">
                <a:moveTo>
                  <a:pt x="0" y="2521101"/>
                </a:moveTo>
                <a:lnTo>
                  <a:pt x="0" y="0"/>
                </a:lnTo>
              </a:path>
            </a:pathLst>
          </a:custGeom>
          <a:ln w="444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136548" y="5934603"/>
            <a:ext cx="0" cy="57785"/>
          </a:xfrm>
          <a:custGeom>
            <a:avLst/>
            <a:gdLst/>
            <a:ahLst/>
            <a:cxnLst/>
            <a:rect l="l" t="t" r="r" b="b"/>
            <a:pathLst>
              <a:path h="57785">
                <a:moveTo>
                  <a:pt x="0" y="57755"/>
                </a:moveTo>
                <a:lnTo>
                  <a:pt x="0" y="0"/>
                </a:lnTo>
              </a:path>
            </a:pathLst>
          </a:custGeom>
          <a:ln w="444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136548" y="6096831"/>
            <a:ext cx="0" cy="230504"/>
          </a:xfrm>
          <a:custGeom>
            <a:avLst/>
            <a:gdLst/>
            <a:ahLst/>
            <a:cxnLst/>
            <a:rect l="l" t="t" r="r" b="b"/>
            <a:pathLst>
              <a:path h="230504">
                <a:moveTo>
                  <a:pt x="0" y="230414"/>
                </a:moveTo>
                <a:lnTo>
                  <a:pt x="0" y="0"/>
                </a:lnTo>
              </a:path>
            </a:pathLst>
          </a:custGeom>
          <a:ln w="444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136548" y="6272438"/>
            <a:ext cx="0" cy="55244"/>
          </a:xfrm>
          <a:custGeom>
            <a:avLst/>
            <a:gdLst/>
            <a:ahLst/>
            <a:cxnLst/>
            <a:rect l="l" t="t" r="r" b="b"/>
            <a:pathLst>
              <a:path h="55245">
                <a:moveTo>
                  <a:pt x="0" y="54806"/>
                </a:moveTo>
                <a:lnTo>
                  <a:pt x="0" y="0"/>
                </a:lnTo>
              </a:path>
            </a:pathLst>
          </a:custGeom>
          <a:ln w="37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136548" y="3351287"/>
            <a:ext cx="0" cy="55244"/>
          </a:xfrm>
          <a:custGeom>
            <a:avLst/>
            <a:gdLst/>
            <a:ahLst/>
            <a:cxnLst/>
            <a:rect l="l" t="t" r="r" b="b"/>
            <a:pathLst>
              <a:path h="55245">
                <a:moveTo>
                  <a:pt x="0" y="0"/>
                </a:moveTo>
                <a:lnTo>
                  <a:pt x="0" y="54880"/>
                </a:lnTo>
              </a:path>
            </a:pathLst>
          </a:custGeom>
          <a:ln w="37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2085768" y="6398578"/>
            <a:ext cx="100965" cy="144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0" dirty="0">
                <a:latin typeface="Lucida Sans"/>
                <a:cs typeface="Lucida Sans"/>
              </a:rPr>
              <a:t>1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2596621" y="3351287"/>
            <a:ext cx="0" cy="2152015"/>
          </a:xfrm>
          <a:custGeom>
            <a:avLst/>
            <a:gdLst/>
            <a:ahLst/>
            <a:cxnLst/>
            <a:rect l="l" t="t" r="r" b="b"/>
            <a:pathLst>
              <a:path h="2152015">
                <a:moveTo>
                  <a:pt x="0" y="2151440"/>
                </a:moveTo>
                <a:lnTo>
                  <a:pt x="0" y="0"/>
                </a:lnTo>
              </a:path>
            </a:pathLst>
          </a:custGeom>
          <a:ln w="444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596621" y="5564942"/>
            <a:ext cx="0" cy="238760"/>
          </a:xfrm>
          <a:custGeom>
            <a:avLst/>
            <a:gdLst/>
            <a:ahLst/>
            <a:cxnLst/>
            <a:rect l="l" t="t" r="r" b="b"/>
            <a:pathLst>
              <a:path h="238760">
                <a:moveTo>
                  <a:pt x="0" y="238503"/>
                </a:moveTo>
                <a:lnTo>
                  <a:pt x="0" y="0"/>
                </a:lnTo>
              </a:path>
            </a:pathLst>
          </a:custGeom>
          <a:ln w="444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596621" y="5865721"/>
            <a:ext cx="0" cy="78740"/>
          </a:xfrm>
          <a:custGeom>
            <a:avLst/>
            <a:gdLst/>
            <a:ahLst/>
            <a:cxnLst/>
            <a:rect l="l" t="t" r="r" b="b"/>
            <a:pathLst>
              <a:path h="78739">
                <a:moveTo>
                  <a:pt x="0" y="78483"/>
                </a:moveTo>
                <a:lnTo>
                  <a:pt x="0" y="0"/>
                </a:lnTo>
              </a:path>
            </a:pathLst>
          </a:custGeom>
          <a:ln w="444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596621" y="6006479"/>
            <a:ext cx="0" cy="321310"/>
          </a:xfrm>
          <a:custGeom>
            <a:avLst/>
            <a:gdLst/>
            <a:ahLst/>
            <a:cxnLst/>
            <a:rect l="l" t="t" r="r" b="b"/>
            <a:pathLst>
              <a:path h="321310">
                <a:moveTo>
                  <a:pt x="0" y="320766"/>
                </a:moveTo>
                <a:lnTo>
                  <a:pt x="0" y="0"/>
                </a:lnTo>
              </a:path>
            </a:pathLst>
          </a:custGeom>
          <a:ln w="444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596621" y="6272438"/>
            <a:ext cx="0" cy="55244"/>
          </a:xfrm>
          <a:custGeom>
            <a:avLst/>
            <a:gdLst/>
            <a:ahLst/>
            <a:cxnLst/>
            <a:rect l="l" t="t" r="r" b="b"/>
            <a:pathLst>
              <a:path h="55245">
                <a:moveTo>
                  <a:pt x="0" y="54806"/>
                </a:moveTo>
                <a:lnTo>
                  <a:pt x="0" y="0"/>
                </a:lnTo>
              </a:path>
            </a:pathLst>
          </a:custGeom>
          <a:ln w="37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596621" y="3351287"/>
            <a:ext cx="0" cy="55244"/>
          </a:xfrm>
          <a:custGeom>
            <a:avLst/>
            <a:gdLst/>
            <a:ahLst/>
            <a:cxnLst/>
            <a:rect l="l" t="t" r="r" b="b"/>
            <a:pathLst>
              <a:path h="55245">
                <a:moveTo>
                  <a:pt x="0" y="0"/>
                </a:moveTo>
                <a:lnTo>
                  <a:pt x="0" y="54880"/>
                </a:lnTo>
              </a:path>
            </a:pathLst>
          </a:custGeom>
          <a:ln w="37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2508159" y="6398578"/>
            <a:ext cx="176530" cy="144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15" dirty="0">
                <a:latin typeface="Lucida Sans"/>
                <a:cs typeface="Lucida Sans"/>
              </a:rPr>
              <a:t>10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4130146" y="3351287"/>
            <a:ext cx="0" cy="1968500"/>
          </a:xfrm>
          <a:custGeom>
            <a:avLst/>
            <a:gdLst/>
            <a:ahLst/>
            <a:cxnLst/>
            <a:rect l="l" t="t" r="r" b="b"/>
            <a:pathLst>
              <a:path h="1968500">
                <a:moveTo>
                  <a:pt x="0" y="1968424"/>
                </a:moveTo>
                <a:lnTo>
                  <a:pt x="0" y="0"/>
                </a:lnTo>
              </a:path>
            </a:pathLst>
          </a:custGeom>
          <a:ln w="444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130146" y="5381926"/>
            <a:ext cx="0" cy="288925"/>
          </a:xfrm>
          <a:custGeom>
            <a:avLst/>
            <a:gdLst/>
            <a:ahLst/>
            <a:cxnLst/>
            <a:rect l="l" t="t" r="r" b="b"/>
            <a:pathLst>
              <a:path h="288925">
                <a:moveTo>
                  <a:pt x="0" y="288924"/>
                </a:moveTo>
                <a:lnTo>
                  <a:pt x="0" y="0"/>
                </a:lnTo>
              </a:path>
            </a:pathLst>
          </a:custGeom>
          <a:ln w="444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130146" y="5733067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75594"/>
                </a:moveTo>
                <a:lnTo>
                  <a:pt x="0" y="0"/>
                </a:lnTo>
              </a:path>
            </a:pathLst>
          </a:custGeom>
          <a:ln w="444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130146" y="5870877"/>
            <a:ext cx="0" cy="456565"/>
          </a:xfrm>
          <a:custGeom>
            <a:avLst/>
            <a:gdLst/>
            <a:ahLst/>
            <a:cxnLst/>
            <a:rect l="l" t="t" r="r" b="b"/>
            <a:pathLst>
              <a:path h="456564">
                <a:moveTo>
                  <a:pt x="0" y="456368"/>
                </a:moveTo>
                <a:lnTo>
                  <a:pt x="0" y="0"/>
                </a:lnTo>
              </a:path>
            </a:pathLst>
          </a:custGeom>
          <a:ln w="444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130146" y="6272438"/>
            <a:ext cx="0" cy="55244"/>
          </a:xfrm>
          <a:custGeom>
            <a:avLst/>
            <a:gdLst/>
            <a:ahLst/>
            <a:cxnLst/>
            <a:rect l="l" t="t" r="r" b="b"/>
            <a:pathLst>
              <a:path h="55245">
                <a:moveTo>
                  <a:pt x="0" y="54806"/>
                </a:moveTo>
                <a:lnTo>
                  <a:pt x="0" y="0"/>
                </a:lnTo>
              </a:path>
            </a:pathLst>
          </a:custGeom>
          <a:ln w="37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130146" y="3351287"/>
            <a:ext cx="0" cy="55244"/>
          </a:xfrm>
          <a:custGeom>
            <a:avLst/>
            <a:gdLst/>
            <a:ahLst/>
            <a:cxnLst/>
            <a:rect l="l" t="t" r="r" b="b"/>
            <a:pathLst>
              <a:path h="55245">
                <a:moveTo>
                  <a:pt x="0" y="0"/>
                </a:moveTo>
                <a:lnTo>
                  <a:pt x="0" y="54880"/>
                </a:lnTo>
              </a:path>
            </a:pathLst>
          </a:custGeom>
          <a:ln w="37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4041684" y="6398578"/>
            <a:ext cx="176530" cy="144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15" dirty="0">
                <a:latin typeface="Lucida Sans"/>
                <a:cs typeface="Lucida Sans"/>
              </a:rPr>
              <a:t>40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7196441" y="3351287"/>
            <a:ext cx="0" cy="2273935"/>
          </a:xfrm>
          <a:custGeom>
            <a:avLst/>
            <a:gdLst/>
            <a:ahLst/>
            <a:cxnLst/>
            <a:rect l="l" t="t" r="r" b="b"/>
            <a:pathLst>
              <a:path h="2273935">
                <a:moveTo>
                  <a:pt x="0" y="2273677"/>
                </a:moveTo>
                <a:lnTo>
                  <a:pt x="0" y="0"/>
                </a:lnTo>
              </a:path>
            </a:pathLst>
          </a:custGeom>
          <a:ln w="444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7196441" y="5687179"/>
            <a:ext cx="0" cy="167005"/>
          </a:xfrm>
          <a:custGeom>
            <a:avLst/>
            <a:gdLst/>
            <a:ahLst/>
            <a:cxnLst/>
            <a:rect l="l" t="t" r="r" b="b"/>
            <a:pathLst>
              <a:path h="167004">
                <a:moveTo>
                  <a:pt x="0" y="166687"/>
                </a:moveTo>
                <a:lnTo>
                  <a:pt x="0" y="0"/>
                </a:lnTo>
              </a:path>
            </a:pathLst>
          </a:custGeom>
          <a:ln w="444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7196441" y="5973141"/>
            <a:ext cx="0" cy="354330"/>
          </a:xfrm>
          <a:custGeom>
            <a:avLst/>
            <a:gdLst/>
            <a:ahLst/>
            <a:cxnLst/>
            <a:rect l="l" t="t" r="r" b="b"/>
            <a:pathLst>
              <a:path h="354329">
                <a:moveTo>
                  <a:pt x="0" y="354103"/>
                </a:moveTo>
                <a:lnTo>
                  <a:pt x="0" y="0"/>
                </a:lnTo>
              </a:path>
            </a:pathLst>
          </a:custGeom>
          <a:ln w="4445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7196441" y="6272438"/>
            <a:ext cx="0" cy="55244"/>
          </a:xfrm>
          <a:custGeom>
            <a:avLst/>
            <a:gdLst/>
            <a:ahLst/>
            <a:cxnLst/>
            <a:rect l="l" t="t" r="r" b="b"/>
            <a:pathLst>
              <a:path h="55245">
                <a:moveTo>
                  <a:pt x="0" y="54806"/>
                </a:moveTo>
                <a:lnTo>
                  <a:pt x="0" y="0"/>
                </a:lnTo>
              </a:path>
            </a:pathLst>
          </a:custGeom>
          <a:ln w="37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7196441" y="3351287"/>
            <a:ext cx="0" cy="55244"/>
          </a:xfrm>
          <a:custGeom>
            <a:avLst/>
            <a:gdLst/>
            <a:ahLst/>
            <a:cxnLst/>
            <a:rect l="l" t="t" r="r" b="b"/>
            <a:pathLst>
              <a:path h="55245">
                <a:moveTo>
                  <a:pt x="0" y="0"/>
                </a:moveTo>
                <a:lnTo>
                  <a:pt x="0" y="54880"/>
                </a:lnTo>
              </a:path>
            </a:pathLst>
          </a:custGeom>
          <a:ln w="37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 txBox="1"/>
          <p:nvPr/>
        </p:nvSpPr>
        <p:spPr>
          <a:xfrm>
            <a:off x="7070247" y="6398578"/>
            <a:ext cx="252095" cy="144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15" dirty="0">
                <a:latin typeface="Lucida Sans"/>
                <a:cs typeface="Lucida Sans"/>
              </a:rPr>
              <a:t>100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2085445" y="3351287"/>
            <a:ext cx="5162550" cy="2976245"/>
          </a:xfrm>
          <a:custGeom>
            <a:avLst/>
            <a:gdLst/>
            <a:ahLst/>
            <a:cxnLst/>
            <a:rect l="l" t="t" r="r" b="b"/>
            <a:pathLst>
              <a:path w="5162550" h="2976245">
                <a:moveTo>
                  <a:pt x="0" y="0"/>
                </a:moveTo>
                <a:lnTo>
                  <a:pt x="5162098" y="0"/>
                </a:lnTo>
                <a:lnTo>
                  <a:pt x="5162098" y="2975957"/>
                </a:lnTo>
                <a:lnTo>
                  <a:pt x="0" y="2975957"/>
                </a:lnTo>
                <a:lnTo>
                  <a:pt x="0" y="0"/>
                </a:lnTo>
                <a:close/>
              </a:path>
            </a:pathLst>
          </a:custGeom>
          <a:ln w="37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1648209" y="4279806"/>
            <a:ext cx="144145" cy="112077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Lucida Sans"/>
                <a:cs typeface="Lucida Sans"/>
              </a:rPr>
              <a:t>Mea</a:t>
            </a:r>
            <a:r>
              <a:rPr sz="900" dirty="0">
                <a:latin typeface="Lucida Sans"/>
                <a:cs typeface="Lucida Sans"/>
              </a:rPr>
              <a:t>n</a:t>
            </a:r>
            <a:r>
              <a:rPr sz="900" spc="10" dirty="0">
                <a:latin typeface="Lucida Sans"/>
                <a:cs typeface="Lucida Sans"/>
              </a:rPr>
              <a:t> </a:t>
            </a:r>
            <a:r>
              <a:rPr sz="900" spc="-5" dirty="0">
                <a:latin typeface="Lucida Sans"/>
                <a:cs typeface="Lucida Sans"/>
              </a:rPr>
              <a:t>La</a:t>
            </a:r>
            <a:r>
              <a:rPr sz="900" dirty="0">
                <a:latin typeface="Lucida Sans"/>
                <a:cs typeface="Lucida Sans"/>
              </a:rPr>
              <a:t>te</a:t>
            </a:r>
            <a:r>
              <a:rPr sz="900" spc="-5" dirty="0">
                <a:latin typeface="Lucida Sans"/>
                <a:cs typeface="Lucida Sans"/>
              </a:rPr>
              <a:t>nc</a:t>
            </a:r>
            <a:r>
              <a:rPr sz="900" dirty="0">
                <a:latin typeface="Lucida Sans"/>
                <a:cs typeface="Lucida Sans"/>
              </a:rPr>
              <a:t>y</a:t>
            </a:r>
            <a:r>
              <a:rPr sz="900" spc="10" dirty="0">
                <a:latin typeface="Lucida Sans"/>
                <a:cs typeface="Lucida Sans"/>
              </a:rPr>
              <a:t> </a:t>
            </a:r>
            <a:r>
              <a:rPr sz="900" spc="-5" dirty="0">
                <a:latin typeface="Lucida Sans"/>
                <a:cs typeface="Lucida Sans"/>
              </a:rPr>
              <a:t>(µs</a:t>
            </a:r>
            <a:r>
              <a:rPr sz="900" dirty="0">
                <a:latin typeface="Lucida Sans"/>
                <a:cs typeface="Lucida Sans"/>
              </a:rPr>
              <a:t>)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1706865" y="2889022"/>
            <a:ext cx="319405" cy="0"/>
          </a:xfrm>
          <a:custGeom>
            <a:avLst/>
            <a:gdLst/>
            <a:ahLst/>
            <a:cxnLst/>
            <a:rect l="l" t="t" r="r" b="b"/>
            <a:pathLst>
              <a:path w="319405">
                <a:moveTo>
                  <a:pt x="0" y="0"/>
                </a:moveTo>
                <a:lnTo>
                  <a:pt x="319314" y="0"/>
                </a:lnTo>
              </a:path>
            </a:pathLst>
          </a:custGeom>
          <a:ln w="7408">
            <a:solidFill>
              <a:srgbClr val="0064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136548" y="4704820"/>
            <a:ext cx="5060315" cy="1014730"/>
          </a:xfrm>
          <a:custGeom>
            <a:avLst/>
            <a:gdLst/>
            <a:ahLst/>
            <a:cxnLst/>
            <a:rect l="l" t="t" r="r" b="b"/>
            <a:pathLst>
              <a:path w="5060315" h="1014729">
                <a:moveTo>
                  <a:pt x="0" y="1014186"/>
                </a:moveTo>
                <a:lnTo>
                  <a:pt x="460072" y="569686"/>
                </a:lnTo>
                <a:lnTo>
                  <a:pt x="1993597" y="119289"/>
                </a:lnTo>
                <a:lnTo>
                  <a:pt x="5059893" y="0"/>
                </a:lnTo>
              </a:path>
            </a:pathLst>
          </a:custGeom>
          <a:ln w="7408">
            <a:solidFill>
              <a:srgbClr val="0064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2129139" y="5718657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0" y="0"/>
                </a:moveTo>
                <a:lnTo>
                  <a:pt x="14817" y="0"/>
                </a:lnTo>
              </a:path>
            </a:pathLst>
          </a:custGeom>
          <a:ln w="21761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105478" y="5719006"/>
            <a:ext cx="62230" cy="0"/>
          </a:xfrm>
          <a:custGeom>
            <a:avLst/>
            <a:gdLst/>
            <a:ahLst/>
            <a:cxnLst/>
            <a:rect l="l" t="t" r="r" b="b"/>
            <a:pathLst>
              <a:path w="62230">
                <a:moveTo>
                  <a:pt x="0" y="0"/>
                </a:moveTo>
                <a:lnTo>
                  <a:pt x="62215" y="0"/>
                </a:lnTo>
              </a:path>
            </a:pathLst>
          </a:custGeom>
          <a:ln w="7408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136548" y="5687935"/>
            <a:ext cx="0" cy="62230"/>
          </a:xfrm>
          <a:custGeom>
            <a:avLst/>
            <a:gdLst/>
            <a:ahLst/>
            <a:cxnLst/>
            <a:rect l="l" t="t" r="r" b="b"/>
            <a:pathLst>
              <a:path h="62229">
                <a:moveTo>
                  <a:pt x="0" y="0"/>
                </a:moveTo>
                <a:lnTo>
                  <a:pt x="0" y="62215"/>
                </a:lnTo>
              </a:path>
            </a:pathLst>
          </a:custGeom>
          <a:ln w="7408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2105478" y="5687935"/>
            <a:ext cx="62230" cy="62230"/>
          </a:xfrm>
          <a:custGeom>
            <a:avLst/>
            <a:gdLst/>
            <a:ahLst/>
            <a:cxnLst/>
            <a:rect l="l" t="t" r="r" b="b"/>
            <a:pathLst>
              <a:path w="62230" h="62229">
                <a:moveTo>
                  <a:pt x="0" y="0"/>
                </a:moveTo>
                <a:lnTo>
                  <a:pt x="62215" y="62215"/>
                </a:lnTo>
              </a:path>
            </a:pathLst>
          </a:custGeom>
          <a:ln w="7408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2105478" y="5687935"/>
            <a:ext cx="62230" cy="62230"/>
          </a:xfrm>
          <a:custGeom>
            <a:avLst/>
            <a:gdLst/>
            <a:ahLst/>
            <a:cxnLst/>
            <a:rect l="l" t="t" r="r" b="b"/>
            <a:pathLst>
              <a:path w="62230" h="62229">
                <a:moveTo>
                  <a:pt x="0" y="62215"/>
                </a:moveTo>
                <a:lnTo>
                  <a:pt x="62215" y="0"/>
                </a:lnTo>
              </a:path>
            </a:pathLst>
          </a:custGeom>
          <a:ln w="7408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2589212" y="5264667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20">
                <a:moveTo>
                  <a:pt x="0" y="9867"/>
                </a:moveTo>
                <a:lnTo>
                  <a:pt x="14817" y="9867"/>
                </a:lnTo>
              </a:path>
            </a:pathLst>
          </a:custGeom>
          <a:ln w="21005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2565476" y="5274506"/>
            <a:ext cx="62865" cy="0"/>
          </a:xfrm>
          <a:custGeom>
            <a:avLst/>
            <a:gdLst/>
            <a:ahLst/>
            <a:cxnLst/>
            <a:rect l="l" t="t" r="r" b="b"/>
            <a:pathLst>
              <a:path w="62864">
                <a:moveTo>
                  <a:pt x="0" y="0"/>
                </a:moveTo>
                <a:lnTo>
                  <a:pt x="62289" y="0"/>
                </a:lnTo>
              </a:path>
            </a:pathLst>
          </a:custGeom>
          <a:ln w="7408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2596621" y="5243435"/>
            <a:ext cx="0" cy="62230"/>
          </a:xfrm>
          <a:custGeom>
            <a:avLst/>
            <a:gdLst/>
            <a:ahLst/>
            <a:cxnLst/>
            <a:rect l="l" t="t" r="r" b="b"/>
            <a:pathLst>
              <a:path h="62229">
                <a:moveTo>
                  <a:pt x="0" y="0"/>
                </a:moveTo>
                <a:lnTo>
                  <a:pt x="0" y="62215"/>
                </a:lnTo>
              </a:path>
            </a:pathLst>
          </a:custGeom>
          <a:ln w="7408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2565476" y="5243435"/>
            <a:ext cx="62865" cy="62230"/>
          </a:xfrm>
          <a:custGeom>
            <a:avLst/>
            <a:gdLst/>
            <a:ahLst/>
            <a:cxnLst/>
            <a:rect l="l" t="t" r="r" b="b"/>
            <a:pathLst>
              <a:path w="62864" h="62229">
                <a:moveTo>
                  <a:pt x="0" y="0"/>
                </a:moveTo>
                <a:lnTo>
                  <a:pt x="62289" y="62215"/>
                </a:lnTo>
              </a:path>
            </a:pathLst>
          </a:custGeom>
          <a:ln w="7408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2565476" y="5243435"/>
            <a:ext cx="62865" cy="62230"/>
          </a:xfrm>
          <a:custGeom>
            <a:avLst/>
            <a:gdLst/>
            <a:ahLst/>
            <a:cxnLst/>
            <a:rect l="l" t="t" r="r" b="b"/>
            <a:pathLst>
              <a:path w="62864" h="62229">
                <a:moveTo>
                  <a:pt x="0" y="62215"/>
                </a:moveTo>
                <a:lnTo>
                  <a:pt x="62289" y="0"/>
                </a:lnTo>
              </a:path>
            </a:pathLst>
          </a:custGeom>
          <a:ln w="7408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4122737" y="4814210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20">
                <a:moveTo>
                  <a:pt x="0" y="9867"/>
                </a:moveTo>
                <a:lnTo>
                  <a:pt x="14817" y="9867"/>
                </a:lnTo>
              </a:path>
            </a:pathLst>
          </a:custGeom>
          <a:ln w="21005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4099001" y="4824109"/>
            <a:ext cx="62865" cy="0"/>
          </a:xfrm>
          <a:custGeom>
            <a:avLst/>
            <a:gdLst/>
            <a:ahLst/>
            <a:cxnLst/>
            <a:rect l="l" t="t" r="r" b="b"/>
            <a:pathLst>
              <a:path w="62864">
                <a:moveTo>
                  <a:pt x="0" y="0"/>
                </a:moveTo>
                <a:lnTo>
                  <a:pt x="62289" y="0"/>
                </a:lnTo>
              </a:path>
            </a:pathLst>
          </a:custGeom>
          <a:ln w="7408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4130146" y="4792964"/>
            <a:ext cx="0" cy="62230"/>
          </a:xfrm>
          <a:custGeom>
            <a:avLst/>
            <a:gdLst/>
            <a:ahLst/>
            <a:cxnLst/>
            <a:rect l="l" t="t" r="r" b="b"/>
            <a:pathLst>
              <a:path h="62229">
                <a:moveTo>
                  <a:pt x="0" y="0"/>
                </a:moveTo>
                <a:lnTo>
                  <a:pt x="0" y="62215"/>
                </a:lnTo>
              </a:path>
            </a:pathLst>
          </a:custGeom>
          <a:ln w="7408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4099001" y="4792964"/>
            <a:ext cx="62865" cy="62230"/>
          </a:xfrm>
          <a:custGeom>
            <a:avLst/>
            <a:gdLst/>
            <a:ahLst/>
            <a:cxnLst/>
            <a:rect l="l" t="t" r="r" b="b"/>
            <a:pathLst>
              <a:path w="62864" h="62229">
                <a:moveTo>
                  <a:pt x="0" y="0"/>
                </a:moveTo>
                <a:lnTo>
                  <a:pt x="62289" y="62215"/>
                </a:lnTo>
              </a:path>
            </a:pathLst>
          </a:custGeom>
          <a:ln w="7408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4099001" y="4792964"/>
            <a:ext cx="62865" cy="62230"/>
          </a:xfrm>
          <a:custGeom>
            <a:avLst/>
            <a:gdLst/>
            <a:ahLst/>
            <a:cxnLst/>
            <a:rect l="l" t="t" r="r" b="b"/>
            <a:pathLst>
              <a:path w="62864" h="62229">
                <a:moveTo>
                  <a:pt x="0" y="62215"/>
                </a:moveTo>
                <a:lnTo>
                  <a:pt x="62289" y="0"/>
                </a:lnTo>
              </a:path>
            </a:pathLst>
          </a:custGeom>
          <a:ln w="7408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7189031" y="4694921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40" h="20320">
                <a:moveTo>
                  <a:pt x="0" y="9897"/>
                </a:moveTo>
                <a:lnTo>
                  <a:pt x="14817" y="9897"/>
                </a:lnTo>
              </a:path>
            </a:pathLst>
          </a:custGeom>
          <a:ln w="21064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7165371" y="4704820"/>
            <a:ext cx="62230" cy="0"/>
          </a:xfrm>
          <a:custGeom>
            <a:avLst/>
            <a:gdLst/>
            <a:ahLst/>
            <a:cxnLst/>
            <a:rect l="l" t="t" r="r" b="b"/>
            <a:pathLst>
              <a:path w="62229">
                <a:moveTo>
                  <a:pt x="0" y="0"/>
                </a:moveTo>
                <a:lnTo>
                  <a:pt x="62215" y="0"/>
                </a:lnTo>
              </a:path>
            </a:pathLst>
          </a:custGeom>
          <a:ln w="7408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7196441" y="4673675"/>
            <a:ext cx="0" cy="62865"/>
          </a:xfrm>
          <a:custGeom>
            <a:avLst/>
            <a:gdLst/>
            <a:ahLst/>
            <a:cxnLst/>
            <a:rect l="l" t="t" r="r" b="b"/>
            <a:pathLst>
              <a:path h="62864">
                <a:moveTo>
                  <a:pt x="0" y="0"/>
                </a:moveTo>
                <a:lnTo>
                  <a:pt x="0" y="62289"/>
                </a:lnTo>
              </a:path>
            </a:pathLst>
          </a:custGeom>
          <a:ln w="7408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7165371" y="4673675"/>
            <a:ext cx="62230" cy="62865"/>
          </a:xfrm>
          <a:custGeom>
            <a:avLst/>
            <a:gdLst/>
            <a:ahLst/>
            <a:cxnLst/>
            <a:rect l="l" t="t" r="r" b="b"/>
            <a:pathLst>
              <a:path w="62229" h="62864">
                <a:moveTo>
                  <a:pt x="0" y="0"/>
                </a:moveTo>
                <a:lnTo>
                  <a:pt x="62215" y="62289"/>
                </a:lnTo>
              </a:path>
            </a:pathLst>
          </a:custGeom>
          <a:ln w="7408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7165371" y="4673675"/>
            <a:ext cx="62230" cy="62865"/>
          </a:xfrm>
          <a:custGeom>
            <a:avLst/>
            <a:gdLst/>
            <a:ahLst/>
            <a:cxnLst/>
            <a:rect l="l" t="t" r="r" b="b"/>
            <a:pathLst>
              <a:path w="62229" h="62864">
                <a:moveTo>
                  <a:pt x="0" y="62289"/>
                </a:moveTo>
                <a:lnTo>
                  <a:pt x="62215" y="0"/>
                </a:lnTo>
              </a:path>
            </a:pathLst>
          </a:custGeom>
          <a:ln w="7408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859492" y="2879183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19">
                <a:moveTo>
                  <a:pt x="0" y="9867"/>
                </a:moveTo>
                <a:lnTo>
                  <a:pt x="14815" y="9867"/>
                </a:lnTo>
              </a:path>
            </a:pathLst>
          </a:custGeom>
          <a:ln w="21005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866900" y="2857951"/>
            <a:ext cx="0" cy="62230"/>
          </a:xfrm>
          <a:custGeom>
            <a:avLst/>
            <a:gdLst/>
            <a:ahLst/>
            <a:cxnLst/>
            <a:rect l="l" t="t" r="r" b="b"/>
            <a:pathLst>
              <a:path h="62230">
                <a:moveTo>
                  <a:pt x="0" y="0"/>
                </a:moveTo>
                <a:lnTo>
                  <a:pt x="0" y="62215"/>
                </a:lnTo>
              </a:path>
            </a:pathLst>
          </a:custGeom>
          <a:ln w="7408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835755" y="2857951"/>
            <a:ext cx="62865" cy="62230"/>
          </a:xfrm>
          <a:custGeom>
            <a:avLst/>
            <a:gdLst/>
            <a:ahLst/>
            <a:cxnLst/>
            <a:rect l="l" t="t" r="r" b="b"/>
            <a:pathLst>
              <a:path w="62864" h="62230">
                <a:moveTo>
                  <a:pt x="0" y="0"/>
                </a:moveTo>
                <a:lnTo>
                  <a:pt x="62289" y="62215"/>
                </a:lnTo>
              </a:path>
            </a:pathLst>
          </a:custGeom>
          <a:ln w="7408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835755" y="2857951"/>
            <a:ext cx="62865" cy="62230"/>
          </a:xfrm>
          <a:custGeom>
            <a:avLst/>
            <a:gdLst/>
            <a:ahLst/>
            <a:cxnLst/>
            <a:rect l="l" t="t" r="r" b="b"/>
            <a:pathLst>
              <a:path w="62864" h="62230">
                <a:moveTo>
                  <a:pt x="0" y="62215"/>
                </a:moveTo>
                <a:lnTo>
                  <a:pt x="62289" y="0"/>
                </a:lnTo>
              </a:path>
            </a:pathLst>
          </a:custGeom>
          <a:ln w="7408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706865" y="3012770"/>
            <a:ext cx="319405" cy="0"/>
          </a:xfrm>
          <a:custGeom>
            <a:avLst/>
            <a:gdLst/>
            <a:ahLst/>
            <a:cxnLst/>
            <a:rect l="l" t="t" r="r" b="b"/>
            <a:pathLst>
              <a:path w="319405">
                <a:moveTo>
                  <a:pt x="0" y="0"/>
                </a:moveTo>
                <a:lnTo>
                  <a:pt x="319314" y="0"/>
                </a:lnTo>
              </a:path>
            </a:pathLst>
          </a:custGeom>
          <a:ln w="7408">
            <a:solidFill>
              <a:srgbClr val="0060A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136548" y="4172175"/>
            <a:ext cx="5060315" cy="1471930"/>
          </a:xfrm>
          <a:custGeom>
            <a:avLst/>
            <a:gdLst/>
            <a:ahLst/>
            <a:cxnLst/>
            <a:rect l="l" t="t" r="r" b="b"/>
            <a:pathLst>
              <a:path w="5060315" h="1471929">
                <a:moveTo>
                  <a:pt x="0" y="1471310"/>
                </a:moveTo>
                <a:lnTo>
                  <a:pt x="460072" y="634850"/>
                </a:lnTo>
                <a:lnTo>
                  <a:pt x="1993597" y="115584"/>
                </a:lnTo>
                <a:lnTo>
                  <a:pt x="5059893" y="0"/>
                </a:lnTo>
              </a:path>
            </a:pathLst>
          </a:custGeom>
          <a:ln w="7408">
            <a:solidFill>
              <a:srgbClr val="0060A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2129139" y="5647529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0" y="0"/>
                </a:moveTo>
                <a:lnTo>
                  <a:pt x="14817" y="0"/>
                </a:lnTo>
              </a:path>
            </a:pathLst>
          </a:custGeom>
          <a:ln w="29154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2105478" y="5643485"/>
            <a:ext cx="62230" cy="0"/>
          </a:xfrm>
          <a:custGeom>
            <a:avLst/>
            <a:gdLst/>
            <a:ahLst/>
            <a:cxnLst/>
            <a:rect l="l" t="t" r="r" b="b"/>
            <a:pathLst>
              <a:path w="62230">
                <a:moveTo>
                  <a:pt x="0" y="0"/>
                </a:moveTo>
                <a:lnTo>
                  <a:pt x="62215" y="0"/>
                </a:lnTo>
              </a:path>
            </a:pathLst>
          </a:custGeom>
          <a:ln w="7408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2136548" y="5612341"/>
            <a:ext cx="0" cy="62230"/>
          </a:xfrm>
          <a:custGeom>
            <a:avLst/>
            <a:gdLst/>
            <a:ahLst/>
            <a:cxnLst/>
            <a:rect l="l" t="t" r="r" b="b"/>
            <a:pathLst>
              <a:path h="62229">
                <a:moveTo>
                  <a:pt x="0" y="0"/>
                </a:moveTo>
                <a:lnTo>
                  <a:pt x="0" y="62215"/>
                </a:lnTo>
              </a:path>
            </a:pathLst>
          </a:custGeom>
          <a:ln w="7408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2105478" y="5612341"/>
            <a:ext cx="62230" cy="62230"/>
          </a:xfrm>
          <a:custGeom>
            <a:avLst/>
            <a:gdLst/>
            <a:ahLst/>
            <a:cxnLst/>
            <a:rect l="l" t="t" r="r" b="b"/>
            <a:pathLst>
              <a:path w="62230" h="62229">
                <a:moveTo>
                  <a:pt x="0" y="0"/>
                </a:moveTo>
                <a:lnTo>
                  <a:pt x="62215" y="62215"/>
                </a:lnTo>
              </a:path>
            </a:pathLst>
          </a:custGeom>
          <a:ln w="7408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2105478" y="5612341"/>
            <a:ext cx="62230" cy="62230"/>
          </a:xfrm>
          <a:custGeom>
            <a:avLst/>
            <a:gdLst/>
            <a:ahLst/>
            <a:cxnLst/>
            <a:rect l="l" t="t" r="r" b="b"/>
            <a:pathLst>
              <a:path w="62230" h="62229">
                <a:moveTo>
                  <a:pt x="0" y="62215"/>
                </a:moveTo>
                <a:lnTo>
                  <a:pt x="62215" y="0"/>
                </a:lnTo>
              </a:path>
            </a:pathLst>
          </a:custGeom>
          <a:ln w="7408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2589212" y="4797186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20">
                <a:moveTo>
                  <a:pt x="0" y="9867"/>
                </a:moveTo>
                <a:lnTo>
                  <a:pt x="14817" y="9867"/>
                </a:lnTo>
              </a:path>
            </a:pathLst>
          </a:custGeom>
          <a:ln w="21005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2565476" y="4807025"/>
            <a:ext cx="62865" cy="0"/>
          </a:xfrm>
          <a:custGeom>
            <a:avLst/>
            <a:gdLst/>
            <a:ahLst/>
            <a:cxnLst/>
            <a:rect l="l" t="t" r="r" b="b"/>
            <a:pathLst>
              <a:path w="62864">
                <a:moveTo>
                  <a:pt x="0" y="0"/>
                </a:moveTo>
                <a:lnTo>
                  <a:pt x="62289" y="0"/>
                </a:lnTo>
              </a:path>
            </a:pathLst>
          </a:custGeom>
          <a:ln w="7408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2596621" y="4775954"/>
            <a:ext cx="0" cy="62230"/>
          </a:xfrm>
          <a:custGeom>
            <a:avLst/>
            <a:gdLst/>
            <a:ahLst/>
            <a:cxnLst/>
            <a:rect l="l" t="t" r="r" b="b"/>
            <a:pathLst>
              <a:path h="62229">
                <a:moveTo>
                  <a:pt x="0" y="0"/>
                </a:moveTo>
                <a:lnTo>
                  <a:pt x="0" y="62215"/>
                </a:lnTo>
              </a:path>
            </a:pathLst>
          </a:custGeom>
          <a:ln w="7408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2565476" y="4775954"/>
            <a:ext cx="62865" cy="62230"/>
          </a:xfrm>
          <a:custGeom>
            <a:avLst/>
            <a:gdLst/>
            <a:ahLst/>
            <a:cxnLst/>
            <a:rect l="l" t="t" r="r" b="b"/>
            <a:pathLst>
              <a:path w="62864" h="62229">
                <a:moveTo>
                  <a:pt x="0" y="0"/>
                </a:moveTo>
                <a:lnTo>
                  <a:pt x="62289" y="62215"/>
                </a:lnTo>
              </a:path>
            </a:pathLst>
          </a:custGeom>
          <a:ln w="7408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2565476" y="4775954"/>
            <a:ext cx="62865" cy="62230"/>
          </a:xfrm>
          <a:custGeom>
            <a:avLst/>
            <a:gdLst/>
            <a:ahLst/>
            <a:cxnLst/>
            <a:rect l="l" t="t" r="r" b="b"/>
            <a:pathLst>
              <a:path w="62864" h="62229">
                <a:moveTo>
                  <a:pt x="0" y="62215"/>
                </a:moveTo>
                <a:lnTo>
                  <a:pt x="62289" y="0"/>
                </a:lnTo>
              </a:path>
            </a:pathLst>
          </a:custGeom>
          <a:ln w="7408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4122737" y="4277862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20">
                <a:moveTo>
                  <a:pt x="0" y="9867"/>
                </a:moveTo>
                <a:lnTo>
                  <a:pt x="14817" y="9867"/>
                </a:lnTo>
              </a:path>
            </a:pathLst>
          </a:custGeom>
          <a:ln w="21005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4099001" y="4287760"/>
            <a:ext cx="62865" cy="0"/>
          </a:xfrm>
          <a:custGeom>
            <a:avLst/>
            <a:gdLst/>
            <a:ahLst/>
            <a:cxnLst/>
            <a:rect l="l" t="t" r="r" b="b"/>
            <a:pathLst>
              <a:path w="62864">
                <a:moveTo>
                  <a:pt x="0" y="0"/>
                </a:moveTo>
                <a:lnTo>
                  <a:pt x="62289" y="0"/>
                </a:lnTo>
              </a:path>
            </a:pathLst>
          </a:custGeom>
          <a:ln w="7408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4130146" y="4256615"/>
            <a:ext cx="0" cy="62230"/>
          </a:xfrm>
          <a:custGeom>
            <a:avLst/>
            <a:gdLst/>
            <a:ahLst/>
            <a:cxnLst/>
            <a:rect l="l" t="t" r="r" b="b"/>
            <a:pathLst>
              <a:path h="62229">
                <a:moveTo>
                  <a:pt x="0" y="0"/>
                </a:moveTo>
                <a:lnTo>
                  <a:pt x="0" y="62215"/>
                </a:lnTo>
              </a:path>
            </a:pathLst>
          </a:custGeom>
          <a:ln w="7408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4099001" y="4256615"/>
            <a:ext cx="62865" cy="62230"/>
          </a:xfrm>
          <a:custGeom>
            <a:avLst/>
            <a:gdLst/>
            <a:ahLst/>
            <a:cxnLst/>
            <a:rect l="l" t="t" r="r" b="b"/>
            <a:pathLst>
              <a:path w="62864" h="62229">
                <a:moveTo>
                  <a:pt x="0" y="0"/>
                </a:moveTo>
                <a:lnTo>
                  <a:pt x="62289" y="62215"/>
                </a:lnTo>
              </a:path>
            </a:pathLst>
          </a:custGeom>
          <a:ln w="7408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4099001" y="4256615"/>
            <a:ext cx="62865" cy="62230"/>
          </a:xfrm>
          <a:custGeom>
            <a:avLst/>
            <a:gdLst/>
            <a:ahLst/>
            <a:cxnLst/>
            <a:rect l="l" t="t" r="r" b="b"/>
            <a:pathLst>
              <a:path w="62864" h="62229">
                <a:moveTo>
                  <a:pt x="0" y="62215"/>
                </a:moveTo>
                <a:lnTo>
                  <a:pt x="62289" y="0"/>
                </a:lnTo>
              </a:path>
            </a:pathLst>
          </a:custGeom>
          <a:ln w="7408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7189031" y="4162277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40" h="20320">
                <a:moveTo>
                  <a:pt x="0" y="9867"/>
                </a:moveTo>
                <a:lnTo>
                  <a:pt x="14817" y="9867"/>
                </a:lnTo>
              </a:path>
            </a:pathLst>
          </a:custGeom>
          <a:ln w="21005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7165371" y="4172175"/>
            <a:ext cx="62230" cy="0"/>
          </a:xfrm>
          <a:custGeom>
            <a:avLst/>
            <a:gdLst/>
            <a:ahLst/>
            <a:cxnLst/>
            <a:rect l="l" t="t" r="r" b="b"/>
            <a:pathLst>
              <a:path w="62229">
                <a:moveTo>
                  <a:pt x="0" y="0"/>
                </a:moveTo>
                <a:lnTo>
                  <a:pt x="62215" y="0"/>
                </a:lnTo>
              </a:path>
            </a:pathLst>
          </a:custGeom>
          <a:ln w="7408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7196441" y="4141030"/>
            <a:ext cx="0" cy="62230"/>
          </a:xfrm>
          <a:custGeom>
            <a:avLst/>
            <a:gdLst/>
            <a:ahLst/>
            <a:cxnLst/>
            <a:rect l="l" t="t" r="r" b="b"/>
            <a:pathLst>
              <a:path h="62229">
                <a:moveTo>
                  <a:pt x="0" y="0"/>
                </a:moveTo>
                <a:lnTo>
                  <a:pt x="0" y="62215"/>
                </a:lnTo>
              </a:path>
            </a:pathLst>
          </a:custGeom>
          <a:ln w="7408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7165371" y="4141030"/>
            <a:ext cx="62230" cy="62230"/>
          </a:xfrm>
          <a:custGeom>
            <a:avLst/>
            <a:gdLst/>
            <a:ahLst/>
            <a:cxnLst/>
            <a:rect l="l" t="t" r="r" b="b"/>
            <a:pathLst>
              <a:path w="62229" h="62229">
                <a:moveTo>
                  <a:pt x="0" y="0"/>
                </a:moveTo>
                <a:lnTo>
                  <a:pt x="62215" y="62215"/>
                </a:lnTo>
              </a:path>
            </a:pathLst>
          </a:custGeom>
          <a:ln w="7408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7165371" y="4141030"/>
            <a:ext cx="62230" cy="62230"/>
          </a:xfrm>
          <a:custGeom>
            <a:avLst/>
            <a:gdLst/>
            <a:ahLst/>
            <a:cxnLst/>
            <a:rect l="l" t="t" r="r" b="b"/>
            <a:pathLst>
              <a:path w="62229" h="62229">
                <a:moveTo>
                  <a:pt x="0" y="62215"/>
                </a:moveTo>
                <a:lnTo>
                  <a:pt x="62215" y="0"/>
                </a:lnTo>
              </a:path>
            </a:pathLst>
          </a:custGeom>
          <a:ln w="7408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1859492" y="3002873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19">
                <a:moveTo>
                  <a:pt x="0" y="9867"/>
                </a:moveTo>
                <a:lnTo>
                  <a:pt x="14815" y="9867"/>
                </a:lnTo>
              </a:path>
            </a:pathLst>
          </a:custGeom>
          <a:ln w="21005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1866900" y="2981626"/>
            <a:ext cx="0" cy="62230"/>
          </a:xfrm>
          <a:custGeom>
            <a:avLst/>
            <a:gdLst/>
            <a:ahLst/>
            <a:cxnLst/>
            <a:rect l="l" t="t" r="r" b="b"/>
            <a:pathLst>
              <a:path h="62230">
                <a:moveTo>
                  <a:pt x="0" y="0"/>
                </a:moveTo>
                <a:lnTo>
                  <a:pt x="0" y="62215"/>
                </a:lnTo>
              </a:path>
            </a:pathLst>
          </a:custGeom>
          <a:ln w="7408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1835755" y="2981626"/>
            <a:ext cx="62865" cy="62230"/>
          </a:xfrm>
          <a:custGeom>
            <a:avLst/>
            <a:gdLst/>
            <a:ahLst/>
            <a:cxnLst/>
            <a:rect l="l" t="t" r="r" b="b"/>
            <a:pathLst>
              <a:path w="62864" h="62230">
                <a:moveTo>
                  <a:pt x="0" y="0"/>
                </a:moveTo>
                <a:lnTo>
                  <a:pt x="62289" y="62215"/>
                </a:lnTo>
              </a:path>
            </a:pathLst>
          </a:custGeom>
          <a:ln w="7408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1835755" y="2981626"/>
            <a:ext cx="62865" cy="62230"/>
          </a:xfrm>
          <a:custGeom>
            <a:avLst/>
            <a:gdLst/>
            <a:ahLst/>
            <a:cxnLst/>
            <a:rect l="l" t="t" r="r" b="b"/>
            <a:pathLst>
              <a:path w="62864" h="62230">
                <a:moveTo>
                  <a:pt x="0" y="62215"/>
                </a:moveTo>
                <a:lnTo>
                  <a:pt x="62289" y="0"/>
                </a:lnTo>
              </a:path>
            </a:pathLst>
          </a:custGeom>
          <a:ln w="7408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 txBox="1"/>
          <p:nvPr/>
        </p:nvSpPr>
        <p:spPr>
          <a:xfrm>
            <a:off x="2088662" y="2831832"/>
            <a:ext cx="762000" cy="372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spc="85" dirty="0">
                <a:latin typeface="Tahoma"/>
                <a:cs typeface="Tahoma"/>
              </a:rPr>
              <a:t>B</a:t>
            </a:r>
            <a:r>
              <a:rPr sz="750" spc="70" dirty="0">
                <a:latin typeface="Tahoma"/>
                <a:cs typeface="Tahoma"/>
              </a:rPr>
              <a:t>a</a:t>
            </a:r>
            <a:r>
              <a:rPr sz="750" spc="65" dirty="0">
                <a:latin typeface="Tahoma"/>
                <a:cs typeface="Tahoma"/>
              </a:rPr>
              <a:t>s</a:t>
            </a:r>
            <a:r>
              <a:rPr sz="750" spc="55" dirty="0">
                <a:latin typeface="Tahoma"/>
                <a:cs typeface="Tahoma"/>
              </a:rPr>
              <a:t>el</a:t>
            </a:r>
            <a:r>
              <a:rPr sz="750" spc="35" dirty="0">
                <a:latin typeface="Tahoma"/>
                <a:cs typeface="Tahoma"/>
              </a:rPr>
              <a:t>i</a:t>
            </a:r>
            <a:r>
              <a:rPr sz="750" spc="70" dirty="0">
                <a:latin typeface="Tahoma"/>
                <a:cs typeface="Tahoma"/>
              </a:rPr>
              <a:t>n</a:t>
            </a:r>
            <a:r>
              <a:rPr sz="750" spc="80" dirty="0">
                <a:latin typeface="Tahoma"/>
                <a:cs typeface="Tahoma"/>
              </a:rPr>
              <a:t>e</a:t>
            </a:r>
            <a:r>
              <a:rPr sz="750" spc="10" dirty="0">
                <a:latin typeface="Tahoma"/>
                <a:cs typeface="Tahoma"/>
              </a:rPr>
              <a:t> </a:t>
            </a:r>
            <a:r>
              <a:rPr sz="750" spc="5" dirty="0">
                <a:latin typeface="Tahoma"/>
                <a:cs typeface="Tahoma"/>
              </a:rPr>
              <a:t>-</a:t>
            </a:r>
            <a:r>
              <a:rPr sz="750" spc="10" dirty="0">
                <a:latin typeface="Tahoma"/>
                <a:cs typeface="Tahoma"/>
              </a:rPr>
              <a:t> </a:t>
            </a:r>
            <a:r>
              <a:rPr sz="750" spc="50" dirty="0">
                <a:latin typeface="Tahoma"/>
                <a:cs typeface="Tahoma"/>
              </a:rPr>
              <a:t>95%</a:t>
            </a:r>
            <a:endParaRPr sz="7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z="750" spc="85" dirty="0">
                <a:latin typeface="Tahoma"/>
                <a:cs typeface="Tahoma"/>
              </a:rPr>
              <a:t>B</a:t>
            </a:r>
            <a:r>
              <a:rPr sz="750" spc="70" dirty="0">
                <a:latin typeface="Tahoma"/>
                <a:cs typeface="Tahoma"/>
              </a:rPr>
              <a:t>a</a:t>
            </a:r>
            <a:r>
              <a:rPr sz="750" spc="65" dirty="0">
                <a:latin typeface="Tahoma"/>
                <a:cs typeface="Tahoma"/>
              </a:rPr>
              <a:t>s</a:t>
            </a:r>
            <a:r>
              <a:rPr sz="750" spc="55" dirty="0">
                <a:latin typeface="Tahoma"/>
                <a:cs typeface="Tahoma"/>
              </a:rPr>
              <a:t>el</a:t>
            </a:r>
            <a:r>
              <a:rPr sz="750" spc="35" dirty="0">
                <a:latin typeface="Tahoma"/>
                <a:cs typeface="Tahoma"/>
              </a:rPr>
              <a:t>i</a:t>
            </a:r>
            <a:r>
              <a:rPr sz="750" spc="70" dirty="0">
                <a:latin typeface="Tahoma"/>
                <a:cs typeface="Tahoma"/>
              </a:rPr>
              <a:t>n</a:t>
            </a:r>
            <a:r>
              <a:rPr sz="750" spc="80" dirty="0">
                <a:latin typeface="Tahoma"/>
                <a:cs typeface="Tahoma"/>
              </a:rPr>
              <a:t>e</a:t>
            </a:r>
            <a:r>
              <a:rPr sz="750" spc="10" dirty="0">
                <a:latin typeface="Tahoma"/>
                <a:cs typeface="Tahoma"/>
              </a:rPr>
              <a:t> </a:t>
            </a:r>
            <a:r>
              <a:rPr sz="750" spc="5" dirty="0">
                <a:latin typeface="Tahoma"/>
                <a:cs typeface="Tahoma"/>
              </a:rPr>
              <a:t>-</a:t>
            </a:r>
            <a:r>
              <a:rPr sz="750" spc="10" dirty="0">
                <a:latin typeface="Tahoma"/>
                <a:cs typeface="Tahoma"/>
              </a:rPr>
              <a:t> </a:t>
            </a:r>
            <a:r>
              <a:rPr sz="750" spc="50" dirty="0">
                <a:latin typeface="Tahoma"/>
                <a:cs typeface="Tahoma"/>
              </a:rPr>
              <a:t>60%</a:t>
            </a:r>
            <a:endParaRPr sz="7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750" spc="85" dirty="0">
                <a:latin typeface="Tahoma"/>
                <a:cs typeface="Tahoma"/>
              </a:rPr>
              <a:t>B</a:t>
            </a:r>
            <a:r>
              <a:rPr sz="750" spc="70" dirty="0">
                <a:latin typeface="Tahoma"/>
                <a:cs typeface="Tahoma"/>
              </a:rPr>
              <a:t>a</a:t>
            </a:r>
            <a:r>
              <a:rPr sz="750" spc="65" dirty="0">
                <a:latin typeface="Tahoma"/>
                <a:cs typeface="Tahoma"/>
              </a:rPr>
              <a:t>s</a:t>
            </a:r>
            <a:r>
              <a:rPr sz="750" spc="55" dirty="0">
                <a:latin typeface="Tahoma"/>
                <a:cs typeface="Tahoma"/>
              </a:rPr>
              <a:t>el</a:t>
            </a:r>
            <a:r>
              <a:rPr sz="750" spc="35" dirty="0">
                <a:latin typeface="Tahoma"/>
                <a:cs typeface="Tahoma"/>
              </a:rPr>
              <a:t>i</a:t>
            </a:r>
            <a:r>
              <a:rPr sz="750" spc="70" dirty="0">
                <a:latin typeface="Tahoma"/>
                <a:cs typeface="Tahoma"/>
              </a:rPr>
              <a:t>n</a:t>
            </a:r>
            <a:r>
              <a:rPr sz="750" spc="80" dirty="0">
                <a:latin typeface="Tahoma"/>
                <a:cs typeface="Tahoma"/>
              </a:rPr>
              <a:t>e</a:t>
            </a:r>
            <a:r>
              <a:rPr sz="750" spc="10" dirty="0">
                <a:latin typeface="Tahoma"/>
                <a:cs typeface="Tahoma"/>
              </a:rPr>
              <a:t> </a:t>
            </a:r>
            <a:r>
              <a:rPr sz="750" spc="5" dirty="0">
                <a:latin typeface="Tahoma"/>
                <a:cs typeface="Tahoma"/>
              </a:rPr>
              <a:t>-</a:t>
            </a:r>
            <a:r>
              <a:rPr sz="750" spc="10" dirty="0">
                <a:latin typeface="Tahoma"/>
                <a:cs typeface="Tahoma"/>
              </a:rPr>
              <a:t> </a:t>
            </a:r>
            <a:r>
              <a:rPr sz="750" spc="50" dirty="0">
                <a:latin typeface="Tahoma"/>
                <a:cs typeface="Tahoma"/>
              </a:rPr>
              <a:t>20%</a:t>
            </a:r>
            <a:endParaRPr sz="750">
              <a:latin typeface="Tahoma"/>
              <a:cs typeface="Tahoma"/>
            </a:endParaRPr>
          </a:p>
        </p:txBody>
      </p:sp>
      <p:sp>
        <p:nvSpPr>
          <p:cNvPr id="116" name="object 116"/>
          <p:cNvSpPr/>
          <p:nvPr/>
        </p:nvSpPr>
        <p:spPr>
          <a:xfrm>
            <a:off x="1706865" y="3136445"/>
            <a:ext cx="319405" cy="0"/>
          </a:xfrm>
          <a:custGeom>
            <a:avLst/>
            <a:gdLst/>
            <a:ahLst/>
            <a:cxnLst/>
            <a:rect l="l" t="t" r="r" b="b"/>
            <a:pathLst>
              <a:path w="319405">
                <a:moveTo>
                  <a:pt x="0" y="0"/>
                </a:moveTo>
                <a:lnTo>
                  <a:pt x="319314" y="0"/>
                </a:lnTo>
              </a:path>
            </a:pathLst>
          </a:custGeom>
          <a:ln w="7408">
            <a:solidFill>
              <a:srgbClr val="B22222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2136548" y="3492045"/>
            <a:ext cx="5060315" cy="2051050"/>
          </a:xfrm>
          <a:custGeom>
            <a:avLst/>
            <a:gdLst/>
            <a:ahLst/>
            <a:cxnLst/>
            <a:rect l="l" t="t" r="r" b="b"/>
            <a:pathLst>
              <a:path w="5060315" h="2051050">
                <a:moveTo>
                  <a:pt x="0" y="2050671"/>
                </a:moveTo>
                <a:lnTo>
                  <a:pt x="460072" y="691998"/>
                </a:lnTo>
                <a:lnTo>
                  <a:pt x="1993597" y="119289"/>
                </a:lnTo>
                <a:lnTo>
                  <a:pt x="5059893" y="0"/>
                </a:lnTo>
              </a:path>
            </a:pathLst>
          </a:custGeom>
          <a:ln w="7408">
            <a:solidFill>
              <a:srgbClr val="B22222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2129139" y="5553798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0" y="0"/>
                </a:moveTo>
                <a:lnTo>
                  <a:pt x="14817" y="0"/>
                </a:lnTo>
              </a:path>
            </a:pathLst>
          </a:custGeom>
          <a:ln w="4323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2105478" y="5542717"/>
            <a:ext cx="62230" cy="0"/>
          </a:xfrm>
          <a:custGeom>
            <a:avLst/>
            <a:gdLst/>
            <a:ahLst/>
            <a:cxnLst/>
            <a:rect l="l" t="t" r="r" b="b"/>
            <a:pathLst>
              <a:path w="62230">
                <a:moveTo>
                  <a:pt x="0" y="0"/>
                </a:moveTo>
                <a:lnTo>
                  <a:pt x="62215" y="0"/>
                </a:lnTo>
              </a:path>
            </a:pathLst>
          </a:custGeom>
          <a:ln w="7408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2136548" y="5511572"/>
            <a:ext cx="0" cy="62230"/>
          </a:xfrm>
          <a:custGeom>
            <a:avLst/>
            <a:gdLst/>
            <a:ahLst/>
            <a:cxnLst/>
            <a:rect l="l" t="t" r="r" b="b"/>
            <a:pathLst>
              <a:path h="62229">
                <a:moveTo>
                  <a:pt x="0" y="0"/>
                </a:moveTo>
                <a:lnTo>
                  <a:pt x="0" y="62215"/>
                </a:lnTo>
              </a:path>
            </a:pathLst>
          </a:custGeom>
          <a:ln w="7408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2105478" y="5511572"/>
            <a:ext cx="62230" cy="62230"/>
          </a:xfrm>
          <a:custGeom>
            <a:avLst/>
            <a:gdLst/>
            <a:ahLst/>
            <a:cxnLst/>
            <a:rect l="l" t="t" r="r" b="b"/>
            <a:pathLst>
              <a:path w="62230" h="62229">
                <a:moveTo>
                  <a:pt x="0" y="0"/>
                </a:moveTo>
                <a:lnTo>
                  <a:pt x="62215" y="62215"/>
                </a:lnTo>
              </a:path>
            </a:pathLst>
          </a:custGeom>
          <a:ln w="7408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2105478" y="5511572"/>
            <a:ext cx="62230" cy="62230"/>
          </a:xfrm>
          <a:custGeom>
            <a:avLst/>
            <a:gdLst/>
            <a:ahLst/>
            <a:cxnLst/>
            <a:rect l="l" t="t" r="r" b="b"/>
            <a:pathLst>
              <a:path w="62230" h="62229">
                <a:moveTo>
                  <a:pt x="0" y="62215"/>
                </a:moveTo>
                <a:lnTo>
                  <a:pt x="62215" y="0"/>
                </a:lnTo>
              </a:path>
            </a:pathLst>
          </a:custGeom>
          <a:ln w="7408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2589212" y="4174145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20">
                <a:moveTo>
                  <a:pt x="0" y="9867"/>
                </a:moveTo>
                <a:lnTo>
                  <a:pt x="14817" y="9867"/>
                </a:lnTo>
              </a:path>
            </a:pathLst>
          </a:custGeom>
          <a:ln w="21005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2565476" y="4184043"/>
            <a:ext cx="62865" cy="0"/>
          </a:xfrm>
          <a:custGeom>
            <a:avLst/>
            <a:gdLst/>
            <a:ahLst/>
            <a:cxnLst/>
            <a:rect l="l" t="t" r="r" b="b"/>
            <a:pathLst>
              <a:path w="62864">
                <a:moveTo>
                  <a:pt x="0" y="0"/>
                </a:moveTo>
                <a:lnTo>
                  <a:pt x="62289" y="0"/>
                </a:lnTo>
              </a:path>
            </a:pathLst>
          </a:custGeom>
          <a:ln w="7408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2596621" y="4152898"/>
            <a:ext cx="0" cy="62230"/>
          </a:xfrm>
          <a:custGeom>
            <a:avLst/>
            <a:gdLst/>
            <a:ahLst/>
            <a:cxnLst/>
            <a:rect l="l" t="t" r="r" b="b"/>
            <a:pathLst>
              <a:path h="62229">
                <a:moveTo>
                  <a:pt x="0" y="0"/>
                </a:moveTo>
                <a:lnTo>
                  <a:pt x="0" y="62215"/>
                </a:lnTo>
              </a:path>
            </a:pathLst>
          </a:custGeom>
          <a:ln w="7408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2565476" y="4152898"/>
            <a:ext cx="62865" cy="62230"/>
          </a:xfrm>
          <a:custGeom>
            <a:avLst/>
            <a:gdLst/>
            <a:ahLst/>
            <a:cxnLst/>
            <a:rect l="l" t="t" r="r" b="b"/>
            <a:pathLst>
              <a:path w="62864" h="62229">
                <a:moveTo>
                  <a:pt x="0" y="0"/>
                </a:moveTo>
                <a:lnTo>
                  <a:pt x="62289" y="62215"/>
                </a:lnTo>
              </a:path>
            </a:pathLst>
          </a:custGeom>
          <a:ln w="7408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2565476" y="4152898"/>
            <a:ext cx="62865" cy="62230"/>
          </a:xfrm>
          <a:custGeom>
            <a:avLst/>
            <a:gdLst/>
            <a:ahLst/>
            <a:cxnLst/>
            <a:rect l="l" t="t" r="r" b="b"/>
            <a:pathLst>
              <a:path w="62864" h="62229">
                <a:moveTo>
                  <a:pt x="0" y="62215"/>
                </a:moveTo>
                <a:lnTo>
                  <a:pt x="62289" y="0"/>
                </a:lnTo>
              </a:path>
            </a:pathLst>
          </a:custGeom>
          <a:ln w="7408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4122737" y="3601496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20">
                <a:moveTo>
                  <a:pt x="0" y="9867"/>
                </a:moveTo>
                <a:lnTo>
                  <a:pt x="14817" y="9867"/>
                </a:lnTo>
              </a:path>
            </a:pathLst>
          </a:custGeom>
          <a:ln w="21005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4099001" y="3611334"/>
            <a:ext cx="62865" cy="0"/>
          </a:xfrm>
          <a:custGeom>
            <a:avLst/>
            <a:gdLst/>
            <a:ahLst/>
            <a:cxnLst/>
            <a:rect l="l" t="t" r="r" b="b"/>
            <a:pathLst>
              <a:path w="62864">
                <a:moveTo>
                  <a:pt x="0" y="0"/>
                </a:moveTo>
                <a:lnTo>
                  <a:pt x="62289" y="0"/>
                </a:lnTo>
              </a:path>
            </a:pathLst>
          </a:custGeom>
          <a:ln w="7408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4130146" y="3580264"/>
            <a:ext cx="0" cy="62230"/>
          </a:xfrm>
          <a:custGeom>
            <a:avLst/>
            <a:gdLst/>
            <a:ahLst/>
            <a:cxnLst/>
            <a:rect l="l" t="t" r="r" b="b"/>
            <a:pathLst>
              <a:path h="62229">
                <a:moveTo>
                  <a:pt x="0" y="0"/>
                </a:moveTo>
                <a:lnTo>
                  <a:pt x="0" y="62215"/>
                </a:lnTo>
              </a:path>
            </a:pathLst>
          </a:custGeom>
          <a:ln w="7408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4099001" y="3580264"/>
            <a:ext cx="62865" cy="62230"/>
          </a:xfrm>
          <a:custGeom>
            <a:avLst/>
            <a:gdLst/>
            <a:ahLst/>
            <a:cxnLst/>
            <a:rect l="l" t="t" r="r" b="b"/>
            <a:pathLst>
              <a:path w="62864" h="62229">
                <a:moveTo>
                  <a:pt x="0" y="0"/>
                </a:moveTo>
                <a:lnTo>
                  <a:pt x="62289" y="62215"/>
                </a:lnTo>
              </a:path>
            </a:pathLst>
          </a:custGeom>
          <a:ln w="7408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4099001" y="3580264"/>
            <a:ext cx="62865" cy="62230"/>
          </a:xfrm>
          <a:custGeom>
            <a:avLst/>
            <a:gdLst/>
            <a:ahLst/>
            <a:cxnLst/>
            <a:rect l="l" t="t" r="r" b="b"/>
            <a:pathLst>
              <a:path w="62864" h="62229">
                <a:moveTo>
                  <a:pt x="0" y="62215"/>
                </a:moveTo>
                <a:lnTo>
                  <a:pt x="62289" y="0"/>
                </a:lnTo>
              </a:path>
            </a:pathLst>
          </a:custGeom>
          <a:ln w="7408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7189031" y="3482207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40" h="20320">
                <a:moveTo>
                  <a:pt x="0" y="9867"/>
                </a:moveTo>
                <a:lnTo>
                  <a:pt x="14817" y="9867"/>
                </a:lnTo>
              </a:path>
            </a:pathLst>
          </a:custGeom>
          <a:ln w="21005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7165371" y="3492045"/>
            <a:ext cx="62230" cy="0"/>
          </a:xfrm>
          <a:custGeom>
            <a:avLst/>
            <a:gdLst/>
            <a:ahLst/>
            <a:cxnLst/>
            <a:rect l="l" t="t" r="r" b="b"/>
            <a:pathLst>
              <a:path w="62229">
                <a:moveTo>
                  <a:pt x="0" y="0"/>
                </a:moveTo>
                <a:lnTo>
                  <a:pt x="62215" y="0"/>
                </a:lnTo>
              </a:path>
            </a:pathLst>
          </a:custGeom>
          <a:ln w="7408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7196441" y="3460975"/>
            <a:ext cx="0" cy="62230"/>
          </a:xfrm>
          <a:custGeom>
            <a:avLst/>
            <a:gdLst/>
            <a:ahLst/>
            <a:cxnLst/>
            <a:rect l="l" t="t" r="r" b="b"/>
            <a:pathLst>
              <a:path h="62229">
                <a:moveTo>
                  <a:pt x="0" y="0"/>
                </a:moveTo>
                <a:lnTo>
                  <a:pt x="0" y="62215"/>
                </a:lnTo>
              </a:path>
            </a:pathLst>
          </a:custGeom>
          <a:ln w="7408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7165371" y="3460975"/>
            <a:ext cx="62230" cy="62230"/>
          </a:xfrm>
          <a:custGeom>
            <a:avLst/>
            <a:gdLst/>
            <a:ahLst/>
            <a:cxnLst/>
            <a:rect l="l" t="t" r="r" b="b"/>
            <a:pathLst>
              <a:path w="62229" h="62229">
                <a:moveTo>
                  <a:pt x="0" y="0"/>
                </a:moveTo>
                <a:lnTo>
                  <a:pt x="62215" y="62215"/>
                </a:lnTo>
              </a:path>
            </a:pathLst>
          </a:custGeom>
          <a:ln w="7408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7165371" y="3460975"/>
            <a:ext cx="62230" cy="62230"/>
          </a:xfrm>
          <a:custGeom>
            <a:avLst/>
            <a:gdLst/>
            <a:ahLst/>
            <a:cxnLst/>
            <a:rect l="l" t="t" r="r" b="b"/>
            <a:pathLst>
              <a:path w="62229" h="62229">
                <a:moveTo>
                  <a:pt x="0" y="62215"/>
                </a:moveTo>
                <a:lnTo>
                  <a:pt x="62215" y="0"/>
                </a:lnTo>
              </a:path>
            </a:pathLst>
          </a:custGeom>
          <a:ln w="7408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1859492" y="3126607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19">
                <a:moveTo>
                  <a:pt x="0" y="9867"/>
                </a:moveTo>
                <a:lnTo>
                  <a:pt x="14815" y="9867"/>
                </a:lnTo>
              </a:path>
            </a:pathLst>
          </a:custGeom>
          <a:ln w="21005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1866900" y="3105374"/>
            <a:ext cx="0" cy="62230"/>
          </a:xfrm>
          <a:custGeom>
            <a:avLst/>
            <a:gdLst/>
            <a:ahLst/>
            <a:cxnLst/>
            <a:rect l="l" t="t" r="r" b="b"/>
            <a:pathLst>
              <a:path h="62230">
                <a:moveTo>
                  <a:pt x="0" y="0"/>
                </a:moveTo>
                <a:lnTo>
                  <a:pt x="0" y="62215"/>
                </a:lnTo>
              </a:path>
            </a:pathLst>
          </a:custGeom>
          <a:ln w="7408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1835755" y="3105374"/>
            <a:ext cx="62865" cy="62230"/>
          </a:xfrm>
          <a:custGeom>
            <a:avLst/>
            <a:gdLst/>
            <a:ahLst/>
            <a:cxnLst/>
            <a:rect l="l" t="t" r="r" b="b"/>
            <a:pathLst>
              <a:path w="62864" h="62230">
                <a:moveTo>
                  <a:pt x="0" y="0"/>
                </a:moveTo>
                <a:lnTo>
                  <a:pt x="62289" y="62215"/>
                </a:lnTo>
              </a:path>
            </a:pathLst>
          </a:custGeom>
          <a:ln w="7408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1835755" y="3105374"/>
            <a:ext cx="62865" cy="62230"/>
          </a:xfrm>
          <a:custGeom>
            <a:avLst/>
            <a:gdLst/>
            <a:ahLst/>
            <a:cxnLst/>
            <a:rect l="l" t="t" r="r" b="b"/>
            <a:pathLst>
              <a:path w="62864" h="62230">
                <a:moveTo>
                  <a:pt x="0" y="62215"/>
                </a:moveTo>
                <a:lnTo>
                  <a:pt x="62289" y="0"/>
                </a:lnTo>
              </a:path>
            </a:pathLst>
          </a:custGeom>
          <a:ln w="7408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3237442" y="2889022"/>
            <a:ext cx="128270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134" y="0"/>
                </a:lnTo>
              </a:path>
            </a:pathLst>
          </a:custGeom>
          <a:ln w="7408">
            <a:solidFill>
              <a:srgbClr val="0064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3046336" y="2889022"/>
            <a:ext cx="128905" cy="0"/>
          </a:xfrm>
          <a:custGeom>
            <a:avLst/>
            <a:gdLst/>
            <a:ahLst/>
            <a:cxnLst/>
            <a:rect l="l" t="t" r="r" b="b"/>
            <a:pathLst>
              <a:path w="128905">
                <a:moveTo>
                  <a:pt x="0" y="0"/>
                </a:moveTo>
                <a:lnTo>
                  <a:pt x="128890" y="0"/>
                </a:lnTo>
              </a:path>
            </a:pathLst>
          </a:custGeom>
          <a:ln w="7408">
            <a:solidFill>
              <a:srgbClr val="0064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2136548" y="5839806"/>
            <a:ext cx="5060315" cy="226060"/>
          </a:xfrm>
          <a:custGeom>
            <a:avLst/>
            <a:gdLst/>
            <a:ahLst/>
            <a:cxnLst/>
            <a:rect l="l" t="t" r="r" b="b"/>
            <a:pathLst>
              <a:path w="5060315" h="226060">
                <a:moveTo>
                  <a:pt x="0" y="225954"/>
                </a:moveTo>
                <a:lnTo>
                  <a:pt x="460072" y="135542"/>
                </a:lnTo>
                <a:lnTo>
                  <a:pt x="1993597" y="0"/>
                </a:lnTo>
                <a:lnTo>
                  <a:pt x="5059893" y="102205"/>
                </a:lnTo>
              </a:path>
            </a:pathLst>
          </a:custGeom>
          <a:ln w="7408">
            <a:solidFill>
              <a:srgbClr val="0064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2105478" y="6054633"/>
            <a:ext cx="62230" cy="42545"/>
          </a:xfrm>
          <a:custGeom>
            <a:avLst/>
            <a:gdLst/>
            <a:ahLst/>
            <a:cxnLst/>
            <a:rect l="l" t="t" r="r" b="b"/>
            <a:pathLst>
              <a:path w="62230" h="42545">
                <a:moveTo>
                  <a:pt x="0" y="0"/>
                </a:moveTo>
                <a:lnTo>
                  <a:pt x="62215" y="0"/>
                </a:lnTo>
                <a:lnTo>
                  <a:pt x="62215" y="42197"/>
                </a:lnTo>
                <a:lnTo>
                  <a:pt x="0" y="42197"/>
                </a:lnTo>
                <a:lnTo>
                  <a:pt x="0" y="0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2565476" y="5944205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4" h="62864">
                <a:moveTo>
                  <a:pt x="0" y="0"/>
                </a:moveTo>
                <a:lnTo>
                  <a:pt x="62274" y="0"/>
                </a:lnTo>
                <a:lnTo>
                  <a:pt x="62274" y="62274"/>
                </a:lnTo>
                <a:lnTo>
                  <a:pt x="0" y="62274"/>
                </a:lnTo>
                <a:lnTo>
                  <a:pt x="0" y="0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4099001" y="5808662"/>
            <a:ext cx="62865" cy="62230"/>
          </a:xfrm>
          <a:custGeom>
            <a:avLst/>
            <a:gdLst/>
            <a:ahLst/>
            <a:cxnLst/>
            <a:rect l="l" t="t" r="r" b="b"/>
            <a:pathLst>
              <a:path w="62864" h="62229">
                <a:moveTo>
                  <a:pt x="0" y="0"/>
                </a:moveTo>
                <a:lnTo>
                  <a:pt x="62274" y="0"/>
                </a:lnTo>
                <a:lnTo>
                  <a:pt x="62274" y="62215"/>
                </a:lnTo>
                <a:lnTo>
                  <a:pt x="0" y="62215"/>
                </a:lnTo>
                <a:lnTo>
                  <a:pt x="0" y="0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7165371" y="5910867"/>
            <a:ext cx="62230" cy="62865"/>
          </a:xfrm>
          <a:custGeom>
            <a:avLst/>
            <a:gdLst/>
            <a:ahLst/>
            <a:cxnLst/>
            <a:rect l="l" t="t" r="r" b="b"/>
            <a:pathLst>
              <a:path w="62229" h="62864">
                <a:moveTo>
                  <a:pt x="0" y="0"/>
                </a:moveTo>
                <a:lnTo>
                  <a:pt x="62215" y="0"/>
                </a:lnTo>
                <a:lnTo>
                  <a:pt x="62215" y="62274"/>
                </a:lnTo>
                <a:lnTo>
                  <a:pt x="0" y="62274"/>
                </a:lnTo>
                <a:lnTo>
                  <a:pt x="0" y="0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3175226" y="2857951"/>
            <a:ext cx="62230" cy="62230"/>
          </a:xfrm>
          <a:custGeom>
            <a:avLst/>
            <a:gdLst/>
            <a:ahLst/>
            <a:cxnLst/>
            <a:rect l="l" t="t" r="r" b="b"/>
            <a:pathLst>
              <a:path w="62230" h="62230">
                <a:moveTo>
                  <a:pt x="0" y="0"/>
                </a:moveTo>
                <a:lnTo>
                  <a:pt x="62215" y="0"/>
                </a:lnTo>
                <a:lnTo>
                  <a:pt x="62215" y="62215"/>
                </a:lnTo>
                <a:lnTo>
                  <a:pt x="0" y="62215"/>
                </a:lnTo>
                <a:lnTo>
                  <a:pt x="0" y="0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3237442" y="3012770"/>
            <a:ext cx="128270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134" y="0"/>
                </a:lnTo>
              </a:path>
            </a:pathLst>
          </a:custGeom>
          <a:ln w="7408">
            <a:solidFill>
              <a:srgbClr val="0060A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3046336" y="3012770"/>
            <a:ext cx="128905" cy="0"/>
          </a:xfrm>
          <a:custGeom>
            <a:avLst/>
            <a:gdLst/>
            <a:ahLst/>
            <a:cxnLst/>
            <a:rect l="l" t="t" r="r" b="b"/>
            <a:pathLst>
              <a:path w="128905">
                <a:moveTo>
                  <a:pt x="0" y="0"/>
                </a:moveTo>
                <a:lnTo>
                  <a:pt x="128890" y="0"/>
                </a:lnTo>
              </a:path>
            </a:pathLst>
          </a:custGeom>
          <a:ln w="7408">
            <a:solidFill>
              <a:srgbClr val="0060A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2136548" y="5701996"/>
            <a:ext cx="5060315" cy="321945"/>
          </a:xfrm>
          <a:custGeom>
            <a:avLst/>
            <a:gdLst/>
            <a:ahLst/>
            <a:cxnLst/>
            <a:rect l="l" t="t" r="r" b="b"/>
            <a:pathLst>
              <a:path w="5060315" h="321945">
                <a:moveTo>
                  <a:pt x="0" y="321506"/>
                </a:moveTo>
                <a:lnTo>
                  <a:pt x="460072" y="132594"/>
                </a:lnTo>
                <a:lnTo>
                  <a:pt x="1993597" y="0"/>
                </a:lnTo>
                <a:lnTo>
                  <a:pt x="5059893" y="182941"/>
                </a:lnTo>
              </a:path>
            </a:pathLst>
          </a:custGeom>
          <a:ln w="7408">
            <a:solidFill>
              <a:srgbClr val="0060A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2105478" y="5992359"/>
            <a:ext cx="62230" cy="62865"/>
          </a:xfrm>
          <a:custGeom>
            <a:avLst/>
            <a:gdLst/>
            <a:ahLst/>
            <a:cxnLst/>
            <a:rect l="l" t="t" r="r" b="b"/>
            <a:pathLst>
              <a:path w="62230" h="62864">
                <a:moveTo>
                  <a:pt x="0" y="0"/>
                </a:moveTo>
                <a:lnTo>
                  <a:pt x="62215" y="0"/>
                </a:lnTo>
                <a:lnTo>
                  <a:pt x="62215" y="62274"/>
                </a:lnTo>
                <a:lnTo>
                  <a:pt x="0" y="62274"/>
                </a:lnTo>
                <a:lnTo>
                  <a:pt x="0" y="0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2565476" y="5803446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4" h="62864">
                <a:moveTo>
                  <a:pt x="0" y="0"/>
                </a:moveTo>
                <a:lnTo>
                  <a:pt x="62274" y="0"/>
                </a:lnTo>
                <a:lnTo>
                  <a:pt x="62274" y="62274"/>
                </a:lnTo>
                <a:lnTo>
                  <a:pt x="0" y="62274"/>
                </a:lnTo>
                <a:lnTo>
                  <a:pt x="0" y="0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4099001" y="5670852"/>
            <a:ext cx="62865" cy="62230"/>
          </a:xfrm>
          <a:custGeom>
            <a:avLst/>
            <a:gdLst/>
            <a:ahLst/>
            <a:cxnLst/>
            <a:rect l="l" t="t" r="r" b="b"/>
            <a:pathLst>
              <a:path w="62864" h="62229">
                <a:moveTo>
                  <a:pt x="0" y="0"/>
                </a:moveTo>
                <a:lnTo>
                  <a:pt x="62274" y="0"/>
                </a:lnTo>
                <a:lnTo>
                  <a:pt x="62274" y="62215"/>
                </a:lnTo>
                <a:lnTo>
                  <a:pt x="0" y="62215"/>
                </a:lnTo>
                <a:lnTo>
                  <a:pt x="0" y="0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7165371" y="5853867"/>
            <a:ext cx="62230" cy="62230"/>
          </a:xfrm>
          <a:custGeom>
            <a:avLst/>
            <a:gdLst/>
            <a:ahLst/>
            <a:cxnLst/>
            <a:rect l="l" t="t" r="r" b="b"/>
            <a:pathLst>
              <a:path w="62229" h="62229">
                <a:moveTo>
                  <a:pt x="0" y="0"/>
                </a:moveTo>
                <a:lnTo>
                  <a:pt x="62215" y="0"/>
                </a:lnTo>
                <a:lnTo>
                  <a:pt x="62215" y="62215"/>
                </a:lnTo>
                <a:lnTo>
                  <a:pt x="0" y="62215"/>
                </a:lnTo>
                <a:lnTo>
                  <a:pt x="0" y="0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3175226" y="2981626"/>
            <a:ext cx="62230" cy="62230"/>
          </a:xfrm>
          <a:custGeom>
            <a:avLst/>
            <a:gdLst/>
            <a:ahLst/>
            <a:cxnLst/>
            <a:rect l="l" t="t" r="r" b="b"/>
            <a:pathLst>
              <a:path w="62230" h="62230">
                <a:moveTo>
                  <a:pt x="0" y="0"/>
                </a:moveTo>
                <a:lnTo>
                  <a:pt x="62215" y="0"/>
                </a:lnTo>
                <a:lnTo>
                  <a:pt x="62215" y="62215"/>
                </a:lnTo>
                <a:lnTo>
                  <a:pt x="0" y="62215"/>
                </a:lnTo>
                <a:lnTo>
                  <a:pt x="0" y="0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 txBox="1"/>
          <p:nvPr/>
        </p:nvSpPr>
        <p:spPr>
          <a:xfrm>
            <a:off x="3033636" y="2831832"/>
            <a:ext cx="1136650" cy="372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03200" algn="l"/>
                <a:tab pos="407034" algn="l"/>
              </a:tabLst>
            </a:pPr>
            <a:r>
              <a:rPr sz="750" spc="10" dirty="0">
                <a:latin typeface="Tahoma"/>
                <a:cs typeface="Tahoma"/>
              </a:rPr>
              <a:t> 	 	</a:t>
            </a:r>
            <a:r>
              <a:rPr sz="750" spc="75" dirty="0">
                <a:latin typeface="Tahoma"/>
                <a:cs typeface="Tahoma"/>
              </a:rPr>
              <a:t>Ca</a:t>
            </a:r>
            <a:r>
              <a:rPr sz="750" spc="70" dirty="0">
                <a:latin typeface="Tahoma"/>
                <a:cs typeface="Tahoma"/>
              </a:rPr>
              <a:t>c</a:t>
            </a:r>
            <a:r>
              <a:rPr sz="750" spc="65" dirty="0">
                <a:latin typeface="Tahoma"/>
                <a:cs typeface="Tahoma"/>
              </a:rPr>
              <a:t>h</a:t>
            </a:r>
            <a:r>
              <a:rPr sz="750" spc="35" dirty="0">
                <a:latin typeface="Tahoma"/>
                <a:cs typeface="Tahoma"/>
              </a:rPr>
              <a:t>i</a:t>
            </a:r>
            <a:r>
              <a:rPr sz="750" spc="65" dirty="0">
                <a:latin typeface="Tahoma"/>
                <a:cs typeface="Tahoma"/>
              </a:rPr>
              <a:t>n</a:t>
            </a:r>
            <a:r>
              <a:rPr sz="750" spc="75" dirty="0">
                <a:latin typeface="Tahoma"/>
                <a:cs typeface="Tahoma"/>
              </a:rPr>
              <a:t>g</a:t>
            </a:r>
            <a:r>
              <a:rPr sz="750" spc="10" dirty="0">
                <a:latin typeface="Tahoma"/>
                <a:cs typeface="Tahoma"/>
              </a:rPr>
              <a:t> </a:t>
            </a:r>
            <a:r>
              <a:rPr sz="750" spc="5" dirty="0">
                <a:latin typeface="Tahoma"/>
                <a:cs typeface="Tahoma"/>
              </a:rPr>
              <a:t>-</a:t>
            </a:r>
            <a:r>
              <a:rPr sz="750" spc="10" dirty="0">
                <a:latin typeface="Tahoma"/>
                <a:cs typeface="Tahoma"/>
              </a:rPr>
              <a:t> </a:t>
            </a:r>
            <a:r>
              <a:rPr sz="750" spc="50" dirty="0">
                <a:latin typeface="Tahoma"/>
                <a:cs typeface="Tahoma"/>
              </a:rPr>
              <a:t>95%</a:t>
            </a:r>
            <a:endParaRPr sz="7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5"/>
              </a:spcBef>
              <a:tabLst>
                <a:tab pos="203200" algn="l"/>
                <a:tab pos="407034" algn="l"/>
              </a:tabLst>
            </a:pPr>
            <a:r>
              <a:rPr sz="750" spc="10" dirty="0">
                <a:latin typeface="Tahoma"/>
                <a:cs typeface="Tahoma"/>
              </a:rPr>
              <a:t> 	 	</a:t>
            </a:r>
            <a:r>
              <a:rPr sz="750" spc="75" dirty="0">
                <a:latin typeface="Tahoma"/>
                <a:cs typeface="Tahoma"/>
              </a:rPr>
              <a:t>Ca</a:t>
            </a:r>
            <a:r>
              <a:rPr sz="750" spc="70" dirty="0">
                <a:latin typeface="Tahoma"/>
                <a:cs typeface="Tahoma"/>
              </a:rPr>
              <a:t>c</a:t>
            </a:r>
            <a:r>
              <a:rPr sz="750" spc="65" dirty="0">
                <a:latin typeface="Tahoma"/>
                <a:cs typeface="Tahoma"/>
              </a:rPr>
              <a:t>h</a:t>
            </a:r>
            <a:r>
              <a:rPr sz="750" spc="35" dirty="0">
                <a:latin typeface="Tahoma"/>
                <a:cs typeface="Tahoma"/>
              </a:rPr>
              <a:t>i</a:t>
            </a:r>
            <a:r>
              <a:rPr sz="750" spc="65" dirty="0">
                <a:latin typeface="Tahoma"/>
                <a:cs typeface="Tahoma"/>
              </a:rPr>
              <a:t>n</a:t>
            </a:r>
            <a:r>
              <a:rPr sz="750" spc="75" dirty="0">
                <a:latin typeface="Tahoma"/>
                <a:cs typeface="Tahoma"/>
              </a:rPr>
              <a:t>g</a:t>
            </a:r>
            <a:r>
              <a:rPr sz="750" spc="10" dirty="0">
                <a:latin typeface="Tahoma"/>
                <a:cs typeface="Tahoma"/>
              </a:rPr>
              <a:t> </a:t>
            </a:r>
            <a:r>
              <a:rPr sz="750" spc="5" dirty="0">
                <a:latin typeface="Tahoma"/>
                <a:cs typeface="Tahoma"/>
              </a:rPr>
              <a:t>-</a:t>
            </a:r>
            <a:r>
              <a:rPr sz="750" spc="10" dirty="0">
                <a:latin typeface="Tahoma"/>
                <a:cs typeface="Tahoma"/>
              </a:rPr>
              <a:t> </a:t>
            </a:r>
            <a:r>
              <a:rPr sz="750" spc="50" dirty="0">
                <a:latin typeface="Tahoma"/>
                <a:cs typeface="Tahoma"/>
              </a:rPr>
              <a:t>60%</a:t>
            </a:r>
            <a:endParaRPr sz="7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  <a:tabLst>
                <a:tab pos="203200" algn="l"/>
                <a:tab pos="407034" algn="l"/>
              </a:tabLst>
            </a:pPr>
            <a:r>
              <a:rPr sz="750" spc="10" dirty="0">
                <a:latin typeface="Tahoma"/>
                <a:cs typeface="Tahoma"/>
              </a:rPr>
              <a:t> 	 	</a:t>
            </a:r>
            <a:r>
              <a:rPr sz="750" spc="75" dirty="0">
                <a:latin typeface="Tahoma"/>
                <a:cs typeface="Tahoma"/>
              </a:rPr>
              <a:t>Ca</a:t>
            </a:r>
            <a:r>
              <a:rPr sz="750" spc="70" dirty="0">
                <a:latin typeface="Tahoma"/>
                <a:cs typeface="Tahoma"/>
              </a:rPr>
              <a:t>c</a:t>
            </a:r>
            <a:r>
              <a:rPr sz="750" spc="65" dirty="0">
                <a:latin typeface="Tahoma"/>
                <a:cs typeface="Tahoma"/>
              </a:rPr>
              <a:t>h</a:t>
            </a:r>
            <a:r>
              <a:rPr sz="750" spc="35" dirty="0">
                <a:latin typeface="Tahoma"/>
                <a:cs typeface="Tahoma"/>
              </a:rPr>
              <a:t>i</a:t>
            </a:r>
            <a:r>
              <a:rPr sz="750" spc="65" dirty="0">
                <a:latin typeface="Tahoma"/>
                <a:cs typeface="Tahoma"/>
              </a:rPr>
              <a:t>n</a:t>
            </a:r>
            <a:r>
              <a:rPr sz="750" spc="75" dirty="0">
                <a:latin typeface="Tahoma"/>
                <a:cs typeface="Tahoma"/>
              </a:rPr>
              <a:t>g</a:t>
            </a:r>
            <a:r>
              <a:rPr sz="750" spc="10" dirty="0">
                <a:latin typeface="Tahoma"/>
                <a:cs typeface="Tahoma"/>
              </a:rPr>
              <a:t> </a:t>
            </a:r>
            <a:r>
              <a:rPr sz="750" spc="5" dirty="0">
                <a:latin typeface="Tahoma"/>
                <a:cs typeface="Tahoma"/>
              </a:rPr>
              <a:t>-</a:t>
            </a:r>
            <a:r>
              <a:rPr sz="750" spc="10" dirty="0">
                <a:latin typeface="Tahoma"/>
                <a:cs typeface="Tahoma"/>
              </a:rPr>
              <a:t> </a:t>
            </a:r>
            <a:r>
              <a:rPr sz="750" spc="50" dirty="0">
                <a:latin typeface="Tahoma"/>
                <a:cs typeface="Tahoma"/>
              </a:rPr>
              <a:t>20%</a:t>
            </a:r>
            <a:endParaRPr sz="750">
              <a:latin typeface="Tahoma"/>
              <a:cs typeface="Tahoma"/>
            </a:endParaRPr>
          </a:p>
        </p:txBody>
      </p:sp>
      <p:sp>
        <p:nvSpPr>
          <p:cNvPr id="159" name="object 159"/>
          <p:cNvSpPr/>
          <p:nvPr/>
        </p:nvSpPr>
        <p:spPr>
          <a:xfrm>
            <a:off x="3237442" y="3136445"/>
            <a:ext cx="128270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134" y="0"/>
                </a:lnTo>
              </a:path>
            </a:pathLst>
          </a:custGeom>
          <a:ln w="7408">
            <a:solidFill>
              <a:srgbClr val="B22222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3046336" y="3136445"/>
            <a:ext cx="128905" cy="0"/>
          </a:xfrm>
          <a:custGeom>
            <a:avLst/>
            <a:gdLst/>
            <a:ahLst/>
            <a:cxnLst/>
            <a:rect l="l" t="t" r="r" b="b"/>
            <a:pathLst>
              <a:path w="128905">
                <a:moveTo>
                  <a:pt x="0" y="0"/>
                </a:moveTo>
                <a:lnTo>
                  <a:pt x="128890" y="0"/>
                </a:lnTo>
              </a:path>
            </a:pathLst>
          </a:custGeom>
          <a:ln w="7408">
            <a:solidFill>
              <a:srgbClr val="B22222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2136548" y="5350856"/>
            <a:ext cx="5060315" cy="553085"/>
          </a:xfrm>
          <a:custGeom>
            <a:avLst/>
            <a:gdLst/>
            <a:ahLst/>
            <a:cxnLst/>
            <a:rect l="l" t="t" r="r" b="b"/>
            <a:pathLst>
              <a:path w="5060315" h="553085">
                <a:moveTo>
                  <a:pt x="0" y="552602"/>
                </a:moveTo>
                <a:lnTo>
                  <a:pt x="460072" y="182941"/>
                </a:lnTo>
                <a:lnTo>
                  <a:pt x="1993597" y="0"/>
                </a:lnTo>
                <a:lnTo>
                  <a:pt x="5059893" y="305178"/>
                </a:lnTo>
              </a:path>
            </a:pathLst>
          </a:custGeom>
          <a:ln w="7408">
            <a:solidFill>
              <a:srgbClr val="B22222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2105478" y="5872388"/>
            <a:ext cx="62230" cy="62230"/>
          </a:xfrm>
          <a:custGeom>
            <a:avLst/>
            <a:gdLst/>
            <a:ahLst/>
            <a:cxnLst/>
            <a:rect l="l" t="t" r="r" b="b"/>
            <a:pathLst>
              <a:path w="62230" h="62229">
                <a:moveTo>
                  <a:pt x="0" y="0"/>
                </a:moveTo>
                <a:lnTo>
                  <a:pt x="62215" y="0"/>
                </a:lnTo>
                <a:lnTo>
                  <a:pt x="62215" y="62215"/>
                </a:lnTo>
                <a:lnTo>
                  <a:pt x="0" y="62215"/>
                </a:lnTo>
                <a:lnTo>
                  <a:pt x="0" y="0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2565476" y="5502727"/>
            <a:ext cx="62865" cy="62230"/>
          </a:xfrm>
          <a:custGeom>
            <a:avLst/>
            <a:gdLst/>
            <a:ahLst/>
            <a:cxnLst/>
            <a:rect l="l" t="t" r="r" b="b"/>
            <a:pathLst>
              <a:path w="62864" h="62229">
                <a:moveTo>
                  <a:pt x="0" y="0"/>
                </a:moveTo>
                <a:lnTo>
                  <a:pt x="62274" y="0"/>
                </a:lnTo>
                <a:lnTo>
                  <a:pt x="62274" y="62215"/>
                </a:lnTo>
                <a:lnTo>
                  <a:pt x="0" y="62215"/>
                </a:lnTo>
                <a:lnTo>
                  <a:pt x="0" y="0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4099001" y="5319711"/>
            <a:ext cx="62865" cy="62230"/>
          </a:xfrm>
          <a:custGeom>
            <a:avLst/>
            <a:gdLst/>
            <a:ahLst/>
            <a:cxnLst/>
            <a:rect l="l" t="t" r="r" b="b"/>
            <a:pathLst>
              <a:path w="62864" h="62229">
                <a:moveTo>
                  <a:pt x="0" y="0"/>
                </a:moveTo>
                <a:lnTo>
                  <a:pt x="62274" y="0"/>
                </a:lnTo>
                <a:lnTo>
                  <a:pt x="62274" y="62215"/>
                </a:lnTo>
                <a:lnTo>
                  <a:pt x="0" y="62215"/>
                </a:lnTo>
                <a:lnTo>
                  <a:pt x="0" y="0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7165371" y="5624964"/>
            <a:ext cx="62230" cy="62230"/>
          </a:xfrm>
          <a:custGeom>
            <a:avLst/>
            <a:gdLst/>
            <a:ahLst/>
            <a:cxnLst/>
            <a:rect l="l" t="t" r="r" b="b"/>
            <a:pathLst>
              <a:path w="62229" h="62229">
                <a:moveTo>
                  <a:pt x="0" y="0"/>
                </a:moveTo>
                <a:lnTo>
                  <a:pt x="62215" y="0"/>
                </a:lnTo>
                <a:lnTo>
                  <a:pt x="62215" y="62215"/>
                </a:lnTo>
                <a:lnTo>
                  <a:pt x="0" y="62215"/>
                </a:lnTo>
                <a:lnTo>
                  <a:pt x="0" y="0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3175226" y="3105374"/>
            <a:ext cx="62230" cy="62230"/>
          </a:xfrm>
          <a:custGeom>
            <a:avLst/>
            <a:gdLst/>
            <a:ahLst/>
            <a:cxnLst/>
            <a:rect l="l" t="t" r="r" b="b"/>
            <a:pathLst>
              <a:path w="62230" h="62230">
                <a:moveTo>
                  <a:pt x="0" y="0"/>
                </a:moveTo>
                <a:lnTo>
                  <a:pt x="62215" y="0"/>
                </a:lnTo>
                <a:lnTo>
                  <a:pt x="62215" y="62215"/>
                </a:lnTo>
                <a:lnTo>
                  <a:pt x="0" y="62215"/>
                </a:lnTo>
                <a:lnTo>
                  <a:pt x="0" y="0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4385734" y="2889022"/>
            <a:ext cx="319405" cy="0"/>
          </a:xfrm>
          <a:custGeom>
            <a:avLst/>
            <a:gdLst/>
            <a:ahLst/>
            <a:cxnLst/>
            <a:rect l="l" t="t" r="r" b="b"/>
            <a:pathLst>
              <a:path w="319404">
                <a:moveTo>
                  <a:pt x="0" y="0"/>
                </a:moveTo>
                <a:lnTo>
                  <a:pt x="319314" y="0"/>
                </a:lnTo>
              </a:path>
            </a:pathLst>
          </a:custGeom>
          <a:ln w="7408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2136548" y="3845452"/>
            <a:ext cx="5060315" cy="1873250"/>
          </a:xfrm>
          <a:custGeom>
            <a:avLst/>
            <a:gdLst/>
            <a:ahLst/>
            <a:cxnLst/>
            <a:rect l="l" t="t" r="r" b="b"/>
            <a:pathLst>
              <a:path w="5060315" h="1873250">
                <a:moveTo>
                  <a:pt x="0" y="1872797"/>
                </a:moveTo>
                <a:lnTo>
                  <a:pt x="460072" y="1225324"/>
                </a:lnTo>
                <a:lnTo>
                  <a:pt x="1993597" y="196320"/>
                </a:lnTo>
                <a:lnTo>
                  <a:pt x="5059893" y="0"/>
                </a:lnTo>
              </a:path>
            </a:pathLst>
          </a:custGeom>
          <a:ln w="7408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2101018" y="5682720"/>
            <a:ext cx="71755" cy="56515"/>
          </a:xfrm>
          <a:custGeom>
            <a:avLst/>
            <a:gdLst/>
            <a:ahLst/>
            <a:cxnLst/>
            <a:rect l="l" t="t" r="r" b="b"/>
            <a:pathLst>
              <a:path w="71755" h="56514">
                <a:moveTo>
                  <a:pt x="71134" y="56318"/>
                </a:moveTo>
                <a:lnTo>
                  <a:pt x="0" y="56318"/>
                </a:lnTo>
                <a:lnTo>
                  <a:pt x="35530" y="0"/>
                </a:lnTo>
                <a:lnTo>
                  <a:pt x="71134" y="56318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2101018" y="5682720"/>
            <a:ext cx="71755" cy="56515"/>
          </a:xfrm>
          <a:custGeom>
            <a:avLst/>
            <a:gdLst/>
            <a:ahLst/>
            <a:cxnLst/>
            <a:rect l="l" t="t" r="r" b="b"/>
            <a:pathLst>
              <a:path w="71755" h="56514">
                <a:moveTo>
                  <a:pt x="0" y="56318"/>
                </a:moveTo>
                <a:lnTo>
                  <a:pt x="35530" y="0"/>
                </a:lnTo>
                <a:lnTo>
                  <a:pt x="71134" y="56318"/>
                </a:lnTo>
                <a:lnTo>
                  <a:pt x="0" y="56318"/>
                </a:lnTo>
                <a:close/>
              </a:path>
            </a:pathLst>
          </a:custGeom>
          <a:ln w="7408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2589212" y="5060938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20">
                <a:moveTo>
                  <a:pt x="0" y="9867"/>
                </a:moveTo>
                <a:lnTo>
                  <a:pt x="14817" y="9867"/>
                </a:lnTo>
              </a:path>
            </a:pathLst>
          </a:custGeom>
          <a:ln w="21005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2561090" y="5035246"/>
            <a:ext cx="71120" cy="56515"/>
          </a:xfrm>
          <a:custGeom>
            <a:avLst/>
            <a:gdLst/>
            <a:ahLst/>
            <a:cxnLst/>
            <a:rect l="l" t="t" r="r" b="b"/>
            <a:pathLst>
              <a:path w="71119" h="56514">
                <a:moveTo>
                  <a:pt x="71060" y="56318"/>
                </a:moveTo>
                <a:lnTo>
                  <a:pt x="0" y="56318"/>
                </a:lnTo>
                <a:lnTo>
                  <a:pt x="35530" y="0"/>
                </a:lnTo>
                <a:lnTo>
                  <a:pt x="71060" y="56318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2561090" y="5035246"/>
            <a:ext cx="71120" cy="56515"/>
          </a:xfrm>
          <a:custGeom>
            <a:avLst/>
            <a:gdLst/>
            <a:ahLst/>
            <a:cxnLst/>
            <a:rect l="l" t="t" r="r" b="b"/>
            <a:pathLst>
              <a:path w="71119" h="56514">
                <a:moveTo>
                  <a:pt x="0" y="56318"/>
                </a:moveTo>
                <a:lnTo>
                  <a:pt x="35530" y="0"/>
                </a:lnTo>
                <a:lnTo>
                  <a:pt x="71060" y="56318"/>
                </a:lnTo>
                <a:lnTo>
                  <a:pt x="0" y="56318"/>
                </a:lnTo>
                <a:close/>
              </a:path>
            </a:pathLst>
          </a:custGeom>
          <a:ln w="7408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4122737" y="4031876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20">
                <a:moveTo>
                  <a:pt x="0" y="9897"/>
                </a:moveTo>
                <a:lnTo>
                  <a:pt x="14817" y="9897"/>
                </a:lnTo>
              </a:path>
            </a:pathLst>
          </a:custGeom>
          <a:ln w="21064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4094615" y="4006243"/>
            <a:ext cx="71120" cy="56515"/>
          </a:xfrm>
          <a:custGeom>
            <a:avLst/>
            <a:gdLst/>
            <a:ahLst/>
            <a:cxnLst/>
            <a:rect l="l" t="t" r="r" b="b"/>
            <a:pathLst>
              <a:path w="71120" h="56514">
                <a:moveTo>
                  <a:pt x="71060" y="56243"/>
                </a:moveTo>
                <a:lnTo>
                  <a:pt x="0" y="56243"/>
                </a:lnTo>
                <a:lnTo>
                  <a:pt x="35530" y="0"/>
                </a:lnTo>
                <a:lnTo>
                  <a:pt x="71060" y="56243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4094615" y="4006243"/>
            <a:ext cx="71120" cy="56515"/>
          </a:xfrm>
          <a:custGeom>
            <a:avLst/>
            <a:gdLst/>
            <a:ahLst/>
            <a:cxnLst/>
            <a:rect l="l" t="t" r="r" b="b"/>
            <a:pathLst>
              <a:path w="71120" h="56514">
                <a:moveTo>
                  <a:pt x="0" y="56243"/>
                </a:moveTo>
                <a:lnTo>
                  <a:pt x="35530" y="0"/>
                </a:lnTo>
                <a:lnTo>
                  <a:pt x="71060" y="56243"/>
                </a:lnTo>
                <a:lnTo>
                  <a:pt x="0" y="56243"/>
                </a:lnTo>
                <a:close/>
              </a:path>
            </a:pathLst>
          </a:custGeom>
          <a:ln w="7408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7189031" y="3835555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40" h="20320">
                <a:moveTo>
                  <a:pt x="0" y="9897"/>
                </a:moveTo>
                <a:lnTo>
                  <a:pt x="14817" y="9897"/>
                </a:lnTo>
              </a:path>
            </a:pathLst>
          </a:custGeom>
          <a:ln w="21065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7160910" y="3809922"/>
            <a:ext cx="71755" cy="56515"/>
          </a:xfrm>
          <a:custGeom>
            <a:avLst/>
            <a:gdLst/>
            <a:ahLst/>
            <a:cxnLst/>
            <a:rect l="l" t="t" r="r" b="b"/>
            <a:pathLst>
              <a:path w="71754" h="56514">
                <a:moveTo>
                  <a:pt x="71134" y="56244"/>
                </a:moveTo>
                <a:lnTo>
                  <a:pt x="0" y="56244"/>
                </a:lnTo>
                <a:lnTo>
                  <a:pt x="35530" y="0"/>
                </a:lnTo>
                <a:lnTo>
                  <a:pt x="71134" y="56244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7160910" y="3809922"/>
            <a:ext cx="71755" cy="56515"/>
          </a:xfrm>
          <a:custGeom>
            <a:avLst/>
            <a:gdLst/>
            <a:ahLst/>
            <a:cxnLst/>
            <a:rect l="l" t="t" r="r" b="b"/>
            <a:pathLst>
              <a:path w="71754" h="56514">
                <a:moveTo>
                  <a:pt x="0" y="56244"/>
                </a:moveTo>
                <a:lnTo>
                  <a:pt x="35530" y="0"/>
                </a:lnTo>
                <a:lnTo>
                  <a:pt x="71134" y="56244"/>
                </a:lnTo>
                <a:lnTo>
                  <a:pt x="0" y="56244"/>
                </a:lnTo>
                <a:close/>
              </a:path>
            </a:pathLst>
          </a:custGeom>
          <a:ln w="7408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4538360" y="2879183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19">
                <a:moveTo>
                  <a:pt x="0" y="9867"/>
                </a:moveTo>
                <a:lnTo>
                  <a:pt x="14815" y="9867"/>
                </a:lnTo>
              </a:path>
            </a:pathLst>
          </a:custGeom>
          <a:ln w="21005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4510164" y="2853491"/>
            <a:ext cx="71755" cy="56515"/>
          </a:xfrm>
          <a:custGeom>
            <a:avLst/>
            <a:gdLst/>
            <a:ahLst/>
            <a:cxnLst/>
            <a:rect l="l" t="t" r="r" b="b"/>
            <a:pathLst>
              <a:path w="71754" h="56514">
                <a:moveTo>
                  <a:pt x="71134" y="56317"/>
                </a:moveTo>
                <a:lnTo>
                  <a:pt x="0" y="56317"/>
                </a:lnTo>
                <a:lnTo>
                  <a:pt x="35604" y="0"/>
                </a:lnTo>
                <a:lnTo>
                  <a:pt x="71134" y="56317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4510164" y="2853491"/>
            <a:ext cx="71755" cy="56515"/>
          </a:xfrm>
          <a:custGeom>
            <a:avLst/>
            <a:gdLst/>
            <a:ahLst/>
            <a:cxnLst/>
            <a:rect l="l" t="t" r="r" b="b"/>
            <a:pathLst>
              <a:path w="71754" h="56514">
                <a:moveTo>
                  <a:pt x="0" y="56317"/>
                </a:moveTo>
                <a:lnTo>
                  <a:pt x="35604" y="0"/>
                </a:lnTo>
                <a:lnTo>
                  <a:pt x="71134" y="56317"/>
                </a:lnTo>
                <a:lnTo>
                  <a:pt x="0" y="56317"/>
                </a:lnTo>
                <a:close/>
              </a:path>
            </a:pathLst>
          </a:custGeom>
          <a:ln w="7408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4385734" y="3012770"/>
            <a:ext cx="319405" cy="0"/>
          </a:xfrm>
          <a:custGeom>
            <a:avLst/>
            <a:gdLst/>
            <a:ahLst/>
            <a:cxnLst/>
            <a:rect l="l" t="t" r="r" b="b"/>
            <a:pathLst>
              <a:path w="319404">
                <a:moveTo>
                  <a:pt x="0" y="0"/>
                </a:moveTo>
                <a:lnTo>
                  <a:pt x="319314" y="0"/>
                </a:lnTo>
              </a:path>
            </a:pathLst>
          </a:custGeom>
          <a:ln w="7408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2136548" y="4431467"/>
            <a:ext cx="5060315" cy="1220470"/>
          </a:xfrm>
          <a:custGeom>
            <a:avLst/>
            <a:gdLst/>
            <a:ahLst/>
            <a:cxnLst/>
            <a:rect l="l" t="t" r="r" b="b"/>
            <a:pathLst>
              <a:path w="5060315" h="1220470">
                <a:moveTo>
                  <a:pt x="0" y="1220108"/>
                </a:moveTo>
                <a:lnTo>
                  <a:pt x="460072" y="485245"/>
                </a:lnTo>
                <a:lnTo>
                  <a:pt x="1993597" y="114829"/>
                </a:lnTo>
                <a:lnTo>
                  <a:pt x="5059893" y="0"/>
                </a:lnTo>
              </a:path>
            </a:pathLst>
          </a:custGeom>
          <a:ln w="7408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2101018" y="5616045"/>
            <a:ext cx="71755" cy="56515"/>
          </a:xfrm>
          <a:custGeom>
            <a:avLst/>
            <a:gdLst/>
            <a:ahLst/>
            <a:cxnLst/>
            <a:rect l="l" t="t" r="r" b="b"/>
            <a:pathLst>
              <a:path w="71755" h="56514">
                <a:moveTo>
                  <a:pt x="71134" y="56318"/>
                </a:moveTo>
                <a:lnTo>
                  <a:pt x="0" y="56318"/>
                </a:lnTo>
                <a:lnTo>
                  <a:pt x="35530" y="0"/>
                </a:lnTo>
                <a:lnTo>
                  <a:pt x="71134" y="56318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2101018" y="5616045"/>
            <a:ext cx="71755" cy="56515"/>
          </a:xfrm>
          <a:custGeom>
            <a:avLst/>
            <a:gdLst/>
            <a:ahLst/>
            <a:cxnLst/>
            <a:rect l="l" t="t" r="r" b="b"/>
            <a:pathLst>
              <a:path w="71755" h="56514">
                <a:moveTo>
                  <a:pt x="0" y="56318"/>
                </a:moveTo>
                <a:lnTo>
                  <a:pt x="35530" y="0"/>
                </a:lnTo>
                <a:lnTo>
                  <a:pt x="71134" y="56318"/>
                </a:lnTo>
                <a:lnTo>
                  <a:pt x="0" y="56318"/>
                </a:lnTo>
                <a:close/>
              </a:path>
            </a:pathLst>
          </a:custGeom>
          <a:ln w="7408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2589212" y="4906815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20">
                <a:moveTo>
                  <a:pt x="0" y="9867"/>
                </a:moveTo>
                <a:lnTo>
                  <a:pt x="14817" y="9867"/>
                </a:lnTo>
              </a:path>
            </a:pathLst>
          </a:custGeom>
          <a:ln w="21005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2561090" y="4881108"/>
            <a:ext cx="71120" cy="56515"/>
          </a:xfrm>
          <a:custGeom>
            <a:avLst/>
            <a:gdLst/>
            <a:ahLst/>
            <a:cxnLst/>
            <a:rect l="l" t="t" r="r" b="b"/>
            <a:pathLst>
              <a:path w="71119" h="56514">
                <a:moveTo>
                  <a:pt x="71060" y="56318"/>
                </a:moveTo>
                <a:lnTo>
                  <a:pt x="0" y="56318"/>
                </a:lnTo>
                <a:lnTo>
                  <a:pt x="35530" y="0"/>
                </a:lnTo>
                <a:lnTo>
                  <a:pt x="71060" y="56318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2561090" y="4881108"/>
            <a:ext cx="71120" cy="56515"/>
          </a:xfrm>
          <a:custGeom>
            <a:avLst/>
            <a:gdLst/>
            <a:ahLst/>
            <a:cxnLst/>
            <a:rect l="l" t="t" r="r" b="b"/>
            <a:pathLst>
              <a:path w="71119" h="56514">
                <a:moveTo>
                  <a:pt x="0" y="56318"/>
                </a:moveTo>
                <a:lnTo>
                  <a:pt x="35530" y="0"/>
                </a:lnTo>
                <a:lnTo>
                  <a:pt x="71060" y="56318"/>
                </a:lnTo>
                <a:lnTo>
                  <a:pt x="0" y="56318"/>
                </a:lnTo>
                <a:close/>
              </a:path>
            </a:pathLst>
          </a:custGeom>
          <a:ln w="7408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4122737" y="4536397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20">
                <a:moveTo>
                  <a:pt x="0" y="9867"/>
                </a:moveTo>
                <a:lnTo>
                  <a:pt x="14817" y="9867"/>
                </a:lnTo>
              </a:path>
            </a:pathLst>
          </a:custGeom>
          <a:ln w="21005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4094615" y="4510692"/>
            <a:ext cx="71120" cy="56515"/>
          </a:xfrm>
          <a:custGeom>
            <a:avLst/>
            <a:gdLst/>
            <a:ahLst/>
            <a:cxnLst/>
            <a:rect l="l" t="t" r="r" b="b"/>
            <a:pathLst>
              <a:path w="71120" h="56514">
                <a:moveTo>
                  <a:pt x="71060" y="56318"/>
                </a:moveTo>
                <a:lnTo>
                  <a:pt x="0" y="56318"/>
                </a:lnTo>
                <a:lnTo>
                  <a:pt x="35530" y="0"/>
                </a:lnTo>
                <a:lnTo>
                  <a:pt x="71060" y="56318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4094615" y="4510692"/>
            <a:ext cx="71120" cy="56515"/>
          </a:xfrm>
          <a:custGeom>
            <a:avLst/>
            <a:gdLst/>
            <a:ahLst/>
            <a:cxnLst/>
            <a:rect l="l" t="t" r="r" b="b"/>
            <a:pathLst>
              <a:path w="71120" h="56514">
                <a:moveTo>
                  <a:pt x="0" y="56318"/>
                </a:moveTo>
                <a:lnTo>
                  <a:pt x="35530" y="0"/>
                </a:lnTo>
                <a:lnTo>
                  <a:pt x="71060" y="56318"/>
                </a:lnTo>
                <a:lnTo>
                  <a:pt x="0" y="56318"/>
                </a:lnTo>
                <a:close/>
              </a:path>
            </a:pathLst>
          </a:custGeom>
          <a:ln w="7408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7189031" y="4421569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40" h="20320">
                <a:moveTo>
                  <a:pt x="0" y="9867"/>
                </a:moveTo>
                <a:lnTo>
                  <a:pt x="14817" y="9867"/>
                </a:lnTo>
              </a:path>
            </a:pathLst>
          </a:custGeom>
          <a:ln w="21005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7160910" y="4395862"/>
            <a:ext cx="71755" cy="56515"/>
          </a:xfrm>
          <a:custGeom>
            <a:avLst/>
            <a:gdLst/>
            <a:ahLst/>
            <a:cxnLst/>
            <a:rect l="l" t="t" r="r" b="b"/>
            <a:pathLst>
              <a:path w="71754" h="56514">
                <a:moveTo>
                  <a:pt x="71134" y="56318"/>
                </a:moveTo>
                <a:lnTo>
                  <a:pt x="0" y="56318"/>
                </a:lnTo>
                <a:lnTo>
                  <a:pt x="35530" y="0"/>
                </a:lnTo>
                <a:lnTo>
                  <a:pt x="71134" y="56318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7160910" y="4395862"/>
            <a:ext cx="71755" cy="56515"/>
          </a:xfrm>
          <a:custGeom>
            <a:avLst/>
            <a:gdLst/>
            <a:ahLst/>
            <a:cxnLst/>
            <a:rect l="l" t="t" r="r" b="b"/>
            <a:pathLst>
              <a:path w="71754" h="56514">
                <a:moveTo>
                  <a:pt x="0" y="56318"/>
                </a:moveTo>
                <a:lnTo>
                  <a:pt x="35530" y="0"/>
                </a:lnTo>
                <a:lnTo>
                  <a:pt x="71134" y="56318"/>
                </a:lnTo>
                <a:lnTo>
                  <a:pt x="0" y="56318"/>
                </a:lnTo>
                <a:close/>
              </a:path>
            </a:pathLst>
          </a:custGeom>
          <a:ln w="7408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4538360" y="3002873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19">
                <a:moveTo>
                  <a:pt x="0" y="9867"/>
                </a:moveTo>
                <a:lnTo>
                  <a:pt x="14815" y="9867"/>
                </a:lnTo>
              </a:path>
            </a:pathLst>
          </a:custGeom>
          <a:ln w="21005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4510164" y="2977166"/>
            <a:ext cx="71755" cy="56515"/>
          </a:xfrm>
          <a:custGeom>
            <a:avLst/>
            <a:gdLst/>
            <a:ahLst/>
            <a:cxnLst/>
            <a:rect l="l" t="t" r="r" b="b"/>
            <a:pathLst>
              <a:path w="71754" h="56514">
                <a:moveTo>
                  <a:pt x="71134" y="56318"/>
                </a:moveTo>
                <a:lnTo>
                  <a:pt x="0" y="56318"/>
                </a:lnTo>
                <a:lnTo>
                  <a:pt x="35604" y="0"/>
                </a:lnTo>
                <a:lnTo>
                  <a:pt x="71134" y="56318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4510164" y="2977166"/>
            <a:ext cx="71755" cy="56515"/>
          </a:xfrm>
          <a:custGeom>
            <a:avLst/>
            <a:gdLst/>
            <a:ahLst/>
            <a:cxnLst/>
            <a:rect l="l" t="t" r="r" b="b"/>
            <a:pathLst>
              <a:path w="71754" h="56514">
                <a:moveTo>
                  <a:pt x="0" y="56318"/>
                </a:moveTo>
                <a:lnTo>
                  <a:pt x="35604" y="0"/>
                </a:lnTo>
                <a:lnTo>
                  <a:pt x="71134" y="56318"/>
                </a:lnTo>
                <a:lnTo>
                  <a:pt x="0" y="56318"/>
                </a:lnTo>
                <a:close/>
              </a:path>
            </a:pathLst>
          </a:custGeom>
          <a:ln w="7408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 txBox="1"/>
          <p:nvPr/>
        </p:nvSpPr>
        <p:spPr>
          <a:xfrm>
            <a:off x="4767527" y="2831832"/>
            <a:ext cx="759460" cy="372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spc="70" dirty="0">
                <a:latin typeface="Tahoma"/>
                <a:cs typeface="Tahoma"/>
              </a:rPr>
              <a:t>P</a:t>
            </a:r>
            <a:r>
              <a:rPr sz="750" spc="60" dirty="0">
                <a:latin typeface="Tahoma"/>
                <a:cs typeface="Tahoma"/>
              </a:rPr>
              <a:t>a</a:t>
            </a:r>
            <a:r>
              <a:rPr sz="750" spc="40" dirty="0">
                <a:latin typeface="Tahoma"/>
                <a:cs typeface="Tahoma"/>
              </a:rPr>
              <a:t>rti</a:t>
            </a:r>
            <a:r>
              <a:rPr sz="750" spc="55" dirty="0">
                <a:latin typeface="Tahoma"/>
                <a:cs typeface="Tahoma"/>
              </a:rPr>
              <a:t>t</a:t>
            </a:r>
            <a:r>
              <a:rPr sz="750" spc="30" dirty="0">
                <a:latin typeface="Tahoma"/>
                <a:cs typeface="Tahoma"/>
              </a:rPr>
              <a:t>i</a:t>
            </a:r>
            <a:r>
              <a:rPr sz="750" spc="60" dirty="0">
                <a:latin typeface="Tahoma"/>
                <a:cs typeface="Tahoma"/>
              </a:rPr>
              <a:t>o</a:t>
            </a:r>
            <a:r>
              <a:rPr sz="750" spc="70" dirty="0">
                <a:latin typeface="Tahoma"/>
                <a:cs typeface="Tahoma"/>
              </a:rPr>
              <a:t>n</a:t>
            </a:r>
            <a:r>
              <a:rPr sz="750" spc="10" dirty="0">
                <a:latin typeface="Tahoma"/>
                <a:cs typeface="Tahoma"/>
              </a:rPr>
              <a:t> </a:t>
            </a:r>
            <a:r>
              <a:rPr sz="750" spc="5" dirty="0">
                <a:latin typeface="Tahoma"/>
                <a:cs typeface="Tahoma"/>
              </a:rPr>
              <a:t>-</a:t>
            </a:r>
            <a:r>
              <a:rPr sz="750" spc="10" dirty="0">
                <a:latin typeface="Tahoma"/>
                <a:cs typeface="Tahoma"/>
              </a:rPr>
              <a:t> </a:t>
            </a:r>
            <a:r>
              <a:rPr sz="750" spc="75" dirty="0">
                <a:latin typeface="Tahoma"/>
                <a:cs typeface="Tahoma"/>
              </a:rPr>
              <a:t>9</a:t>
            </a:r>
            <a:r>
              <a:rPr sz="750" spc="80" dirty="0">
                <a:latin typeface="Tahoma"/>
                <a:cs typeface="Tahoma"/>
              </a:rPr>
              <a:t>5</a:t>
            </a:r>
            <a:r>
              <a:rPr sz="750" dirty="0">
                <a:latin typeface="Tahoma"/>
                <a:cs typeface="Tahoma"/>
              </a:rPr>
              <a:t>%</a:t>
            </a:r>
            <a:endParaRPr sz="7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z="750" spc="70" dirty="0">
                <a:latin typeface="Tahoma"/>
                <a:cs typeface="Tahoma"/>
              </a:rPr>
              <a:t>P</a:t>
            </a:r>
            <a:r>
              <a:rPr sz="750" spc="60" dirty="0">
                <a:latin typeface="Tahoma"/>
                <a:cs typeface="Tahoma"/>
              </a:rPr>
              <a:t>a</a:t>
            </a:r>
            <a:r>
              <a:rPr sz="750" spc="40" dirty="0">
                <a:latin typeface="Tahoma"/>
                <a:cs typeface="Tahoma"/>
              </a:rPr>
              <a:t>rti</a:t>
            </a:r>
            <a:r>
              <a:rPr sz="750" spc="55" dirty="0">
                <a:latin typeface="Tahoma"/>
                <a:cs typeface="Tahoma"/>
              </a:rPr>
              <a:t>t</a:t>
            </a:r>
            <a:r>
              <a:rPr sz="750" spc="30" dirty="0">
                <a:latin typeface="Tahoma"/>
                <a:cs typeface="Tahoma"/>
              </a:rPr>
              <a:t>i</a:t>
            </a:r>
            <a:r>
              <a:rPr sz="750" spc="60" dirty="0">
                <a:latin typeface="Tahoma"/>
                <a:cs typeface="Tahoma"/>
              </a:rPr>
              <a:t>o</a:t>
            </a:r>
            <a:r>
              <a:rPr sz="750" spc="70" dirty="0">
                <a:latin typeface="Tahoma"/>
                <a:cs typeface="Tahoma"/>
              </a:rPr>
              <a:t>n</a:t>
            </a:r>
            <a:r>
              <a:rPr sz="750" spc="10" dirty="0">
                <a:latin typeface="Tahoma"/>
                <a:cs typeface="Tahoma"/>
              </a:rPr>
              <a:t> </a:t>
            </a:r>
            <a:r>
              <a:rPr sz="750" spc="5" dirty="0">
                <a:latin typeface="Tahoma"/>
                <a:cs typeface="Tahoma"/>
              </a:rPr>
              <a:t>-</a:t>
            </a:r>
            <a:r>
              <a:rPr sz="750" spc="10" dirty="0">
                <a:latin typeface="Tahoma"/>
                <a:cs typeface="Tahoma"/>
              </a:rPr>
              <a:t> </a:t>
            </a:r>
            <a:r>
              <a:rPr sz="750" spc="75" dirty="0">
                <a:latin typeface="Tahoma"/>
                <a:cs typeface="Tahoma"/>
              </a:rPr>
              <a:t>6</a:t>
            </a:r>
            <a:r>
              <a:rPr sz="750" spc="80" dirty="0">
                <a:latin typeface="Tahoma"/>
                <a:cs typeface="Tahoma"/>
              </a:rPr>
              <a:t>0</a:t>
            </a:r>
            <a:r>
              <a:rPr sz="750" dirty="0">
                <a:latin typeface="Tahoma"/>
                <a:cs typeface="Tahoma"/>
              </a:rPr>
              <a:t>%</a:t>
            </a:r>
            <a:endParaRPr sz="7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750" spc="70" dirty="0">
                <a:latin typeface="Tahoma"/>
                <a:cs typeface="Tahoma"/>
              </a:rPr>
              <a:t>P</a:t>
            </a:r>
            <a:r>
              <a:rPr sz="750" spc="60" dirty="0">
                <a:latin typeface="Tahoma"/>
                <a:cs typeface="Tahoma"/>
              </a:rPr>
              <a:t>a</a:t>
            </a:r>
            <a:r>
              <a:rPr sz="750" spc="40" dirty="0">
                <a:latin typeface="Tahoma"/>
                <a:cs typeface="Tahoma"/>
              </a:rPr>
              <a:t>rti</a:t>
            </a:r>
            <a:r>
              <a:rPr sz="750" spc="55" dirty="0">
                <a:latin typeface="Tahoma"/>
                <a:cs typeface="Tahoma"/>
              </a:rPr>
              <a:t>t</a:t>
            </a:r>
            <a:r>
              <a:rPr sz="750" spc="30" dirty="0">
                <a:latin typeface="Tahoma"/>
                <a:cs typeface="Tahoma"/>
              </a:rPr>
              <a:t>i</a:t>
            </a:r>
            <a:r>
              <a:rPr sz="750" spc="60" dirty="0">
                <a:latin typeface="Tahoma"/>
                <a:cs typeface="Tahoma"/>
              </a:rPr>
              <a:t>o</a:t>
            </a:r>
            <a:r>
              <a:rPr sz="750" spc="70" dirty="0">
                <a:latin typeface="Tahoma"/>
                <a:cs typeface="Tahoma"/>
              </a:rPr>
              <a:t>n</a:t>
            </a:r>
            <a:r>
              <a:rPr sz="750" spc="10" dirty="0">
                <a:latin typeface="Tahoma"/>
                <a:cs typeface="Tahoma"/>
              </a:rPr>
              <a:t> </a:t>
            </a:r>
            <a:r>
              <a:rPr sz="750" spc="5" dirty="0">
                <a:latin typeface="Tahoma"/>
                <a:cs typeface="Tahoma"/>
              </a:rPr>
              <a:t>-</a:t>
            </a:r>
            <a:r>
              <a:rPr sz="750" spc="10" dirty="0">
                <a:latin typeface="Tahoma"/>
                <a:cs typeface="Tahoma"/>
              </a:rPr>
              <a:t> </a:t>
            </a:r>
            <a:r>
              <a:rPr sz="750" spc="75" dirty="0">
                <a:latin typeface="Tahoma"/>
                <a:cs typeface="Tahoma"/>
              </a:rPr>
              <a:t>2</a:t>
            </a:r>
            <a:r>
              <a:rPr sz="750" spc="80" dirty="0">
                <a:latin typeface="Tahoma"/>
                <a:cs typeface="Tahoma"/>
              </a:rPr>
              <a:t>0</a:t>
            </a:r>
            <a:r>
              <a:rPr sz="750" dirty="0">
                <a:latin typeface="Tahoma"/>
                <a:cs typeface="Tahoma"/>
              </a:rPr>
              <a:t>%</a:t>
            </a:r>
            <a:endParaRPr sz="750">
              <a:latin typeface="Tahoma"/>
              <a:cs typeface="Tahoma"/>
            </a:endParaRPr>
          </a:p>
        </p:txBody>
      </p:sp>
      <p:sp>
        <p:nvSpPr>
          <p:cNvPr id="200" name="object 200"/>
          <p:cNvSpPr/>
          <p:nvPr/>
        </p:nvSpPr>
        <p:spPr>
          <a:xfrm>
            <a:off x="4385734" y="3136445"/>
            <a:ext cx="319405" cy="0"/>
          </a:xfrm>
          <a:custGeom>
            <a:avLst/>
            <a:gdLst/>
            <a:ahLst/>
            <a:cxnLst/>
            <a:rect l="l" t="t" r="r" b="b"/>
            <a:pathLst>
              <a:path w="319404">
                <a:moveTo>
                  <a:pt x="0" y="0"/>
                </a:moveTo>
                <a:lnTo>
                  <a:pt x="319314" y="0"/>
                </a:lnTo>
              </a:path>
            </a:pathLst>
          </a:custGeom>
          <a:ln w="7408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2136548" y="4649257"/>
            <a:ext cx="5060315" cy="916305"/>
          </a:xfrm>
          <a:custGeom>
            <a:avLst/>
            <a:gdLst/>
            <a:ahLst/>
            <a:cxnLst/>
            <a:rect l="l" t="t" r="r" b="b"/>
            <a:pathLst>
              <a:path w="5060315" h="916304">
                <a:moveTo>
                  <a:pt x="0" y="915685"/>
                </a:moveTo>
                <a:lnTo>
                  <a:pt x="460072" y="232606"/>
                </a:lnTo>
                <a:lnTo>
                  <a:pt x="1993597" y="56318"/>
                </a:lnTo>
                <a:lnTo>
                  <a:pt x="5059893" y="0"/>
                </a:lnTo>
              </a:path>
            </a:pathLst>
          </a:custGeom>
          <a:ln w="7408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2101018" y="5529338"/>
            <a:ext cx="71755" cy="56515"/>
          </a:xfrm>
          <a:custGeom>
            <a:avLst/>
            <a:gdLst/>
            <a:ahLst/>
            <a:cxnLst/>
            <a:rect l="l" t="t" r="r" b="b"/>
            <a:pathLst>
              <a:path w="71755" h="56514">
                <a:moveTo>
                  <a:pt x="71134" y="56318"/>
                </a:moveTo>
                <a:lnTo>
                  <a:pt x="0" y="56318"/>
                </a:lnTo>
                <a:lnTo>
                  <a:pt x="35530" y="0"/>
                </a:lnTo>
                <a:lnTo>
                  <a:pt x="71134" y="56318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2101018" y="5529338"/>
            <a:ext cx="71755" cy="56515"/>
          </a:xfrm>
          <a:custGeom>
            <a:avLst/>
            <a:gdLst/>
            <a:ahLst/>
            <a:cxnLst/>
            <a:rect l="l" t="t" r="r" b="b"/>
            <a:pathLst>
              <a:path w="71755" h="56514">
                <a:moveTo>
                  <a:pt x="0" y="56318"/>
                </a:moveTo>
                <a:lnTo>
                  <a:pt x="35530" y="0"/>
                </a:lnTo>
                <a:lnTo>
                  <a:pt x="71134" y="56318"/>
                </a:lnTo>
                <a:lnTo>
                  <a:pt x="0" y="56318"/>
                </a:lnTo>
                <a:close/>
              </a:path>
            </a:pathLst>
          </a:custGeom>
          <a:ln w="7408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2589212" y="4872026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20">
                <a:moveTo>
                  <a:pt x="0" y="9867"/>
                </a:moveTo>
                <a:lnTo>
                  <a:pt x="14817" y="9867"/>
                </a:lnTo>
              </a:path>
            </a:pathLst>
          </a:custGeom>
          <a:ln w="21005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2561090" y="4846334"/>
            <a:ext cx="71120" cy="56515"/>
          </a:xfrm>
          <a:custGeom>
            <a:avLst/>
            <a:gdLst/>
            <a:ahLst/>
            <a:cxnLst/>
            <a:rect l="l" t="t" r="r" b="b"/>
            <a:pathLst>
              <a:path w="71119" h="56514">
                <a:moveTo>
                  <a:pt x="71060" y="56318"/>
                </a:moveTo>
                <a:lnTo>
                  <a:pt x="0" y="56318"/>
                </a:lnTo>
                <a:lnTo>
                  <a:pt x="35530" y="0"/>
                </a:lnTo>
                <a:lnTo>
                  <a:pt x="71060" y="56318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2561090" y="4846334"/>
            <a:ext cx="71120" cy="56515"/>
          </a:xfrm>
          <a:custGeom>
            <a:avLst/>
            <a:gdLst/>
            <a:ahLst/>
            <a:cxnLst/>
            <a:rect l="l" t="t" r="r" b="b"/>
            <a:pathLst>
              <a:path w="71119" h="56514">
                <a:moveTo>
                  <a:pt x="0" y="56318"/>
                </a:moveTo>
                <a:lnTo>
                  <a:pt x="35530" y="0"/>
                </a:lnTo>
                <a:lnTo>
                  <a:pt x="71060" y="56318"/>
                </a:lnTo>
                <a:lnTo>
                  <a:pt x="0" y="56318"/>
                </a:lnTo>
                <a:close/>
              </a:path>
            </a:pathLst>
          </a:custGeom>
          <a:ln w="7408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4122737" y="4695677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20">
                <a:moveTo>
                  <a:pt x="0" y="9867"/>
                </a:moveTo>
                <a:lnTo>
                  <a:pt x="14817" y="9867"/>
                </a:lnTo>
              </a:path>
            </a:pathLst>
          </a:custGeom>
          <a:ln w="21005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4094615" y="4669971"/>
            <a:ext cx="71120" cy="56515"/>
          </a:xfrm>
          <a:custGeom>
            <a:avLst/>
            <a:gdLst/>
            <a:ahLst/>
            <a:cxnLst/>
            <a:rect l="l" t="t" r="r" b="b"/>
            <a:pathLst>
              <a:path w="71120" h="56514">
                <a:moveTo>
                  <a:pt x="71060" y="56318"/>
                </a:moveTo>
                <a:lnTo>
                  <a:pt x="0" y="56318"/>
                </a:lnTo>
                <a:lnTo>
                  <a:pt x="35530" y="0"/>
                </a:lnTo>
                <a:lnTo>
                  <a:pt x="71060" y="56318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4094615" y="4669971"/>
            <a:ext cx="71120" cy="56515"/>
          </a:xfrm>
          <a:custGeom>
            <a:avLst/>
            <a:gdLst/>
            <a:ahLst/>
            <a:cxnLst/>
            <a:rect l="l" t="t" r="r" b="b"/>
            <a:pathLst>
              <a:path w="71120" h="56514">
                <a:moveTo>
                  <a:pt x="0" y="56318"/>
                </a:moveTo>
                <a:lnTo>
                  <a:pt x="35530" y="0"/>
                </a:lnTo>
                <a:lnTo>
                  <a:pt x="71060" y="56318"/>
                </a:lnTo>
                <a:lnTo>
                  <a:pt x="0" y="56318"/>
                </a:lnTo>
                <a:close/>
              </a:path>
            </a:pathLst>
          </a:custGeom>
          <a:ln w="7408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7189031" y="4639359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40" h="20320">
                <a:moveTo>
                  <a:pt x="0" y="9897"/>
                </a:moveTo>
                <a:lnTo>
                  <a:pt x="14817" y="9897"/>
                </a:lnTo>
              </a:path>
            </a:pathLst>
          </a:custGeom>
          <a:ln w="21064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7160910" y="4613727"/>
            <a:ext cx="71755" cy="56515"/>
          </a:xfrm>
          <a:custGeom>
            <a:avLst/>
            <a:gdLst/>
            <a:ahLst/>
            <a:cxnLst/>
            <a:rect l="l" t="t" r="r" b="b"/>
            <a:pathLst>
              <a:path w="71754" h="56514">
                <a:moveTo>
                  <a:pt x="71134" y="56244"/>
                </a:moveTo>
                <a:lnTo>
                  <a:pt x="0" y="56244"/>
                </a:lnTo>
                <a:lnTo>
                  <a:pt x="35530" y="0"/>
                </a:lnTo>
                <a:lnTo>
                  <a:pt x="71134" y="56244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7160910" y="4613727"/>
            <a:ext cx="71755" cy="56515"/>
          </a:xfrm>
          <a:custGeom>
            <a:avLst/>
            <a:gdLst/>
            <a:ahLst/>
            <a:cxnLst/>
            <a:rect l="l" t="t" r="r" b="b"/>
            <a:pathLst>
              <a:path w="71754" h="56514">
                <a:moveTo>
                  <a:pt x="0" y="56244"/>
                </a:moveTo>
                <a:lnTo>
                  <a:pt x="35530" y="0"/>
                </a:lnTo>
                <a:lnTo>
                  <a:pt x="71134" y="56244"/>
                </a:lnTo>
                <a:lnTo>
                  <a:pt x="0" y="56244"/>
                </a:lnTo>
                <a:close/>
              </a:path>
            </a:pathLst>
          </a:custGeom>
          <a:ln w="7408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4538360" y="3126607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19">
                <a:moveTo>
                  <a:pt x="0" y="9867"/>
                </a:moveTo>
                <a:lnTo>
                  <a:pt x="14815" y="9867"/>
                </a:lnTo>
              </a:path>
            </a:pathLst>
          </a:custGeom>
          <a:ln w="21005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4510164" y="3100915"/>
            <a:ext cx="71755" cy="56515"/>
          </a:xfrm>
          <a:custGeom>
            <a:avLst/>
            <a:gdLst/>
            <a:ahLst/>
            <a:cxnLst/>
            <a:rect l="l" t="t" r="r" b="b"/>
            <a:pathLst>
              <a:path w="71754" h="56514">
                <a:moveTo>
                  <a:pt x="71134" y="56318"/>
                </a:moveTo>
                <a:lnTo>
                  <a:pt x="0" y="56318"/>
                </a:lnTo>
                <a:lnTo>
                  <a:pt x="35604" y="0"/>
                </a:lnTo>
                <a:lnTo>
                  <a:pt x="71134" y="56318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4510164" y="3100915"/>
            <a:ext cx="71755" cy="56515"/>
          </a:xfrm>
          <a:custGeom>
            <a:avLst/>
            <a:gdLst/>
            <a:ahLst/>
            <a:cxnLst/>
            <a:rect l="l" t="t" r="r" b="b"/>
            <a:pathLst>
              <a:path w="71754" h="56514">
                <a:moveTo>
                  <a:pt x="0" y="56318"/>
                </a:moveTo>
                <a:lnTo>
                  <a:pt x="35604" y="0"/>
                </a:lnTo>
                <a:lnTo>
                  <a:pt x="71134" y="56318"/>
                </a:lnTo>
                <a:lnTo>
                  <a:pt x="0" y="56318"/>
                </a:lnTo>
                <a:close/>
              </a:path>
            </a:pathLst>
          </a:custGeom>
          <a:ln w="7408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5725131" y="2889022"/>
            <a:ext cx="319405" cy="0"/>
          </a:xfrm>
          <a:custGeom>
            <a:avLst/>
            <a:gdLst/>
            <a:ahLst/>
            <a:cxnLst/>
            <a:rect l="l" t="t" r="r" b="b"/>
            <a:pathLst>
              <a:path w="319404">
                <a:moveTo>
                  <a:pt x="0" y="0"/>
                </a:moveTo>
                <a:lnTo>
                  <a:pt x="319314" y="0"/>
                </a:lnTo>
              </a:path>
            </a:pathLst>
          </a:custGeom>
          <a:ln w="7408">
            <a:solidFill>
              <a:srgbClr val="0064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2136548" y="5607881"/>
            <a:ext cx="5060315" cy="458470"/>
          </a:xfrm>
          <a:custGeom>
            <a:avLst/>
            <a:gdLst/>
            <a:ahLst/>
            <a:cxnLst/>
            <a:rect l="l" t="t" r="r" b="b"/>
            <a:pathLst>
              <a:path w="5060315" h="458470">
                <a:moveTo>
                  <a:pt x="0" y="457879"/>
                </a:moveTo>
                <a:lnTo>
                  <a:pt x="460072" y="350458"/>
                </a:lnTo>
                <a:lnTo>
                  <a:pt x="1993597" y="0"/>
                </a:lnTo>
                <a:lnTo>
                  <a:pt x="5059893" y="145218"/>
                </a:lnTo>
              </a:path>
            </a:pathLst>
          </a:custGeom>
          <a:ln w="7408">
            <a:solidFill>
              <a:srgbClr val="0064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2129139" y="6055862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20">
                <a:moveTo>
                  <a:pt x="0" y="9867"/>
                </a:moveTo>
                <a:lnTo>
                  <a:pt x="14817" y="9867"/>
                </a:lnTo>
              </a:path>
            </a:pathLst>
          </a:custGeom>
          <a:ln w="21005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2101018" y="6030156"/>
            <a:ext cx="71755" cy="71755"/>
          </a:xfrm>
          <a:custGeom>
            <a:avLst/>
            <a:gdLst/>
            <a:ahLst/>
            <a:cxnLst/>
            <a:rect l="l" t="t" r="r" b="b"/>
            <a:pathLst>
              <a:path w="71755" h="71754">
                <a:moveTo>
                  <a:pt x="35530" y="71134"/>
                </a:moveTo>
                <a:lnTo>
                  <a:pt x="0" y="35604"/>
                </a:lnTo>
                <a:lnTo>
                  <a:pt x="35530" y="0"/>
                </a:lnTo>
                <a:lnTo>
                  <a:pt x="71134" y="35604"/>
                </a:lnTo>
                <a:lnTo>
                  <a:pt x="35530" y="71134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2101018" y="6030156"/>
            <a:ext cx="71755" cy="71755"/>
          </a:xfrm>
          <a:custGeom>
            <a:avLst/>
            <a:gdLst/>
            <a:ahLst/>
            <a:cxnLst/>
            <a:rect l="l" t="t" r="r" b="b"/>
            <a:pathLst>
              <a:path w="71755" h="71754">
                <a:moveTo>
                  <a:pt x="0" y="35604"/>
                </a:moveTo>
                <a:lnTo>
                  <a:pt x="35530" y="71134"/>
                </a:lnTo>
                <a:lnTo>
                  <a:pt x="71134" y="35604"/>
                </a:lnTo>
                <a:lnTo>
                  <a:pt x="35530" y="0"/>
                </a:lnTo>
                <a:lnTo>
                  <a:pt x="0" y="35604"/>
                </a:lnTo>
                <a:close/>
              </a:path>
            </a:pathLst>
          </a:custGeom>
          <a:ln w="7408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2589212" y="5948441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20">
                <a:moveTo>
                  <a:pt x="0" y="9867"/>
                </a:moveTo>
                <a:lnTo>
                  <a:pt x="14817" y="9867"/>
                </a:lnTo>
              </a:path>
            </a:pathLst>
          </a:custGeom>
          <a:ln w="21005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2561090" y="5922735"/>
            <a:ext cx="71120" cy="71755"/>
          </a:xfrm>
          <a:custGeom>
            <a:avLst/>
            <a:gdLst/>
            <a:ahLst/>
            <a:cxnLst/>
            <a:rect l="l" t="t" r="r" b="b"/>
            <a:pathLst>
              <a:path w="71119" h="71754">
                <a:moveTo>
                  <a:pt x="35530" y="71134"/>
                </a:moveTo>
                <a:lnTo>
                  <a:pt x="0" y="35604"/>
                </a:lnTo>
                <a:lnTo>
                  <a:pt x="35530" y="0"/>
                </a:lnTo>
                <a:lnTo>
                  <a:pt x="71060" y="35604"/>
                </a:lnTo>
                <a:lnTo>
                  <a:pt x="35530" y="71134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2561090" y="5922735"/>
            <a:ext cx="71120" cy="71755"/>
          </a:xfrm>
          <a:custGeom>
            <a:avLst/>
            <a:gdLst/>
            <a:ahLst/>
            <a:cxnLst/>
            <a:rect l="l" t="t" r="r" b="b"/>
            <a:pathLst>
              <a:path w="71119" h="71754">
                <a:moveTo>
                  <a:pt x="0" y="35604"/>
                </a:moveTo>
                <a:lnTo>
                  <a:pt x="35530" y="71134"/>
                </a:lnTo>
                <a:lnTo>
                  <a:pt x="71060" y="35604"/>
                </a:lnTo>
                <a:lnTo>
                  <a:pt x="35530" y="0"/>
                </a:lnTo>
                <a:lnTo>
                  <a:pt x="0" y="35604"/>
                </a:lnTo>
                <a:close/>
              </a:path>
            </a:pathLst>
          </a:custGeom>
          <a:ln w="7408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4122737" y="5598042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20">
                <a:moveTo>
                  <a:pt x="0" y="9867"/>
                </a:moveTo>
                <a:lnTo>
                  <a:pt x="14817" y="9867"/>
                </a:lnTo>
              </a:path>
            </a:pathLst>
          </a:custGeom>
          <a:ln w="21005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4094615" y="5572350"/>
            <a:ext cx="71120" cy="71755"/>
          </a:xfrm>
          <a:custGeom>
            <a:avLst/>
            <a:gdLst/>
            <a:ahLst/>
            <a:cxnLst/>
            <a:rect l="l" t="t" r="r" b="b"/>
            <a:pathLst>
              <a:path w="71120" h="71754">
                <a:moveTo>
                  <a:pt x="35530" y="71134"/>
                </a:moveTo>
                <a:lnTo>
                  <a:pt x="0" y="35530"/>
                </a:lnTo>
                <a:lnTo>
                  <a:pt x="35530" y="0"/>
                </a:lnTo>
                <a:lnTo>
                  <a:pt x="71060" y="35530"/>
                </a:lnTo>
                <a:lnTo>
                  <a:pt x="35530" y="71134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4094615" y="5572350"/>
            <a:ext cx="71120" cy="71755"/>
          </a:xfrm>
          <a:custGeom>
            <a:avLst/>
            <a:gdLst/>
            <a:ahLst/>
            <a:cxnLst/>
            <a:rect l="l" t="t" r="r" b="b"/>
            <a:pathLst>
              <a:path w="71120" h="71754">
                <a:moveTo>
                  <a:pt x="0" y="35530"/>
                </a:moveTo>
                <a:lnTo>
                  <a:pt x="35530" y="71134"/>
                </a:lnTo>
                <a:lnTo>
                  <a:pt x="71060" y="35530"/>
                </a:lnTo>
                <a:lnTo>
                  <a:pt x="35530" y="0"/>
                </a:lnTo>
                <a:lnTo>
                  <a:pt x="0" y="35530"/>
                </a:lnTo>
                <a:close/>
              </a:path>
            </a:pathLst>
          </a:custGeom>
          <a:ln w="7408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7189031" y="5743200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40" h="20320">
                <a:moveTo>
                  <a:pt x="0" y="9897"/>
                </a:moveTo>
                <a:lnTo>
                  <a:pt x="14817" y="9897"/>
                </a:lnTo>
              </a:path>
            </a:pathLst>
          </a:custGeom>
          <a:ln w="21065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7160910" y="5717569"/>
            <a:ext cx="71755" cy="71120"/>
          </a:xfrm>
          <a:custGeom>
            <a:avLst/>
            <a:gdLst/>
            <a:ahLst/>
            <a:cxnLst/>
            <a:rect l="l" t="t" r="r" b="b"/>
            <a:pathLst>
              <a:path w="71754" h="71120">
                <a:moveTo>
                  <a:pt x="35530" y="71060"/>
                </a:moveTo>
                <a:lnTo>
                  <a:pt x="0" y="35530"/>
                </a:lnTo>
                <a:lnTo>
                  <a:pt x="35530" y="0"/>
                </a:lnTo>
                <a:lnTo>
                  <a:pt x="71134" y="35530"/>
                </a:lnTo>
                <a:lnTo>
                  <a:pt x="35530" y="71060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7160910" y="5717569"/>
            <a:ext cx="71755" cy="71120"/>
          </a:xfrm>
          <a:custGeom>
            <a:avLst/>
            <a:gdLst/>
            <a:ahLst/>
            <a:cxnLst/>
            <a:rect l="l" t="t" r="r" b="b"/>
            <a:pathLst>
              <a:path w="71754" h="71120">
                <a:moveTo>
                  <a:pt x="0" y="35530"/>
                </a:moveTo>
                <a:lnTo>
                  <a:pt x="35530" y="71060"/>
                </a:lnTo>
                <a:lnTo>
                  <a:pt x="71134" y="35530"/>
                </a:lnTo>
                <a:lnTo>
                  <a:pt x="35530" y="0"/>
                </a:lnTo>
                <a:lnTo>
                  <a:pt x="0" y="35530"/>
                </a:lnTo>
                <a:close/>
              </a:path>
            </a:pathLst>
          </a:custGeom>
          <a:ln w="7408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5877756" y="2879183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19">
                <a:moveTo>
                  <a:pt x="0" y="9867"/>
                </a:moveTo>
                <a:lnTo>
                  <a:pt x="14815" y="9867"/>
                </a:lnTo>
              </a:path>
            </a:pathLst>
          </a:custGeom>
          <a:ln w="21005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5849635" y="2853491"/>
            <a:ext cx="71755" cy="71755"/>
          </a:xfrm>
          <a:custGeom>
            <a:avLst/>
            <a:gdLst/>
            <a:ahLst/>
            <a:cxnLst/>
            <a:rect l="l" t="t" r="r" b="b"/>
            <a:pathLst>
              <a:path w="71754" h="71755">
                <a:moveTo>
                  <a:pt x="35530" y="71134"/>
                </a:moveTo>
                <a:lnTo>
                  <a:pt x="0" y="35530"/>
                </a:lnTo>
                <a:lnTo>
                  <a:pt x="35530" y="0"/>
                </a:lnTo>
                <a:lnTo>
                  <a:pt x="71134" y="35530"/>
                </a:lnTo>
                <a:lnTo>
                  <a:pt x="35530" y="71134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5849635" y="2853491"/>
            <a:ext cx="71755" cy="71755"/>
          </a:xfrm>
          <a:custGeom>
            <a:avLst/>
            <a:gdLst/>
            <a:ahLst/>
            <a:cxnLst/>
            <a:rect l="l" t="t" r="r" b="b"/>
            <a:pathLst>
              <a:path w="71754" h="71755">
                <a:moveTo>
                  <a:pt x="0" y="35530"/>
                </a:moveTo>
                <a:lnTo>
                  <a:pt x="35530" y="71134"/>
                </a:lnTo>
                <a:lnTo>
                  <a:pt x="71134" y="35530"/>
                </a:lnTo>
                <a:lnTo>
                  <a:pt x="35530" y="0"/>
                </a:lnTo>
                <a:lnTo>
                  <a:pt x="0" y="35530"/>
                </a:lnTo>
                <a:close/>
              </a:path>
            </a:pathLst>
          </a:custGeom>
          <a:ln w="7408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5725131" y="3012770"/>
            <a:ext cx="319405" cy="0"/>
          </a:xfrm>
          <a:custGeom>
            <a:avLst/>
            <a:gdLst/>
            <a:ahLst/>
            <a:cxnLst/>
            <a:rect l="l" t="t" r="r" b="b"/>
            <a:pathLst>
              <a:path w="319404">
                <a:moveTo>
                  <a:pt x="0" y="0"/>
                </a:moveTo>
                <a:lnTo>
                  <a:pt x="319314" y="0"/>
                </a:lnTo>
              </a:path>
            </a:pathLst>
          </a:custGeom>
          <a:ln w="7408">
            <a:solidFill>
              <a:srgbClr val="0060A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2136548" y="5657546"/>
            <a:ext cx="5060315" cy="368300"/>
          </a:xfrm>
          <a:custGeom>
            <a:avLst/>
            <a:gdLst/>
            <a:ahLst/>
            <a:cxnLst/>
            <a:rect l="l" t="t" r="r" b="b"/>
            <a:pathLst>
              <a:path w="5060315" h="368300">
                <a:moveTo>
                  <a:pt x="0" y="368149"/>
                </a:moveTo>
                <a:lnTo>
                  <a:pt x="460072" y="180748"/>
                </a:lnTo>
                <a:lnTo>
                  <a:pt x="1993597" y="0"/>
                </a:lnTo>
                <a:lnTo>
                  <a:pt x="5059893" y="132594"/>
                </a:lnTo>
              </a:path>
            </a:pathLst>
          </a:custGeom>
          <a:ln w="7408">
            <a:solidFill>
              <a:srgbClr val="0060A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2129139" y="6015857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20">
                <a:moveTo>
                  <a:pt x="0" y="9867"/>
                </a:moveTo>
                <a:lnTo>
                  <a:pt x="14817" y="9867"/>
                </a:lnTo>
              </a:path>
            </a:pathLst>
          </a:custGeom>
          <a:ln w="21005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2101018" y="5990166"/>
            <a:ext cx="71755" cy="71755"/>
          </a:xfrm>
          <a:custGeom>
            <a:avLst/>
            <a:gdLst/>
            <a:ahLst/>
            <a:cxnLst/>
            <a:rect l="l" t="t" r="r" b="b"/>
            <a:pathLst>
              <a:path w="71755" h="71754">
                <a:moveTo>
                  <a:pt x="35530" y="71134"/>
                </a:moveTo>
                <a:lnTo>
                  <a:pt x="0" y="35530"/>
                </a:lnTo>
                <a:lnTo>
                  <a:pt x="35530" y="0"/>
                </a:lnTo>
                <a:lnTo>
                  <a:pt x="71134" y="35530"/>
                </a:lnTo>
                <a:lnTo>
                  <a:pt x="35530" y="71134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2101018" y="5990166"/>
            <a:ext cx="71755" cy="71755"/>
          </a:xfrm>
          <a:custGeom>
            <a:avLst/>
            <a:gdLst/>
            <a:ahLst/>
            <a:cxnLst/>
            <a:rect l="l" t="t" r="r" b="b"/>
            <a:pathLst>
              <a:path w="71755" h="71754">
                <a:moveTo>
                  <a:pt x="0" y="35530"/>
                </a:moveTo>
                <a:lnTo>
                  <a:pt x="35530" y="71134"/>
                </a:lnTo>
                <a:lnTo>
                  <a:pt x="71134" y="35530"/>
                </a:lnTo>
                <a:lnTo>
                  <a:pt x="35530" y="0"/>
                </a:lnTo>
                <a:lnTo>
                  <a:pt x="0" y="35530"/>
                </a:lnTo>
                <a:close/>
              </a:path>
            </a:pathLst>
          </a:custGeom>
          <a:ln w="7408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2589212" y="5828396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20">
                <a:moveTo>
                  <a:pt x="0" y="9897"/>
                </a:moveTo>
                <a:lnTo>
                  <a:pt x="14817" y="9897"/>
                </a:lnTo>
              </a:path>
            </a:pathLst>
          </a:custGeom>
          <a:ln w="21065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2561090" y="5802765"/>
            <a:ext cx="71120" cy="71120"/>
          </a:xfrm>
          <a:custGeom>
            <a:avLst/>
            <a:gdLst/>
            <a:ahLst/>
            <a:cxnLst/>
            <a:rect l="l" t="t" r="r" b="b"/>
            <a:pathLst>
              <a:path w="71119" h="71120">
                <a:moveTo>
                  <a:pt x="35530" y="71060"/>
                </a:moveTo>
                <a:lnTo>
                  <a:pt x="0" y="35530"/>
                </a:lnTo>
                <a:lnTo>
                  <a:pt x="35530" y="0"/>
                </a:lnTo>
                <a:lnTo>
                  <a:pt x="71060" y="35530"/>
                </a:lnTo>
                <a:lnTo>
                  <a:pt x="35530" y="71060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2561090" y="5802765"/>
            <a:ext cx="71120" cy="71120"/>
          </a:xfrm>
          <a:custGeom>
            <a:avLst/>
            <a:gdLst/>
            <a:ahLst/>
            <a:cxnLst/>
            <a:rect l="l" t="t" r="r" b="b"/>
            <a:pathLst>
              <a:path w="71119" h="71120">
                <a:moveTo>
                  <a:pt x="0" y="35530"/>
                </a:moveTo>
                <a:lnTo>
                  <a:pt x="35530" y="71060"/>
                </a:lnTo>
                <a:lnTo>
                  <a:pt x="71060" y="35530"/>
                </a:lnTo>
                <a:lnTo>
                  <a:pt x="35530" y="0"/>
                </a:lnTo>
                <a:lnTo>
                  <a:pt x="0" y="35530"/>
                </a:lnTo>
                <a:close/>
              </a:path>
            </a:pathLst>
          </a:custGeom>
          <a:ln w="7408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4122737" y="5647648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20">
                <a:moveTo>
                  <a:pt x="0" y="9867"/>
                </a:moveTo>
                <a:lnTo>
                  <a:pt x="14817" y="9867"/>
                </a:lnTo>
              </a:path>
            </a:pathLst>
          </a:custGeom>
          <a:ln w="21005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4094615" y="5621942"/>
            <a:ext cx="71120" cy="71755"/>
          </a:xfrm>
          <a:custGeom>
            <a:avLst/>
            <a:gdLst/>
            <a:ahLst/>
            <a:cxnLst/>
            <a:rect l="l" t="t" r="r" b="b"/>
            <a:pathLst>
              <a:path w="71120" h="71754">
                <a:moveTo>
                  <a:pt x="35530" y="71134"/>
                </a:moveTo>
                <a:lnTo>
                  <a:pt x="0" y="35604"/>
                </a:lnTo>
                <a:lnTo>
                  <a:pt x="35530" y="0"/>
                </a:lnTo>
                <a:lnTo>
                  <a:pt x="71060" y="35604"/>
                </a:lnTo>
                <a:lnTo>
                  <a:pt x="35530" y="71134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4094615" y="5621942"/>
            <a:ext cx="71120" cy="71755"/>
          </a:xfrm>
          <a:custGeom>
            <a:avLst/>
            <a:gdLst/>
            <a:ahLst/>
            <a:cxnLst/>
            <a:rect l="l" t="t" r="r" b="b"/>
            <a:pathLst>
              <a:path w="71120" h="71754">
                <a:moveTo>
                  <a:pt x="0" y="35604"/>
                </a:moveTo>
                <a:lnTo>
                  <a:pt x="35530" y="71134"/>
                </a:lnTo>
                <a:lnTo>
                  <a:pt x="71060" y="35604"/>
                </a:lnTo>
                <a:lnTo>
                  <a:pt x="35530" y="0"/>
                </a:lnTo>
                <a:lnTo>
                  <a:pt x="0" y="35604"/>
                </a:lnTo>
                <a:close/>
              </a:path>
            </a:pathLst>
          </a:custGeom>
          <a:ln w="7408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7189031" y="5780242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40" h="20320">
                <a:moveTo>
                  <a:pt x="0" y="9897"/>
                </a:moveTo>
                <a:lnTo>
                  <a:pt x="14817" y="9897"/>
                </a:lnTo>
              </a:path>
            </a:pathLst>
          </a:custGeom>
          <a:ln w="21065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7160910" y="5754610"/>
            <a:ext cx="71755" cy="71120"/>
          </a:xfrm>
          <a:custGeom>
            <a:avLst/>
            <a:gdLst/>
            <a:ahLst/>
            <a:cxnLst/>
            <a:rect l="l" t="t" r="r" b="b"/>
            <a:pathLst>
              <a:path w="71754" h="71120">
                <a:moveTo>
                  <a:pt x="35530" y="71060"/>
                </a:moveTo>
                <a:lnTo>
                  <a:pt x="0" y="35530"/>
                </a:lnTo>
                <a:lnTo>
                  <a:pt x="35530" y="0"/>
                </a:lnTo>
                <a:lnTo>
                  <a:pt x="71134" y="35530"/>
                </a:lnTo>
                <a:lnTo>
                  <a:pt x="35530" y="71060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7160910" y="5754610"/>
            <a:ext cx="71755" cy="71120"/>
          </a:xfrm>
          <a:custGeom>
            <a:avLst/>
            <a:gdLst/>
            <a:ahLst/>
            <a:cxnLst/>
            <a:rect l="l" t="t" r="r" b="b"/>
            <a:pathLst>
              <a:path w="71754" h="71120">
                <a:moveTo>
                  <a:pt x="0" y="35530"/>
                </a:moveTo>
                <a:lnTo>
                  <a:pt x="35530" y="71060"/>
                </a:lnTo>
                <a:lnTo>
                  <a:pt x="71134" y="35530"/>
                </a:lnTo>
                <a:lnTo>
                  <a:pt x="35530" y="0"/>
                </a:lnTo>
                <a:lnTo>
                  <a:pt x="0" y="35530"/>
                </a:lnTo>
                <a:close/>
              </a:path>
            </a:pathLst>
          </a:custGeom>
          <a:ln w="7408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5877756" y="3002873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19">
                <a:moveTo>
                  <a:pt x="0" y="9867"/>
                </a:moveTo>
                <a:lnTo>
                  <a:pt x="14815" y="9867"/>
                </a:lnTo>
              </a:path>
            </a:pathLst>
          </a:custGeom>
          <a:ln w="21005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5849635" y="2977166"/>
            <a:ext cx="71755" cy="71755"/>
          </a:xfrm>
          <a:custGeom>
            <a:avLst/>
            <a:gdLst/>
            <a:ahLst/>
            <a:cxnLst/>
            <a:rect l="l" t="t" r="r" b="b"/>
            <a:pathLst>
              <a:path w="71754" h="71755">
                <a:moveTo>
                  <a:pt x="35530" y="71134"/>
                </a:moveTo>
                <a:lnTo>
                  <a:pt x="0" y="35604"/>
                </a:lnTo>
                <a:lnTo>
                  <a:pt x="35530" y="0"/>
                </a:lnTo>
                <a:lnTo>
                  <a:pt x="71134" y="35604"/>
                </a:lnTo>
                <a:lnTo>
                  <a:pt x="35530" y="71134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5849635" y="2977166"/>
            <a:ext cx="71755" cy="71755"/>
          </a:xfrm>
          <a:custGeom>
            <a:avLst/>
            <a:gdLst/>
            <a:ahLst/>
            <a:cxnLst/>
            <a:rect l="l" t="t" r="r" b="b"/>
            <a:pathLst>
              <a:path w="71754" h="71755">
                <a:moveTo>
                  <a:pt x="0" y="35604"/>
                </a:moveTo>
                <a:lnTo>
                  <a:pt x="35530" y="71134"/>
                </a:lnTo>
                <a:lnTo>
                  <a:pt x="71134" y="35604"/>
                </a:lnTo>
                <a:lnTo>
                  <a:pt x="35530" y="0"/>
                </a:lnTo>
                <a:lnTo>
                  <a:pt x="0" y="35604"/>
                </a:lnTo>
                <a:close/>
              </a:path>
            </a:pathLst>
          </a:custGeom>
          <a:ln w="7408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 txBox="1"/>
          <p:nvPr/>
        </p:nvSpPr>
        <p:spPr>
          <a:xfrm>
            <a:off x="6106931" y="2831832"/>
            <a:ext cx="1240790" cy="372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spc="70" dirty="0">
                <a:latin typeface="Tahoma"/>
                <a:cs typeface="Tahoma"/>
              </a:rPr>
              <a:t>P</a:t>
            </a:r>
            <a:r>
              <a:rPr sz="750" spc="60" dirty="0">
                <a:latin typeface="Tahoma"/>
                <a:cs typeface="Tahoma"/>
              </a:rPr>
              <a:t>a</a:t>
            </a:r>
            <a:r>
              <a:rPr sz="750" spc="40" dirty="0">
                <a:latin typeface="Tahoma"/>
                <a:cs typeface="Tahoma"/>
              </a:rPr>
              <a:t>rti</a:t>
            </a:r>
            <a:r>
              <a:rPr sz="750" spc="55" dirty="0">
                <a:latin typeface="Tahoma"/>
                <a:cs typeface="Tahoma"/>
              </a:rPr>
              <a:t>t</a:t>
            </a:r>
            <a:r>
              <a:rPr sz="750" spc="30" dirty="0">
                <a:latin typeface="Tahoma"/>
                <a:cs typeface="Tahoma"/>
              </a:rPr>
              <a:t>i</a:t>
            </a:r>
            <a:r>
              <a:rPr sz="750" spc="60" dirty="0">
                <a:latin typeface="Tahoma"/>
                <a:cs typeface="Tahoma"/>
              </a:rPr>
              <a:t>o</a:t>
            </a:r>
            <a:r>
              <a:rPr sz="750" spc="65" dirty="0">
                <a:latin typeface="Tahoma"/>
                <a:cs typeface="Tahoma"/>
              </a:rPr>
              <a:t>n</a:t>
            </a:r>
            <a:r>
              <a:rPr sz="750" spc="95" dirty="0">
                <a:latin typeface="Tahoma"/>
                <a:cs typeface="Tahoma"/>
              </a:rPr>
              <a:t>+</a:t>
            </a:r>
            <a:r>
              <a:rPr sz="750" spc="75" dirty="0">
                <a:latin typeface="Tahoma"/>
                <a:cs typeface="Tahoma"/>
              </a:rPr>
              <a:t>Cac</a:t>
            </a:r>
            <a:r>
              <a:rPr sz="750" spc="65" dirty="0">
                <a:latin typeface="Tahoma"/>
                <a:cs typeface="Tahoma"/>
              </a:rPr>
              <a:t>h</a:t>
            </a:r>
            <a:r>
              <a:rPr sz="750" spc="35" dirty="0">
                <a:latin typeface="Tahoma"/>
                <a:cs typeface="Tahoma"/>
              </a:rPr>
              <a:t>i</a:t>
            </a:r>
            <a:r>
              <a:rPr sz="750" spc="65" dirty="0">
                <a:latin typeface="Tahoma"/>
                <a:cs typeface="Tahoma"/>
              </a:rPr>
              <a:t>n</a:t>
            </a:r>
            <a:r>
              <a:rPr sz="750" spc="75" dirty="0">
                <a:latin typeface="Tahoma"/>
                <a:cs typeface="Tahoma"/>
              </a:rPr>
              <a:t>g</a:t>
            </a:r>
            <a:r>
              <a:rPr sz="750" spc="10" dirty="0">
                <a:latin typeface="Tahoma"/>
                <a:cs typeface="Tahoma"/>
              </a:rPr>
              <a:t> </a:t>
            </a:r>
            <a:r>
              <a:rPr sz="750" spc="5" dirty="0">
                <a:latin typeface="Tahoma"/>
                <a:cs typeface="Tahoma"/>
              </a:rPr>
              <a:t>-</a:t>
            </a:r>
            <a:r>
              <a:rPr sz="750" spc="10" dirty="0">
                <a:latin typeface="Tahoma"/>
                <a:cs typeface="Tahoma"/>
              </a:rPr>
              <a:t> </a:t>
            </a:r>
            <a:r>
              <a:rPr sz="750" spc="80" dirty="0">
                <a:latin typeface="Tahoma"/>
                <a:cs typeface="Tahoma"/>
              </a:rPr>
              <a:t>9</a:t>
            </a:r>
            <a:r>
              <a:rPr sz="750" spc="40" dirty="0">
                <a:latin typeface="Tahoma"/>
                <a:cs typeface="Tahoma"/>
              </a:rPr>
              <a:t>5%</a:t>
            </a:r>
            <a:endParaRPr sz="7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z="750" spc="70" dirty="0">
                <a:latin typeface="Tahoma"/>
                <a:cs typeface="Tahoma"/>
              </a:rPr>
              <a:t>P</a:t>
            </a:r>
            <a:r>
              <a:rPr sz="750" spc="60" dirty="0">
                <a:latin typeface="Tahoma"/>
                <a:cs typeface="Tahoma"/>
              </a:rPr>
              <a:t>a</a:t>
            </a:r>
            <a:r>
              <a:rPr sz="750" spc="40" dirty="0">
                <a:latin typeface="Tahoma"/>
                <a:cs typeface="Tahoma"/>
              </a:rPr>
              <a:t>rti</a:t>
            </a:r>
            <a:r>
              <a:rPr sz="750" spc="55" dirty="0">
                <a:latin typeface="Tahoma"/>
                <a:cs typeface="Tahoma"/>
              </a:rPr>
              <a:t>t</a:t>
            </a:r>
            <a:r>
              <a:rPr sz="750" spc="30" dirty="0">
                <a:latin typeface="Tahoma"/>
                <a:cs typeface="Tahoma"/>
              </a:rPr>
              <a:t>i</a:t>
            </a:r>
            <a:r>
              <a:rPr sz="750" spc="60" dirty="0">
                <a:latin typeface="Tahoma"/>
                <a:cs typeface="Tahoma"/>
              </a:rPr>
              <a:t>o</a:t>
            </a:r>
            <a:r>
              <a:rPr sz="750" spc="65" dirty="0">
                <a:latin typeface="Tahoma"/>
                <a:cs typeface="Tahoma"/>
              </a:rPr>
              <a:t>n</a:t>
            </a:r>
            <a:r>
              <a:rPr sz="750" spc="95" dirty="0">
                <a:latin typeface="Tahoma"/>
                <a:cs typeface="Tahoma"/>
              </a:rPr>
              <a:t>+</a:t>
            </a:r>
            <a:r>
              <a:rPr sz="750" spc="75" dirty="0">
                <a:latin typeface="Tahoma"/>
                <a:cs typeface="Tahoma"/>
              </a:rPr>
              <a:t>Cac</a:t>
            </a:r>
            <a:r>
              <a:rPr sz="750" spc="65" dirty="0">
                <a:latin typeface="Tahoma"/>
                <a:cs typeface="Tahoma"/>
              </a:rPr>
              <a:t>h</a:t>
            </a:r>
            <a:r>
              <a:rPr sz="750" spc="35" dirty="0">
                <a:latin typeface="Tahoma"/>
                <a:cs typeface="Tahoma"/>
              </a:rPr>
              <a:t>i</a:t>
            </a:r>
            <a:r>
              <a:rPr sz="750" spc="65" dirty="0">
                <a:latin typeface="Tahoma"/>
                <a:cs typeface="Tahoma"/>
              </a:rPr>
              <a:t>n</a:t>
            </a:r>
            <a:r>
              <a:rPr sz="750" spc="75" dirty="0">
                <a:latin typeface="Tahoma"/>
                <a:cs typeface="Tahoma"/>
              </a:rPr>
              <a:t>g</a:t>
            </a:r>
            <a:r>
              <a:rPr sz="750" spc="10" dirty="0">
                <a:latin typeface="Tahoma"/>
                <a:cs typeface="Tahoma"/>
              </a:rPr>
              <a:t> </a:t>
            </a:r>
            <a:r>
              <a:rPr sz="750" spc="5" dirty="0">
                <a:latin typeface="Tahoma"/>
                <a:cs typeface="Tahoma"/>
              </a:rPr>
              <a:t>-</a:t>
            </a:r>
            <a:r>
              <a:rPr sz="750" spc="10" dirty="0">
                <a:latin typeface="Tahoma"/>
                <a:cs typeface="Tahoma"/>
              </a:rPr>
              <a:t> </a:t>
            </a:r>
            <a:r>
              <a:rPr sz="750" spc="80" dirty="0">
                <a:latin typeface="Tahoma"/>
                <a:cs typeface="Tahoma"/>
              </a:rPr>
              <a:t>6</a:t>
            </a:r>
            <a:r>
              <a:rPr sz="750" spc="40" dirty="0">
                <a:latin typeface="Tahoma"/>
                <a:cs typeface="Tahoma"/>
              </a:rPr>
              <a:t>0%</a:t>
            </a:r>
            <a:endParaRPr sz="7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750" spc="70" dirty="0">
                <a:latin typeface="Tahoma"/>
                <a:cs typeface="Tahoma"/>
              </a:rPr>
              <a:t>P</a:t>
            </a:r>
            <a:r>
              <a:rPr sz="750" spc="60" dirty="0">
                <a:latin typeface="Tahoma"/>
                <a:cs typeface="Tahoma"/>
              </a:rPr>
              <a:t>a</a:t>
            </a:r>
            <a:r>
              <a:rPr sz="750" spc="40" dirty="0">
                <a:latin typeface="Tahoma"/>
                <a:cs typeface="Tahoma"/>
              </a:rPr>
              <a:t>rti</a:t>
            </a:r>
            <a:r>
              <a:rPr sz="750" spc="55" dirty="0">
                <a:latin typeface="Tahoma"/>
                <a:cs typeface="Tahoma"/>
              </a:rPr>
              <a:t>t</a:t>
            </a:r>
            <a:r>
              <a:rPr sz="750" spc="30" dirty="0">
                <a:latin typeface="Tahoma"/>
                <a:cs typeface="Tahoma"/>
              </a:rPr>
              <a:t>i</a:t>
            </a:r>
            <a:r>
              <a:rPr sz="750" spc="60" dirty="0">
                <a:latin typeface="Tahoma"/>
                <a:cs typeface="Tahoma"/>
              </a:rPr>
              <a:t>o</a:t>
            </a:r>
            <a:r>
              <a:rPr sz="750" spc="65" dirty="0">
                <a:latin typeface="Tahoma"/>
                <a:cs typeface="Tahoma"/>
              </a:rPr>
              <a:t>n</a:t>
            </a:r>
            <a:r>
              <a:rPr sz="750" spc="95" dirty="0">
                <a:latin typeface="Tahoma"/>
                <a:cs typeface="Tahoma"/>
              </a:rPr>
              <a:t>+</a:t>
            </a:r>
            <a:r>
              <a:rPr sz="750" spc="75" dirty="0">
                <a:latin typeface="Tahoma"/>
                <a:cs typeface="Tahoma"/>
              </a:rPr>
              <a:t>Cac</a:t>
            </a:r>
            <a:r>
              <a:rPr sz="750" spc="65" dirty="0">
                <a:latin typeface="Tahoma"/>
                <a:cs typeface="Tahoma"/>
              </a:rPr>
              <a:t>h</a:t>
            </a:r>
            <a:r>
              <a:rPr sz="750" spc="35" dirty="0">
                <a:latin typeface="Tahoma"/>
                <a:cs typeface="Tahoma"/>
              </a:rPr>
              <a:t>i</a:t>
            </a:r>
            <a:r>
              <a:rPr sz="750" spc="65" dirty="0">
                <a:latin typeface="Tahoma"/>
                <a:cs typeface="Tahoma"/>
              </a:rPr>
              <a:t>n</a:t>
            </a:r>
            <a:r>
              <a:rPr sz="750" spc="75" dirty="0">
                <a:latin typeface="Tahoma"/>
                <a:cs typeface="Tahoma"/>
              </a:rPr>
              <a:t>g</a:t>
            </a:r>
            <a:r>
              <a:rPr sz="750" spc="10" dirty="0">
                <a:latin typeface="Tahoma"/>
                <a:cs typeface="Tahoma"/>
              </a:rPr>
              <a:t> </a:t>
            </a:r>
            <a:r>
              <a:rPr sz="750" spc="5" dirty="0">
                <a:latin typeface="Tahoma"/>
                <a:cs typeface="Tahoma"/>
              </a:rPr>
              <a:t>-</a:t>
            </a:r>
            <a:r>
              <a:rPr sz="750" spc="10" dirty="0">
                <a:latin typeface="Tahoma"/>
                <a:cs typeface="Tahoma"/>
              </a:rPr>
              <a:t> </a:t>
            </a:r>
            <a:r>
              <a:rPr sz="750" spc="80" dirty="0">
                <a:latin typeface="Tahoma"/>
                <a:cs typeface="Tahoma"/>
              </a:rPr>
              <a:t>2</a:t>
            </a:r>
            <a:r>
              <a:rPr sz="750" spc="40" dirty="0">
                <a:latin typeface="Tahoma"/>
                <a:cs typeface="Tahoma"/>
              </a:rPr>
              <a:t>0%</a:t>
            </a:r>
            <a:endParaRPr sz="750">
              <a:latin typeface="Tahoma"/>
              <a:cs typeface="Tahoma"/>
            </a:endParaRPr>
          </a:p>
        </p:txBody>
      </p:sp>
      <p:sp>
        <p:nvSpPr>
          <p:cNvPr id="251" name="object 251"/>
          <p:cNvSpPr/>
          <p:nvPr/>
        </p:nvSpPr>
        <p:spPr>
          <a:xfrm>
            <a:off x="5725131" y="3136445"/>
            <a:ext cx="319405" cy="0"/>
          </a:xfrm>
          <a:custGeom>
            <a:avLst/>
            <a:gdLst/>
            <a:ahLst/>
            <a:cxnLst/>
            <a:rect l="l" t="t" r="r" b="b"/>
            <a:pathLst>
              <a:path w="319404">
                <a:moveTo>
                  <a:pt x="0" y="0"/>
                </a:moveTo>
                <a:lnTo>
                  <a:pt x="319314" y="0"/>
                </a:lnTo>
              </a:path>
            </a:pathLst>
          </a:custGeom>
          <a:ln w="7408">
            <a:solidFill>
              <a:srgbClr val="B22222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2136548" y="5523441"/>
            <a:ext cx="5060315" cy="387985"/>
          </a:xfrm>
          <a:custGeom>
            <a:avLst/>
            <a:gdLst/>
            <a:ahLst/>
            <a:cxnLst/>
            <a:rect l="l" t="t" r="r" b="b"/>
            <a:pathLst>
              <a:path w="5060315" h="387985">
                <a:moveTo>
                  <a:pt x="0" y="387426"/>
                </a:moveTo>
                <a:lnTo>
                  <a:pt x="460072" y="108176"/>
                </a:lnTo>
                <a:lnTo>
                  <a:pt x="1993597" y="0"/>
                </a:lnTo>
                <a:lnTo>
                  <a:pt x="5059893" y="91848"/>
                </a:lnTo>
              </a:path>
            </a:pathLst>
          </a:custGeom>
          <a:ln w="7408">
            <a:solidFill>
              <a:srgbClr val="B22222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2129139" y="5901027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20">
                <a:moveTo>
                  <a:pt x="0" y="9867"/>
                </a:moveTo>
                <a:lnTo>
                  <a:pt x="14817" y="9867"/>
                </a:lnTo>
              </a:path>
            </a:pathLst>
          </a:custGeom>
          <a:ln w="21005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2101018" y="5875337"/>
            <a:ext cx="71755" cy="71755"/>
          </a:xfrm>
          <a:custGeom>
            <a:avLst/>
            <a:gdLst/>
            <a:ahLst/>
            <a:cxnLst/>
            <a:rect l="l" t="t" r="r" b="b"/>
            <a:pathLst>
              <a:path w="71755" h="71754">
                <a:moveTo>
                  <a:pt x="35530" y="71134"/>
                </a:moveTo>
                <a:lnTo>
                  <a:pt x="0" y="35530"/>
                </a:lnTo>
                <a:lnTo>
                  <a:pt x="35530" y="0"/>
                </a:lnTo>
                <a:lnTo>
                  <a:pt x="71134" y="35530"/>
                </a:lnTo>
                <a:lnTo>
                  <a:pt x="35530" y="71134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2101018" y="5875337"/>
            <a:ext cx="71755" cy="71755"/>
          </a:xfrm>
          <a:custGeom>
            <a:avLst/>
            <a:gdLst/>
            <a:ahLst/>
            <a:cxnLst/>
            <a:rect l="l" t="t" r="r" b="b"/>
            <a:pathLst>
              <a:path w="71755" h="71754">
                <a:moveTo>
                  <a:pt x="0" y="35530"/>
                </a:moveTo>
                <a:lnTo>
                  <a:pt x="35530" y="71134"/>
                </a:lnTo>
                <a:lnTo>
                  <a:pt x="71134" y="35530"/>
                </a:lnTo>
                <a:lnTo>
                  <a:pt x="35530" y="0"/>
                </a:lnTo>
                <a:lnTo>
                  <a:pt x="0" y="35530"/>
                </a:lnTo>
                <a:close/>
              </a:path>
            </a:pathLst>
          </a:custGeom>
          <a:ln w="7408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2589212" y="5621718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20">
                <a:moveTo>
                  <a:pt x="0" y="9867"/>
                </a:moveTo>
                <a:lnTo>
                  <a:pt x="14817" y="9867"/>
                </a:lnTo>
              </a:path>
            </a:pathLst>
          </a:custGeom>
          <a:ln w="21005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2561090" y="5596013"/>
            <a:ext cx="71120" cy="71755"/>
          </a:xfrm>
          <a:custGeom>
            <a:avLst/>
            <a:gdLst/>
            <a:ahLst/>
            <a:cxnLst/>
            <a:rect l="l" t="t" r="r" b="b"/>
            <a:pathLst>
              <a:path w="71119" h="71754">
                <a:moveTo>
                  <a:pt x="35530" y="71134"/>
                </a:moveTo>
                <a:lnTo>
                  <a:pt x="0" y="35604"/>
                </a:lnTo>
                <a:lnTo>
                  <a:pt x="35530" y="0"/>
                </a:lnTo>
                <a:lnTo>
                  <a:pt x="71060" y="35604"/>
                </a:lnTo>
                <a:lnTo>
                  <a:pt x="35530" y="71134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2561090" y="5596013"/>
            <a:ext cx="71120" cy="71755"/>
          </a:xfrm>
          <a:custGeom>
            <a:avLst/>
            <a:gdLst/>
            <a:ahLst/>
            <a:cxnLst/>
            <a:rect l="l" t="t" r="r" b="b"/>
            <a:pathLst>
              <a:path w="71119" h="71754">
                <a:moveTo>
                  <a:pt x="0" y="35604"/>
                </a:moveTo>
                <a:lnTo>
                  <a:pt x="35530" y="71134"/>
                </a:lnTo>
                <a:lnTo>
                  <a:pt x="71060" y="35604"/>
                </a:lnTo>
                <a:lnTo>
                  <a:pt x="35530" y="0"/>
                </a:lnTo>
                <a:lnTo>
                  <a:pt x="0" y="35604"/>
                </a:lnTo>
                <a:close/>
              </a:path>
            </a:pathLst>
          </a:custGeom>
          <a:ln w="7408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4122737" y="5513542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20">
                <a:moveTo>
                  <a:pt x="0" y="9897"/>
                </a:moveTo>
                <a:lnTo>
                  <a:pt x="14817" y="9897"/>
                </a:lnTo>
              </a:path>
            </a:pathLst>
          </a:custGeom>
          <a:ln w="21065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4094615" y="5487910"/>
            <a:ext cx="71120" cy="71120"/>
          </a:xfrm>
          <a:custGeom>
            <a:avLst/>
            <a:gdLst/>
            <a:ahLst/>
            <a:cxnLst/>
            <a:rect l="l" t="t" r="r" b="b"/>
            <a:pathLst>
              <a:path w="71120" h="71120">
                <a:moveTo>
                  <a:pt x="35530" y="71060"/>
                </a:moveTo>
                <a:lnTo>
                  <a:pt x="0" y="35530"/>
                </a:lnTo>
                <a:lnTo>
                  <a:pt x="35530" y="0"/>
                </a:lnTo>
                <a:lnTo>
                  <a:pt x="71060" y="35530"/>
                </a:lnTo>
                <a:lnTo>
                  <a:pt x="35530" y="71060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4094615" y="5487910"/>
            <a:ext cx="71120" cy="71120"/>
          </a:xfrm>
          <a:custGeom>
            <a:avLst/>
            <a:gdLst/>
            <a:ahLst/>
            <a:cxnLst/>
            <a:rect l="l" t="t" r="r" b="b"/>
            <a:pathLst>
              <a:path w="71120" h="71120">
                <a:moveTo>
                  <a:pt x="0" y="35530"/>
                </a:moveTo>
                <a:lnTo>
                  <a:pt x="35530" y="71060"/>
                </a:lnTo>
                <a:lnTo>
                  <a:pt x="71060" y="35530"/>
                </a:lnTo>
                <a:lnTo>
                  <a:pt x="35530" y="0"/>
                </a:lnTo>
                <a:lnTo>
                  <a:pt x="0" y="35530"/>
                </a:lnTo>
                <a:close/>
              </a:path>
            </a:pathLst>
          </a:custGeom>
          <a:ln w="7408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7189031" y="5605450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40" h="20320">
                <a:moveTo>
                  <a:pt x="0" y="9867"/>
                </a:moveTo>
                <a:lnTo>
                  <a:pt x="14817" y="9867"/>
                </a:lnTo>
              </a:path>
            </a:pathLst>
          </a:custGeom>
          <a:ln w="21005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7160910" y="5579759"/>
            <a:ext cx="71755" cy="71755"/>
          </a:xfrm>
          <a:custGeom>
            <a:avLst/>
            <a:gdLst/>
            <a:ahLst/>
            <a:cxnLst/>
            <a:rect l="l" t="t" r="r" b="b"/>
            <a:pathLst>
              <a:path w="71754" h="71754">
                <a:moveTo>
                  <a:pt x="35530" y="71134"/>
                </a:moveTo>
                <a:lnTo>
                  <a:pt x="0" y="35530"/>
                </a:lnTo>
                <a:lnTo>
                  <a:pt x="35530" y="0"/>
                </a:lnTo>
                <a:lnTo>
                  <a:pt x="71134" y="35530"/>
                </a:lnTo>
                <a:lnTo>
                  <a:pt x="35530" y="71134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7160910" y="5579759"/>
            <a:ext cx="71755" cy="71755"/>
          </a:xfrm>
          <a:custGeom>
            <a:avLst/>
            <a:gdLst/>
            <a:ahLst/>
            <a:cxnLst/>
            <a:rect l="l" t="t" r="r" b="b"/>
            <a:pathLst>
              <a:path w="71754" h="71754">
                <a:moveTo>
                  <a:pt x="0" y="35530"/>
                </a:moveTo>
                <a:lnTo>
                  <a:pt x="35530" y="71134"/>
                </a:lnTo>
                <a:lnTo>
                  <a:pt x="71134" y="35530"/>
                </a:lnTo>
                <a:lnTo>
                  <a:pt x="35530" y="0"/>
                </a:lnTo>
                <a:lnTo>
                  <a:pt x="0" y="35530"/>
                </a:lnTo>
                <a:close/>
              </a:path>
            </a:pathLst>
          </a:custGeom>
          <a:ln w="7408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5877756" y="3126607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19">
                <a:moveTo>
                  <a:pt x="0" y="9867"/>
                </a:moveTo>
                <a:lnTo>
                  <a:pt x="14815" y="9867"/>
                </a:lnTo>
              </a:path>
            </a:pathLst>
          </a:custGeom>
          <a:ln w="21005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5849635" y="3100915"/>
            <a:ext cx="71755" cy="71755"/>
          </a:xfrm>
          <a:custGeom>
            <a:avLst/>
            <a:gdLst/>
            <a:ahLst/>
            <a:cxnLst/>
            <a:rect l="l" t="t" r="r" b="b"/>
            <a:pathLst>
              <a:path w="71754" h="71755">
                <a:moveTo>
                  <a:pt x="35530" y="71134"/>
                </a:moveTo>
                <a:lnTo>
                  <a:pt x="0" y="35530"/>
                </a:lnTo>
                <a:lnTo>
                  <a:pt x="35530" y="0"/>
                </a:lnTo>
                <a:lnTo>
                  <a:pt x="71134" y="35530"/>
                </a:lnTo>
                <a:lnTo>
                  <a:pt x="35530" y="71134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5849635" y="3100915"/>
            <a:ext cx="71755" cy="71755"/>
          </a:xfrm>
          <a:custGeom>
            <a:avLst/>
            <a:gdLst/>
            <a:ahLst/>
            <a:cxnLst/>
            <a:rect l="l" t="t" r="r" b="b"/>
            <a:pathLst>
              <a:path w="71754" h="71755">
                <a:moveTo>
                  <a:pt x="0" y="35530"/>
                </a:moveTo>
                <a:lnTo>
                  <a:pt x="35530" y="71134"/>
                </a:lnTo>
                <a:lnTo>
                  <a:pt x="71134" y="35530"/>
                </a:lnTo>
                <a:lnTo>
                  <a:pt x="35530" y="0"/>
                </a:lnTo>
                <a:lnTo>
                  <a:pt x="0" y="35530"/>
                </a:lnTo>
                <a:close/>
              </a:path>
            </a:pathLst>
          </a:custGeom>
          <a:ln w="7408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2085445" y="3351287"/>
            <a:ext cx="5162550" cy="2976245"/>
          </a:xfrm>
          <a:custGeom>
            <a:avLst/>
            <a:gdLst/>
            <a:ahLst/>
            <a:cxnLst/>
            <a:rect l="l" t="t" r="r" b="b"/>
            <a:pathLst>
              <a:path w="5162550" h="2976245">
                <a:moveTo>
                  <a:pt x="0" y="0"/>
                </a:moveTo>
                <a:lnTo>
                  <a:pt x="5162098" y="0"/>
                </a:lnTo>
                <a:lnTo>
                  <a:pt x="5162098" y="2975957"/>
                </a:lnTo>
                <a:lnTo>
                  <a:pt x="0" y="2975957"/>
                </a:lnTo>
                <a:lnTo>
                  <a:pt x="0" y="0"/>
                </a:lnTo>
                <a:close/>
              </a:path>
            </a:pathLst>
          </a:custGeom>
          <a:ln w="37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4945224" y="1975836"/>
            <a:ext cx="276225" cy="189865"/>
          </a:xfrm>
          <a:custGeom>
            <a:avLst/>
            <a:gdLst/>
            <a:ahLst/>
            <a:cxnLst/>
            <a:rect l="l" t="t" r="r" b="b"/>
            <a:pathLst>
              <a:path w="276225" h="189864">
                <a:moveTo>
                  <a:pt x="0" y="0"/>
                </a:moveTo>
                <a:lnTo>
                  <a:pt x="276006" y="0"/>
                </a:lnTo>
                <a:lnTo>
                  <a:pt x="276006" y="189263"/>
                </a:lnTo>
                <a:lnTo>
                  <a:pt x="0" y="18926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 txBox="1"/>
          <p:nvPr/>
        </p:nvSpPr>
        <p:spPr>
          <a:xfrm>
            <a:off x="4973286" y="2016444"/>
            <a:ext cx="220345" cy="120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i="1" spc="-5" dirty="0">
                <a:latin typeface="Arial"/>
                <a:cs typeface="Arial"/>
              </a:rPr>
              <a:t>miss</a:t>
            </a:r>
            <a:endParaRPr sz="750">
              <a:latin typeface="Arial"/>
              <a:cs typeface="Arial"/>
            </a:endParaRPr>
          </a:p>
        </p:txBody>
      </p:sp>
      <p:sp>
        <p:nvSpPr>
          <p:cNvPr id="271" name="object 271"/>
          <p:cNvSpPr/>
          <p:nvPr/>
        </p:nvSpPr>
        <p:spPr>
          <a:xfrm>
            <a:off x="4984654" y="1661974"/>
            <a:ext cx="181610" cy="189865"/>
          </a:xfrm>
          <a:custGeom>
            <a:avLst/>
            <a:gdLst/>
            <a:ahLst/>
            <a:cxnLst/>
            <a:rect l="l" t="t" r="r" b="b"/>
            <a:pathLst>
              <a:path w="181610" h="189864">
                <a:moveTo>
                  <a:pt x="0" y="0"/>
                </a:moveTo>
                <a:lnTo>
                  <a:pt x="181376" y="0"/>
                </a:lnTo>
                <a:lnTo>
                  <a:pt x="181376" y="189263"/>
                </a:lnTo>
                <a:lnTo>
                  <a:pt x="0" y="18926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 txBox="1"/>
          <p:nvPr/>
        </p:nvSpPr>
        <p:spPr>
          <a:xfrm>
            <a:off x="5012670" y="1702581"/>
            <a:ext cx="125730" cy="120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i="1" spc="-5" dirty="0">
                <a:latin typeface="Arial"/>
                <a:cs typeface="Arial"/>
              </a:rPr>
              <a:t>hit</a:t>
            </a:r>
            <a:endParaRPr sz="750">
              <a:latin typeface="Arial"/>
              <a:cs typeface="Arial"/>
            </a:endParaRPr>
          </a:p>
        </p:txBody>
      </p:sp>
      <p:sp>
        <p:nvSpPr>
          <p:cNvPr id="273" name="object 273"/>
          <p:cNvSpPr/>
          <p:nvPr/>
        </p:nvSpPr>
        <p:spPr>
          <a:xfrm>
            <a:off x="4400379" y="1861491"/>
            <a:ext cx="568325" cy="284480"/>
          </a:xfrm>
          <a:custGeom>
            <a:avLst/>
            <a:gdLst/>
            <a:ahLst/>
            <a:cxnLst/>
            <a:rect l="l" t="t" r="r" b="b"/>
            <a:pathLst>
              <a:path w="568325" h="284480">
                <a:moveTo>
                  <a:pt x="560725" y="0"/>
                </a:moveTo>
                <a:lnTo>
                  <a:pt x="7061" y="0"/>
                </a:lnTo>
                <a:lnTo>
                  <a:pt x="0" y="7061"/>
                </a:lnTo>
                <a:lnTo>
                  <a:pt x="0" y="276832"/>
                </a:lnTo>
                <a:lnTo>
                  <a:pt x="7061" y="283893"/>
                </a:lnTo>
                <a:lnTo>
                  <a:pt x="560725" y="283893"/>
                </a:lnTo>
                <a:lnTo>
                  <a:pt x="567786" y="276832"/>
                </a:lnTo>
                <a:lnTo>
                  <a:pt x="567786" y="7061"/>
                </a:lnTo>
                <a:lnTo>
                  <a:pt x="5607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4400380" y="1861490"/>
            <a:ext cx="568325" cy="284480"/>
          </a:xfrm>
          <a:custGeom>
            <a:avLst/>
            <a:gdLst/>
            <a:ahLst/>
            <a:cxnLst/>
            <a:rect l="l" t="t" r="r" b="b"/>
            <a:pathLst>
              <a:path w="568325" h="284480">
                <a:moveTo>
                  <a:pt x="15771" y="0"/>
                </a:moveTo>
                <a:lnTo>
                  <a:pt x="552014" y="0"/>
                </a:lnTo>
                <a:lnTo>
                  <a:pt x="560725" y="0"/>
                </a:lnTo>
                <a:lnTo>
                  <a:pt x="567786" y="7061"/>
                </a:lnTo>
                <a:lnTo>
                  <a:pt x="567786" y="15771"/>
                </a:lnTo>
                <a:lnTo>
                  <a:pt x="567786" y="268121"/>
                </a:lnTo>
                <a:lnTo>
                  <a:pt x="567786" y="276832"/>
                </a:lnTo>
                <a:lnTo>
                  <a:pt x="560725" y="283893"/>
                </a:lnTo>
                <a:lnTo>
                  <a:pt x="552014" y="283893"/>
                </a:lnTo>
                <a:lnTo>
                  <a:pt x="15771" y="283893"/>
                </a:lnTo>
                <a:lnTo>
                  <a:pt x="7061" y="283893"/>
                </a:lnTo>
                <a:lnTo>
                  <a:pt x="0" y="276832"/>
                </a:lnTo>
                <a:lnTo>
                  <a:pt x="0" y="268121"/>
                </a:lnTo>
                <a:lnTo>
                  <a:pt x="0" y="15771"/>
                </a:lnTo>
                <a:lnTo>
                  <a:pt x="0" y="7061"/>
                </a:lnTo>
                <a:lnTo>
                  <a:pt x="7061" y="0"/>
                </a:lnTo>
                <a:lnTo>
                  <a:pt x="15771" y="0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 txBox="1"/>
          <p:nvPr/>
        </p:nvSpPr>
        <p:spPr>
          <a:xfrm>
            <a:off x="4530858" y="1890268"/>
            <a:ext cx="299085" cy="2305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6830">
              <a:lnSpc>
                <a:spcPts val="869"/>
              </a:lnSpc>
            </a:pPr>
            <a:r>
              <a:rPr sz="750" spc="-5" dirty="0">
                <a:latin typeface="Arial"/>
                <a:cs typeface="Arial"/>
              </a:rPr>
              <a:t>Flow Cache</a:t>
            </a:r>
            <a:endParaRPr sz="750">
              <a:latin typeface="Arial"/>
              <a:cs typeface="Arial"/>
            </a:endParaRPr>
          </a:p>
        </p:txBody>
      </p:sp>
      <p:sp>
        <p:nvSpPr>
          <p:cNvPr id="276" name="object 276"/>
          <p:cNvSpPr/>
          <p:nvPr/>
        </p:nvSpPr>
        <p:spPr>
          <a:xfrm>
            <a:off x="7274767" y="2003436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>
                <a:moveTo>
                  <a:pt x="0" y="0"/>
                </a:moveTo>
                <a:lnTo>
                  <a:pt x="161904" y="0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7413014" y="1979780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0" y="0"/>
                </a:moveTo>
                <a:lnTo>
                  <a:pt x="23657" y="23657"/>
                </a:lnTo>
                <a:lnTo>
                  <a:pt x="0" y="47315"/>
                </a:lnTo>
                <a:lnTo>
                  <a:pt x="63087" y="2365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7413014" y="1979779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63087" y="23657"/>
                </a:moveTo>
                <a:lnTo>
                  <a:pt x="0" y="0"/>
                </a:lnTo>
                <a:lnTo>
                  <a:pt x="23656" y="23657"/>
                </a:lnTo>
                <a:lnTo>
                  <a:pt x="0" y="47315"/>
                </a:lnTo>
                <a:lnTo>
                  <a:pt x="63087" y="23657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 txBox="1"/>
          <p:nvPr/>
        </p:nvSpPr>
        <p:spPr>
          <a:xfrm>
            <a:off x="7476983" y="1945470"/>
            <a:ext cx="304800" cy="120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i="1" spc="-5" dirty="0">
                <a:latin typeface="Arial"/>
                <a:cs typeface="Arial"/>
              </a:rPr>
              <a:t>packet</a:t>
            </a:r>
            <a:endParaRPr sz="750">
              <a:latin typeface="Arial"/>
              <a:cs typeface="Arial"/>
            </a:endParaRPr>
          </a:p>
        </p:txBody>
      </p:sp>
      <p:sp>
        <p:nvSpPr>
          <p:cNvPr id="280" name="object 280"/>
          <p:cNvSpPr/>
          <p:nvPr/>
        </p:nvSpPr>
        <p:spPr>
          <a:xfrm>
            <a:off x="5242076" y="1861491"/>
            <a:ext cx="568325" cy="284480"/>
          </a:xfrm>
          <a:custGeom>
            <a:avLst/>
            <a:gdLst/>
            <a:ahLst/>
            <a:cxnLst/>
            <a:rect l="l" t="t" r="r" b="b"/>
            <a:pathLst>
              <a:path w="568325" h="284480">
                <a:moveTo>
                  <a:pt x="560725" y="0"/>
                </a:moveTo>
                <a:lnTo>
                  <a:pt x="7061" y="0"/>
                </a:lnTo>
                <a:lnTo>
                  <a:pt x="0" y="7061"/>
                </a:lnTo>
                <a:lnTo>
                  <a:pt x="0" y="276832"/>
                </a:lnTo>
                <a:lnTo>
                  <a:pt x="7061" y="283893"/>
                </a:lnTo>
                <a:lnTo>
                  <a:pt x="560725" y="283893"/>
                </a:lnTo>
                <a:lnTo>
                  <a:pt x="567786" y="276832"/>
                </a:lnTo>
                <a:lnTo>
                  <a:pt x="567786" y="7061"/>
                </a:lnTo>
                <a:lnTo>
                  <a:pt x="5607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5242077" y="1861490"/>
            <a:ext cx="568325" cy="284480"/>
          </a:xfrm>
          <a:custGeom>
            <a:avLst/>
            <a:gdLst/>
            <a:ahLst/>
            <a:cxnLst/>
            <a:rect l="l" t="t" r="r" b="b"/>
            <a:pathLst>
              <a:path w="568325" h="284480">
                <a:moveTo>
                  <a:pt x="15771" y="0"/>
                </a:moveTo>
                <a:lnTo>
                  <a:pt x="552014" y="0"/>
                </a:lnTo>
                <a:lnTo>
                  <a:pt x="560725" y="0"/>
                </a:lnTo>
                <a:lnTo>
                  <a:pt x="567786" y="7061"/>
                </a:lnTo>
                <a:lnTo>
                  <a:pt x="567786" y="15771"/>
                </a:lnTo>
                <a:lnTo>
                  <a:pt x="567786" y="268121"/>
                </a:lnTo>
                <a:lnTo>
                  <a:pt x="567786" y="276832"/>
                </a:lnTo>
                <a:lnTo>
                  <a:pt x="560725" y="283893"/>
                </a:lnTo>
                <a:lnTo>
                  <a:pt x="552014" y="283893"/>
                </a:lnTo>
                <a:lnTo>
                  <a:pt x="15771" y="283893"/>
                </a:lnTo>
                <a:lnTo>
                  <a:pt x="7061" y="283893"/>
                </a:lnTo>
                <a:lnTo>
                  <a:pt x="0" y="276832"/>
                </a:lnTo>
                <a:lnTo>
                  <a:pt x="0" y="268121"/>
                </a:lnTo>
                <a:lnTo>
                  <a:pt x="0" y="15771"/>
                </a:lnTo>
                <a:lnTo>
                  <a:pt x="0" y="7061"/>
                </a:lnTo>
                <a:lnTo>
                  <a:pt x="7061" y="0"/>
                </a:lnTo>
                <a:lnTo>
                  <a:pt x="15771" y="0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 txBox="1"/>
          <p:nvPr/>
        </p:nvSpPr>
        <p:spPr>
          <a:xfrm>
            <a:off x="5314682" y="1890268"/>
            <a:ext cx="415290" cy="2305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81280">
              <a:lnSpc>
                <a:spcPts val="869"/>
              </a:lnSpc>
            </a:pPr>
            <a:r>
              <a:rPr sz="750" spc="-90" dirty="0">
                <a:latin typeface="Arial"/>
                <a:cs typeface="Arial"/>
              </a:rPr>
              <a:t>T</a:t>
            </a:r>
            <a:r>
              <a:rPr sz="750" spc="-10" dirty="0">
                <a:latin typeface="Arial"/>
                <a:cs typeface="Arial"/>
              </a:rPr>
              <a:t>able </a:t>
            </a:r>
            <a:r>
              <a:rPr sz="750" spc="-5" dirty="0">
                <a:latin typeface="Arial"/>
                <a:cs typeface="Arial"/>
              </a:rPr>
              <a:t>Selection</a:t>
            </a:r>
            <a:endParaRPr sz="750">
              <a:latin typeface="Arial"/>
              <a:cs typeface="Arial"/>
            </a:endParaRPr>
          </a:p>
        </p:txBody>
      </p:sp>
      <p:sp>
        <p:nvSpPr>
          <p:cNvPr id="283" name="object 283"/>
          <p:cNvSpPr/>
          <p:nvPr/>
        </p:nvSpPr>
        <p:spPr>
          <a:xfrm>
            <a:off x="5974529" y="1861491"/>
            <a:ext cx="568325" cy="284480"/>
          </a:xfrm>
          <a:custGeom>
            <a:avLst/>
            <a:gdLst/>
            <a:ahLst/>
            <a:cxnLst/>
            <a:rect l="l" t="t" r="r" b="b"/>
            <a:pathLst>
              <a:path w="568325" h="284480">
                <a:moveTo>
                  <a:pt x="560724" y="0"/>
                </a:moveTo>
                <a:lnTo>
                  <a:pt x="7061" y="0"/>
                </a:lnTo>
                <a:lnTo>
                  <a:pt x="0" y="7061"/>
                </a:lnTo>
                <a:lnTo>
                  <a:pt x="0" y="276832"/>
                </a:lnTo>
                <a:lnTo>
                  <a:pt x="7061" y="283893"/>
                </a:lnTo>
                <a:lnTo>
                  <a:pt x="560724" y="283893"/>
                </a:lnTo>
                <a:lnTo>
                  <a:pt x="567785" y="276832"/>
                </a:lnTo>
                <a:lnTo>
                  <a:pt x="567785" y="7061"/>
                </a:lnTo>
                <a:lnTo>
                  <a:pt x="56072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5974530" y="1861490"/>
            <a:ext cx="568325" cy="284480"/>
          </a:xfrm>
          <a:custGeom>
            <a:avLst/>
            <a:gdLst/>
            <a:ahLst/>
            <a:cxnLst/>
            <a:rect l="l" t="t" r="r" b="b"/>
            <a:pathLst>
              <a:path w="568325" h="284480">
                <a:moveTo>
                  <a:pt x="15771" y="0"/>
                </a:moveTo>
                <a:lnTo>
                  <a:pt x="552014" y="0"/>
                </a:lnTo>
                <a:lnTo>
                  <a:pt x="560723" y="0"/>
                </a:lnTo>
                <a:lnTo>
                  <a:pt x="567786" y="7061"/>
                </a:lnTo>
                <a:lnTo>
                  <a:pt x="567786" y="15771"/>
                </a:lnTo>
                <a:lnTo>
                  <a:pt x="567786" y="268121"/>
                </a:lnTo>
                <a:lnTo>
                  <a:pt x="567786" y="276832"/>
                </a:lnTo>
                <a:lnTo>
                  <a:pt x="560723" y="283893"/>
                </a:lnTo>
                <a:lnTo>
                  <a:pt x="552014" y="283893"/>
                </a:lnTo>
                <a:lnTo>
                  <a:pt x="15771" y="283893"/>
                </a:lnTo>
                <a:lnTo>
                  <a:pt x="7061" y="283893"/>
                </a:lnTo>
                <a:lnTo>
                  <a:pt x="0" y="276832"/>
                </a:lnTo>
                <a:lnTo>
                  <a:pt x="0" y="268121"/>
                </a:lnTo>
                <a:lnTo>
                  <a:pt x="0" y="15771"/>
                </a:lnTo>
                <a:lnTo>
                  <a:pt x="0" y="7061"/>
                </a:lnTo>
                <a:lnTo>
                  <a:pt x="7061" y="0"/>
                </a:lnTo>
                <a:lnTo>
                  <a:pt x="15771" y="0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 txBox="1"/>
          <p:nvPr/>
        </p:nvSpPr>
        <p:spPr>
          <a:xfrm>
            <a:off x="6047134" y="1890268"/>
            <a:ext cx="415290" cy="2305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94615">
              <a:lnSpc>
                <a:spcPts val="869"/>
              </a:lnSpc>
            </a:pPr>
            <a:r>
              <a:rPr sz="750" spc="-5" dirty="0">
                <a:latin typeface="Arial"/>
                <a:cs typeface="Arial"/>
              </a:rPr>
              <a:t>Flow Selection</a:t>
            </a:r>
            <a:endParaRPr sz="750">
              <a:latin typeface="Arial"/>
              <a:cs typeface="Arial"/>
            </a:endParaRPr>
          </a:p>
        </p:txBody>
      </p:sp>
      <p:sp>
        <p:nvSpPr>
          <p:cNvPr id="286" name="object 286"/>
          <p:cNvSpPr/>
          <p:nvPr/>
        </p:nvSpPr>
        <p:spPr>
          <a:xfrm>
            <a:off x="6706982" y="1861491"/>
            <a:ext cx="568325" cy="284480"/>
          </a:xfrm>
          <a:custGeom>
            <a:avLst/>
            <a:gdLst/>
            <a:ahLst/>
            <a:cxnLst/>
            <a:rect l="l" t="t" r="r" b="b"/>
            <a:pathLst>
              <a:path w="568325" h="284480">
                <a:moveTo>
                  <a:pt x="560725" y="0"/>
                </a:moveTo>
                <a:lnTo>
                  <a:pt x="7062" y="0"/>
                </a:lnTo>
                <a:lnTo>
                  <a:pt x="0" y="7061"/>
                </a:lnTo>
                <a:lnTo>
                  <a:pt x="0" y="276832"/>
                </a:lnTo>
                <a:lnTo>
                  <a:pt x="7062" y="283893"/>
                </a:lnTo>
                <a:lnTo>
                  <a:pt x="560725" y="283893"/>
                </a:lnTo>
                <a:lnTo>
                  <a:pt x="567786" y="276832"/>
                </a:lnTo>
                <a:lnTo>
                  <a:pt x="567786" y="7061"/>
                </a:lnTo>
                <a:lnTo>
                  <a:pt x="5607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6706981" y="1861490"/>
            <a:ext cx="568325" cy="284480"/>
          </a:xfrm>
          <a:custGeom>
            <a:avLst/>
            <a:gdLst/>
            <a:ahLst/>
            <a:cxnLst/>
            <a:rect l="l" t="t" r="r" b="b"/>
            <a:pathLst>
              <a:path w="568325" h="284480">
                <a:moveTo>
                  <a:pt x="15771" y="0"/>
                </a:moveTo>
                <a:lnTo>
                  <a:pt x="552015" y="0"/>
                </a:lnTo>
                <a:lnTo>
                  <a:pt x="560725" y="0"/>
                </a:lnTo>
                <a:lnTo>
                  <a:pt x="567786" y="7061"/>
                </a:lnTo>
                <a:lnTo>
                  <a:pt x="567786" y="15771"/>
                </a:lnTo>
                <a:lnTo>
                  <a:pt x="567786" y="268121"/>
                </a:lnTo>
                <a:lnTo>
                  <a:pt x="567786" y="276832"/>
                </a:lnTo>
                <a:lnTo>
                  <a:pt x="560725" y="283893"/>
                </a:lnTo>
                <a:lnTo>
                  <a:pt x="552015" y="283893"/>
                </a:lnTo>
                <a:lnTo>
                  <a:pt x="15771" y="283893"/>
                </a:lnTo>
                <a:lnTo>
                  <a:pt x="7062" y="283893"/>
                </a:lnTo>
                <a:lnTo>
                  <a:pt x="0" y="276832"/>
                </a:lnTo>
                <a:lnTo>
                  <a:pt x="0" y="268121"/>
                </a:lnTo>
                <a:lnTo>
                  <a:pt x="0" y="15771"/>
                </a:lnTo>
                <a:lnTo>
                  <a:pt x="0" y="7061"/>
                </a:lnTo>
                <a:lnTo>
                  <a:pt x="7062" y="0"/>
                </a:lnTo>
                <a:lnTo>
                  <a:pt x="15771" y="0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 txBox="1"/>
          <p:nvPr/>
        </p:nvSpPr>
        <p:spPr>
          <a:xfrm>
            <a:off x="6742759" y="1890268"/>
            <a:ext cx="488950" cy="2305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99695">
              <a:lnSpc>
                <a:spcPts val="869"/>
              </a:lnSpc>
            </a:pPr>
            <a:r>
              <a:rPr sz="750" spc="-5" dirty="0">
                <a:latin typeface="Arial"/>
                <a:cs typeface="Arial"/>
              </a:rPr>
              <a:t>Action Application</a:t>
            </a:r>
            <a:endParaRPr sz="750">
              <a:latin typeface="Arial"/>
              <a:cs typeface="Arial"/>
            </a:endParaRPr>
          </a:p>
        </p:txBody>
      </p:sp>
      <p:sp>
        <p:nvSpPr>
          <p:cNvPr id="289" name="object 289"/>
          <p:cNvSpPr/>
          <p:nvPr/>
        </p:nvSpPr>
        <p:spPr>
          <a:xfrm>
            <a:off x="5809863" y="2003436"/>
            <a:ext cx="110489" cy="0"/>
          </a:xfrm>
          <a:custGeom>
            <a:avLst/>
            <a:gdLst/>
            <a:ahLst/>
            <a:cxnLst/>
            <a:rect l="l" t="t" r="r" b="b"/>
            <a:pathLst>
              <a:path w="110489">
                <a:moveTo>
                  <a:pt x="0" y="0"/>
                </a:moveTo>
                <a:lnTo>
                  <a:pt x="110253" y="0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5896458" y="1979780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0" y="0"/>
                </a:moveTo>
                <a:lnTo>
                  <a:pt x="23657" y="23657"/>
                </a:lnTo>
                <a:lnTo>
                  <a:pt x="0" y="47315"/>
                </a:lnTo>
                <a:lnTo>
                  <a:pt x="63087" y="2365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5896459" y="1979779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63087" y="23657"/>
                </a:moveTo>
                <a:lnTo>
                  <a:pt x="0" y="0"/>
                </a:lnTo>
                <a:lnTo>
                  <a:pt x="23657" y="23657"/>
                </a:lnTo>
                <a:lnTo>
                  <a:pt x="0" y="47315"/>
                </a:lnTo>
                <a:lnTo>
                  <a:pt x="63087" y="23657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6542316" y="2003436"/>
            <a:ext cx="110489" cy="0"/>
          </a:xfrm>
          <a:custGeom>
            <a:avLst/>
            <a:gdLst/>
            <a:ahLst/>
            <a:cxnLst/>
            <a:rect l="l" t="t" r="r" b="b"/>
            <a:pathLst>
              <a:path w="110490">
                <a:moveTo>
                  <a:pt x="0" y="0"/>
                </a:moveTo>
                <a:lnTo>
                  <a:pt x="110252" y="0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6628910" y="1979780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0" y="0"/>
                </a:moveTo>
                <a:lnTo>
                  <a:pt x="23657" y="23657"/>
                </a:lnTo>
                <a:lnTo>
                  <a:pt x="0" y="47315"/>
                </a:lnTo>
                <a:lnTo>
                  <a:pt x="63087" y="2365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6628911" y="1979779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63087" y="23657"/>
                </a:moveTo>
                <a:lnTo>
                  <a:pt x="0" y="0"/>
                </a:lnTo>
                <a:lnTo>
                  <a:pt x="23656" y="23657"/>
                </a:lnTo>
                <a:lnTo>
                  <a:pt x="0" y="47315"/>
                </a:lnTo>
                <a:lnTo>
                  <a:pt x="63087" y="23657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5525970" y="2145383"/>
            <a:ext cx="1370330" cy="120014"/>
          </a:xfrm>
          <a:custGeom>
            <a:avLst/>
            <a:gdLst/>
            <a:ahLst/>
            <a:cxnLst/>
            <a:rect l="l" t="t" r="r" b="b"/>
            <a:pathLst>
              <a:path w="1370329" h="120014">
                <a:moveTo>
                  <a:pt x="1370273" y="0"/>
                </a:moveTo>
                <a:lnTo>
                  <a:pt x="1370273" y="70184"/>
                </a:lnTo>
                <a:lnTo>
                  <a:pt x="1370273" y="119568"/>
                </a:lnTo>
                <a:lnTo>
                  <a:pt x="1055321" y="119568"/>
                </a:lnTo>
                <a:lnTo>
                  <a:pt x="0" y="119568"/>
                </a:lnTo>
                <a:lnTo>
                  <a:pt x="0" y="70184"/>
                </a:lnTo>
                <a:lnTo>
                  <a:pt x="0" y="54412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5502311" y="2160367"/>
            <a:ext cx="47625" cy="63500"/>
          </a:xfrm>
          <a:custGeom>
            <a:avLst/>
            <a:gdLst/>
            <a:ahLst/>
            <a:cxnLst/>
            <a:rect l="l" t="t" r="r" b="b"/>
            <a:pathLst>
              <a:path w="47625" h="63500">
                <a:moveTo>
                  <a:pt x="23658" y="0"/>
                </a:moveTo>
                <a:lnTo>
                  <a:pt x="0" y="63087"/>
                </a:lnTo>
                <a:lnTo>
                  <a:pt x="23658" y="39429"/>
                </a:lnTo>
                <a:lnTo>
                  <a:pt x="38444" y="39429"/>
                </a:lnTo>
                <a:lnTo>
                  <a:pt x="23658" y="0"/>
                </a:lnTo>
                <a:close/>
              </a:path>
              <a:path w="47625" h="63500">
                <a:moveTo>
                  <a:pt x="38444" y="39429"/>
                </a:moveTo>
                <a:lnTo>
                  <a:pt x="23658" y="39429"/>
                </a:lnTo>
                <a:lnTo>
                  <a:pt x="47315" y="63087"/>
                </a:lnTo>
                <a:lnTo>
                  <a:pt x="38444" y="394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5502312" y="2160366"/>
            <a:ext cx="47625" cy="63500"/>
          </a:xfrm>
          <a:custGeom>
            <a:avLst/>
            <a:gdLst/>
            <a:ahLst/>
            <a:cxnLst/>
            <a:rect l="l" t="t" r="r" b="b"/>
            <a:pathLst>
              <a:path w="47625" h="63500">
                <a:moveTo>
                  <a:pt x="23657" y="0"/>
                </a:moveTo>
                <a:lnTo>
                  <a:pt x="0" y="63087"/>
                </a:lnTo>
                <a:lnTo>
                  <a:pt x="23657" y="39429"/>
                </a:lnTo>
                <a:lnTo>
                  <a:pt x="47315" y="63087"/>
                </a:lnTo>
                <a:lnTo>
                  <a:pt x="23657" y="0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5986268" y="2166378"/>
            <a:ext cx="363220" cy="189865"/>
          </a:xfrm>
          <a:custGeom>
            <a:avLst/>
            <a:gdLst/>
            <a:ahLst/>
            <a:cxnLst/>
            <a:rect l="l" t="t" r="r" b="b"/>
            <a:pathLst>
              <a:path w="363220" h="189864">
                <a:moveTo>
                  <a:pt x="0" y="0"/>
                </a:moveTo>
                <a:lnTo>
                  <a:pt x="362752" y="0"/>
                </a:lnTo>
                <a:lnTo>
                  <a:pt x="362752" y="189263"/>
                </a:lnTo>
                <a:lnTo>
                  <a:pt x="0" y="18926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 txBox="1"/>
          <p:nvPr/>
        </p:nvSpPr>
        <p:spPr>
          <a:xfrm>
            <a:off x="6015539" y="2206986"/>
            <a:ext cx="304800" cy="120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i="1" spc="-5" dirty="0">
                <a:latin typeface="Arial"/>
                <a:cs typeface="Arial"/>
              </a:rPr>
              <a:t>packet</a:t>
            </a:r>
            <a:endParaRPr sz="750">
              <a:latin typeface="Arial"/>
              <a:cs typeface="Arial"/>
            </a:endParaRPr>
          </a:p>
        </p:txBody>
      </p:sp>
      <p:sp>
        <p:nvSpPr>
          <p:cNvPr id="300" name="object 300"/>
          <p:cNvSpPr/>
          <p:nvPr/>
        </p:nvSpPr>
        <p:spPr>
          <a:xfrm>
            <a:off x="4968166" y="2003436"/>
            <a:ext cx="219710" cy="0"/>
          </a:xfrm>
          <a:custGeom>
            <a:avLst/>
            <a:gdLst/>
            <a:ahLst/>
            <a:cxnLst/>
            <a:rect l="l" t="t" r="r" b="b"/>
            <a:pathLst>
              <a:path w="219710">
                <a:moveTo>
                  <a:pt x="0" y="0"/>
                </a:moveTo>
                <a:lnTo>
                  <a:pt x="219497" y="0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5164006" y="1979780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0" y="0"/>
                </a:moveTo>
                <a:lnTo>
                  <a:pt x="23656" y="23657"/>
                </a:lnTo>
                <a:lnTo>
                  <a:pt x="0" y="47315"/>
                </a:lnTo>
                <a:lnTo>
                  <a:pt x="63087" y="2365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5164006" y="1979779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63087" y="23657"/>
                </a:moveTo>
                <a:lnTo>
                  <a:pt x="0" y="0"/>
                </a:lnTo>
                <a:lnTo>
                  <a:pt x="23657" y="23657"/>
                </a:lnTo>
                <a:lnTo>
                  <a:pt x="0" y="47315"/>
                </a:lnTo>
                <a:lnTo>
                  <a:pt x="63087" y="23657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4968166" y="1701494"/>
            <a:ext cx="1928495" cy="231140"/>
          </a:xfrm>
          <a:custGeom>
            <a:avLst/>
            <a:gdLst/>
            <a:ahLst/>
            <a:cxnLst/>
            <a:rect l="l" t="t" r="r" b="b"/>
            <a:pathLst>
              <a:path w="1928495" h="231139">
                <a:moveTo>
                  <a:pt x="0" y="230969"/>
                </a:moveTo>
                <a:lnTo>
                  <a:pt x="70183" y="230969"/>
                </a:lnTo>
                <a:lnTo>
                  <a:pt x="182244" y="230969"/>
                </a:lnTo>
                <a:lnTo>
                  <a:pt x="182244" y="0"/>
                </a:lnTo>
                <a:lnTo>
                  <a:pt x="1928076" y="0"/>
                </a:lnTo>
                <a:lnTo>
                  <a:pt x="1928076" y="89811"/>
                </a:lnTo>
                <a:lnTo>
                  <a:pt x="1928076" y="105583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6872585" y="1783420"/>
            <a:ext cx="47625" cy="63500"/>
          </a:xfrm>
          <a:custGeom>
            <a:avLst/>
            <a:gdLst/>
            <a:ahLst/>
            <a:cxnLst/>
            <a:rect l="l" t="t" r="r" b="b"/>
            <a:pathLst>
              <a:path w="47625" h="63500">
                <a:moveTo>
                  <a:pt x="0" y="0"/>
                </a:moveTo>
                <a:lnTo>
                  <a:pt x="23658" y="63087"/>
                </a:lnTo>
                <a:lnTo>
                  <a:pt x="38444" y="23657"/>
                </a:lnTo>
                <a:lnTo>
                  <a:pt x="23658" y="23657"/>
                </a:lnTo>
                <a:lnTo>
                  <a:pt x="0" y="0"/>
                </a:lnTo>
                <a:close/>
              </a:path>
              <a:path w="47625" h="63500">
                <a:moveTo>
                  <a:pt x="47315" y="0"/>
                </a:moveTo>
                <a:lnTo>
                  <a:pt x="23658" y="23657"/>
                </a:lnTo>
                <a:lnTo>
                  <a:pt x="38444" y="23657"/>
                </a:lnTo>
                <a:lnTo>
                  <a:pt x="473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6872586" y="1783419"/>
            <a:ext cx="47625" cy="63500"/>
          </a:xfrm>
          <a:custGeom>
            <a:avLst/>
            <a:gdLst/>
            <a:ahLst/>
            <a:cxnLst/>
            <a:rect l="l" t="t" r="r" b="b"/>
            <a:pathLst>
              <a:path w="47625" h="63500">
                <a:moveTo>
                  <a:pt x="23656" y="63087"/>
                </a:moveTo>
                <a:lnTo>
                  <a:pt x="47315" y="0"/>
                </a:lnTo>
                <a:lnTo>
                  <a:pt x="23656" y="23657"/>
                </a:lnTo>
                <a:lnTo>
                  <a:pt x="0" y="0"/>
                </a:lnTo>
                <a:lnTo>
                  <a:pt x="23656" y="63087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5891300" y="1602920"/>
            <a:ext cx="363220" cy="189865"/>
          </a:xfrm>
          <a:custGeom>
            <a:avLst/>
            <a:gdLst/>
            <a:ahLst/>
            <a:cxnLst/>
            <a:rect l="l" t="t" r="r" b="b"/>
            <a:pathLst>
              <a:path w="363220" h="189864">
                <a:moveTo>
                  <a:pt x="0" y="0"/>
                </a:moveTo>
                <a:lnTo>
                  <a:pt x="362752" y="0"/>
                </a:lnTo>
                <a:lnTo>
                  <a:pt x="362752" y="189263"/>
                </a:lnTo>
                <a:lnTo>
                  <a:pt x="0" y="18926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 txBox="1"/>
          <p:nvPr/>
        </p:nvSpPr>
        <p:spPr>
          <a:xfrm>
            <a:off x="5920571" y="1643527"/>
            <a:ext cx="304800" cy="120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i="1" spc="-5" dirty="0">
                <a:latin typeface="Arial"/>
                <a:cs typeface="Arial"/>
              </a:rPr>
              <a:t>packet</a:t>
            </a:r>
            <a:endParaRPr sz="750">
              <a:latin typeface="Arial"/>
              <a:cs typeface="Arial"/>
            </a:endParaRPr>
          </a:p>
        </p:txBody>
      </p:sp>
      <p:sp>
        <p:nvSpPr>
          <p:cNvPr id="308" name="object 308"/>
          <p:cNvSpPr/>
          <p:nvPr/>
        </p:nvSpPr>
        <p:spPr>
          <a:xfrm>
            <a:off x="3129916" y="1639721"/>
            <a:ext cx="181610" cy="189865"/>
          </a:xfrm>
          <a:custGeom>
            <a:avLst/>
            <a:gdLst/>
            <a:ahLst/>
            <a:cxnLst/>
            <a:rect l="l" t="t" r="r" b="b"/>
            <a:pathLst>
              <a:path w="181610" h="189864">
                <a:moveTo>
                  <a:pt x="0" y="0"/>
                </a:moveTo>
                <a:lnTo>
                  <a:pt x="181376" y="0"/>
                </a:lnTo>
                <a:lnTo>
                  <a:pt x="181376" y="189263"/>
                </a:lnTo>
                <a:lnTo>
                  <a:pt x="0" y="18926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 txBox="1"/>
          <p:nvPr/>
        </p:nvSpPr>
        <p:spPr>
          <a:xfrm>
            <a:off x="3157932" y="1680328"/>
            <a:ext cx="125730" cy="120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i="1" spc="-5" dirty="0">
                <a:latin typeface="Arial"/>
                <a:cs typeface="Arial"/>
              </a:rPr>
              <a:t>hit</a:t>
            </a:r>
            <a:endParaRPr sz="750">
              <a:latin typeface="Arial"/>
              <a:cs typeface="Arial"/>
            </a:endParaRPr>
          </a:p>
        </p:txBody>
      </p:sp>
      <p:sp>
        <p:nvSpPr>
          <p:cNvPr id="310" name="object 310"/>
          <p:cNvSpPr/>
          <p:nvPr/>
        </p:nvSpPr>
        <p:spPr>
          <a:xfrm>
            <a:off x="3129916" y="2152307"/>
            <a:ext cx="276225" cy="189865"/>
          </a:xfrm>
          <a:custGeom>
            <a:avLst/>
            <a:gdLst/>
            <a:ahLst/>
            <a:cxnLst/>
            <a:rect l="l" t="t" r="r" b="b"/>
            <a:pathLst>
              <a:path w="276225" h="189864">
                <a:moveTo>
                  <a:pt x="0" y="0"/>
                </a:moveTo>
                <a:lnTo>
                  <a:pt x="276007" y="0"/>
                </a:lnTo>
                <a:lnTo>
                  <a:pt x="276007" y="189261"/>
                </a:lnTo>
                <a:lnTo>
                  <a:pt x="0" y="18926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 txBox="1"/>
          <p:nvPr/>
        </p:nvSpPr>
        <p:spPr>
          <a:xfrm>
            <a:off x="3157977" y="2192914"/>
            <a:ext cx="220345" cy="120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i="1" spc="-5" dirty="0">
                <a:latin typeface="Arial"/>
                <a:cs typeface="Arial"/>
              </a:rPr>
              <a:t>miss</a:t>
            </a:r>
            <a:endParaRPr sz="750">
              <a:latin typeface="Arial"/>
              <a:cs typeface="Arial"/>
            </a:endParaRPr>
          </a:p>
        </p:txBody>
      </p:sp>
      <p:sp>
        <p:nvSpPr>
          <p:cNvPr id="312" name="object 312"/>
          <p:cNvSpPr/>
          <p:nvPr/>
        </p:nvSpPr>
        <p:spPr>
          <a:xfrm>
            <a:off x="3662216" y="2030074"/>
            <a:ext cx="95250" cy="315595"/>
          </a:xfrm>
          <a:custGeom>
            <a:avLst/>
            <a:gdLst/>
            <a:ahLst/>
            <a:cxnLst/>
            <a:rect l="l" t="t" r="r" b="b"/>
            <a:pathLst>
              <a:path w="95250" h="315594">
                <a:moveTo>
                  <a:pt x="0" y="0"/>
                </a:moveTo>
                <a:lnTo>
                  <a:pt x="94630" y="0"/>
                </a:lnTo>
                <a:lnTo>
                  <a:pt x="94630" y="315437"/>
                </a:lnTo>
                <a:lnTo>
                  <a:pt x="0" y="31543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3662216" y="2030074"/>
            <a:ext cx="95250" cy="315595"/>
          </a:xfrm>
          <a:custGeom>
            <a:avLst/>
            <a:gdLst/>
            <a:ahLst/>
            <a:cxnLst/>
            <a:rect l="l" t="t" r="r" b="b"/>
            <a:pathLst>
              <a:path w="95250" h="315594">
                <a:moveTo>
                  <a:pt x="0" y="0"/>
                </a:moveTo>
                <a:lnTo>
                  <a:pt x="94631" y="0"/>
                </a:lnTo>
                <a:lnTo>
                  <a:pt x="94631" y="315437"/>
                </a:lnTo>
                <a:lnTo>
                  <a:pt x="0" y="315437"/>
                </a:lnTo>
                <a:lnTo>
                  <a:pt x="0" y="0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3567584" y="2030074"/>
            <a:ext cx="95250" cy="315595"/>
          </a:xfrm>
          <a:custGeom>
            <a:avLst/>
            <a:gdLst/>
            <a:ahLst/>
            <a:cxnLst/>
            <a:rect l="l" t="t" r="r" b="b"/>
            <a:pathLst>
              <a:path w="95250" h="315594">
                <a:moveTo>
                  <a:pt x="0" y="0"/>
                </a:moveTo>
                <a:lnTo>
                  <a:pt x="94631" y="0"/>
                </a:lnTo>
                <a:lnTo>
                  <a:pt x="94631" y="315437"/>
                </a:lnTo>
                <a:lnTo>
                  <a:pt x="0" y="31543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3567585" y="2030074"/>
            <a:ext cx="95250" cy="315595"/>
          </a:xfrm>
          <a:custGeom>
            <a:avLst/>
            <a:gdLst/>
            <a:ahLst/>
            <a:cxnLst/>
            <a:rect l="l" t="t" r="r" b="b"/>
            <a:pathLst>
              <a:path w="95250" h="315594">
                <a:moveTo>
                  <a:pt x="0" y="0"/>
                </a:moveTo>
                <a:lnTo>
                  <a:pt x="94631" y="0"/>
                </a:lnTo>
                <a:lnTo>
                  <a:pt x="94631" y="315437"/>
                </a:lnTo>
                <a:lnTo>
                  <a:pt x="0" y="315437"/>
                </a:lnTo>
                <a:lnTo>
                  <a:pt x="0" y="0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3662216" y="1635779"/>
            <a:ext cx="95250" cy="315595"/>
          </a:xfrm>
          <a:custGeom>
            <a:avLst/>
            <a:gdLst/>
            <a:ahLst/>
            <a:cxnLst/>
            <a:rect l="l" t="t" r="r" b="b"/>
            <a:pathLst>
              <a:path w="95250" h="315594">
                <a:moveTo>
                  <a:pt x="0" y="0"/>
                </a:moveTo>
                <a:lnTo>
                  <a:pt x="94630" y="0"/>
                </a:lnTo>
                <a:lnTo>
                  <a:pt x="94630" y="315436"/>
                </a:lnTo>
                <a:lnTo>
                  <a:pt x="0" y="315436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3662216" y="1635778"/>
            <a:ext cx="95250" cy="315595"/>
          </a:xfrm>
          <a:custGeom>
            <a:avLst/>
            <a:gdLst/>
            <a:ahLst/>
            <a:cxnLst/>
            <a:rect l="l" t="t" r="r" b="b"/>
            <a:pathLst>
              <a:path w="95250" h="315594">
                <a:moveTo>
                  <a:pt x="0" y="0"/>
                </a:moveTo>
                <a:lnTo>
                  <a:pt x="94631" y="0"/>
                </a:lnTo>
                <a:lnTo>
                  <a:pt x="94631" y="315437"/>
                </a:lnTo>
                <a:lnTo>
                  <a:pt x="0" y="315437"/>
                </a:lnTo>
                <a:lnTo>
                  <a:pt x="0" y="0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/>
          <p:nvPr/>
        </p:nvSpPr>
        <p:spPr>
          <a:xfrm>
            <a:off x="3567584" y="1635779"/>
            <a:ext cx="95250" cy="315595"/>
          </a:xfrm>
          <a:custGeom>
            <a:avLst/>
            <a:gdLst/>
            <a:ahLst/>
            <a:cxnLst/>
            <a:rect l="l" t="t" r="r" b="b"/>
            <a:pathLst>
              <a:path w="95250" h="315594">
                <a:moveTo>
                  <a:pt x="0" y="0"/>
                </a:moveTo>
                <a:lnTo>
                  <a:pt x="94631" y="0"/>
                </a:lnTo>
                <a:lnTo>
                  <a:pt x="94631" y="315436"/>
                </a:lnTo>
                <a:lnTo>
                  <a:pt x="0" y="315436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9" name="object 319"/>
          <p:cNvSpPr/>
          <p:nvPr/>
        </p:nvSpPr>
        <p:spPr>
          <a:xfrm>
            <a:off x="3567585" y="1635778"/>
            <a:ext cx="95250" cy="315595"/>
          </a:xfrm>
          <a:custGeom>
            <a:avLst/>
            <a:gdLst/>
            <a:ahLst/>
            <a:cxnLst/>
            <a:rect l="l" t="t" r="r" b="b"/>
            <a:pathLst>
              <a:path w="95250" h="315594">
                <a:moveTo>
                  <a:pt x="0" y="0"/>
                </a:moveTo>
                <a:lnTo>
                  <a:pt x="94631" y="0"/>
                </a:lnTo>
                <a:lnTo>
                  <a:pt x="94631" y="315437"/>
                </a:lnTo>
                <a:lnTo>
                  <a:pt x="0" y="315437"/>
                </a:lnTo>
                <a:lnTo>
                  <a:pt x="0" y="0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0" name="object 320"/>
          <p:cNvSpPr/>
          <p:nvPr/>
        </p:nvSpPr>
        <p:spPr>
          <a:xfrm>
            <a:off x="3299964" y="1635778"/>
            <a:ext cx="457834" cy="0"/>
          </a:xfrm>
          <a:custGeom>
            <a:avLst/>
            <a:gdLst/>
            <a:ahLst/>
            <a:cxnLst/>
            <a:rect l="l" t="t" r="r" b="b"/>
            <a:pathLst>
              <a:path w="457835">
                <a:moveTo>
                  <a:pt x="457383" y="0"/>
                </a:moveTo>
                <a:lnTo>
                  <a:pt x="0" y="0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1" name="object 321"/>
          <p:cNvSpPr/>
          <p:nvPr/>
        </p:nvSpPr>
        <p:spPr>
          <a:xfrm>
            <a:off x="3299964" y="1951215"/>
            <a:ext cx="457834" cy="0"/>
          </a:xfrm>
          <a:custGeom>
            <a:avLst/>
            <a:gdLst/>
            <a:ahLst/>
            <a:cxnLst/>
            <a:rect l="l" t="t" r="r" b="b"/>
            <a:pathLst>
              <a:path w="457835">
                <a:moveTo>
                  <a:pt x="457383" y="0"/>
                </a:moveTo>
                <a:lnTo>
                  <a:pt x="0" y="0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2" name="object 322"/>
          <p:cNvSpPr/>
          <p:nvPr/>
        </p:nvSpPr>
        <p:spPr>
          <a:xfrm>
            <a:off x="3299464" y="2030074"/>
            <a:ext cx="457834" cy="0"/>
          </a:xfrm>
          <a:custGeom>
            <a:avLst/>
            <a:gdLst/>
            <a:ahLst/>
            <a:cxnLst/>
            <a:rect l="l" t="t" r="r" b="b"/>
            <a:pathLst>
              <a:path w="457835">
                <a:moveTo>
                  <a:pt x="457383" y="0"/>
                </a:moveTo>
                <a:lnTo>
                  <a:pt x="0" y="0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3" name="object 323"/>
          <p:cNvSpPr/>
          <p:nvPr/>
        </p:nvSpPr>
        <p:spPr>
          <a:xfrm>
            <a:off x="3299964" y="2345512"/>
            <a:ext cx="457834" cy="0"/>
          </a:xfrm>
          <a:custGeom>
            <a:avLst/>
            <a:gdLst/>
            <a:ahLst/>
            <a:cxnLst/>
            <a:rect l="l" t="t" r="r" b="b"/>
            <a:pathLst>
              <a:path w="457835">
                <a:moveTo>
                  <a:pt x="457383" y="0"/>
                </a:moveTo>
                <a:lnTo>
                  <a:pt x="0" y="0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4" name="object 324"/>
          <p:cNvSpPr/>
          <p:nvPr/>
        </p:nvSpPr>
        <p:spPr>
          <a:xfrm>
            <a:off x="3955184" y="1856790"/>
            <a:ext cx="283845" cy="283845"/>
          </a:xfrm>
          <a:custGeom>
            <a:avLst/>
            <a:gdLst/>
            <a:ahLst/>
            <a:cxnLst/>
            <a:rect l="l" t="t" r="r" b="b"/>
            <a:pathLst>
              <a:path w="283845" h="283844">
                <a:moveTo>
                  <a:pt x="140291" y="0"/>
                </a:moveTo>
                <a:lnTo>
                  <a:pt x="92848" y="8846"/>
                </a:lnTo>
                <a:lnTo>
                  <a:pt x="49580" y="34047"/>
                </a:lnTo>
                <a:lnTo>
                  <a:pt x="23964" y="62568"/>
                </a:lnTo>
                <a:lnTo>
                  <a:pt x="4187" y="107081"/>
                </a:lnTo>
                <a:lnTo>
                  <a:pt x="0" y="142880"/>
                </a:lnTo>
                <a:lnTo>
                  <a:pt x="637" y="154911"/>
                </a:lnTo>
                <a:lnTo>
                  <a:pt x="13379" y="201713"/>
                </a:lnTo>
                <a:lnTo>
                  <a:pt x="42480" y="243143"/>
                </a:lnTo>
                <a:lnTo>
                  <a:pt x="83728" y="271294"/>
                </a:lnTo>
                <a:lnTo>
                  <a:pt x="130512" y="283189"/>
                </a:lnTo>
                <a:lnTo>
                  <a:pt x="142555" y="283618"/>
                </a:lnTo>
                <a:lnTo>
                  <a:pt x="154600" y="283030"/>
                </a:lnTo>
                <a:lnTo>
                  <a:pt x="201405" y="270478"/>
                </a:lnTo>
                <a:lnTo>
                  <a:pt x="242703" y="241586"/>
                </a:lnTo>
                <a:lnTo>
                  <a:pt x="271150" y="200313"/>
                </a:lnTo>
                <a:lnTo>
                  <a:pt x="283275" y="153457"/>
                </a:lnTo>
                <a:lnTo>
                  <a:pt x="283756" y="141397"/>
                </a:lnTo>
                <a:lnTo>
                  <a:pt x="283216" y="129339"/>
                </a:lnTo>
                <a:lnTo>
                  <a:pt x="270859" y="82530"/>
                </a:lnTo>
                <a:lnTo>
                  <a:pt x="242180" y="41369"/>
                </a:lnTo>
                <a:lnTo>
                  <a:pt x="209928" y="17177"/>
                </a:lnTo>
                <a:lnTo>
                  <a:pt x="164241" y="1678"/>
                </a:lnTo>
                <a:lnTo>
                  <a:pt x="14029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5" name="object 325"/>
          <p:cNvSpPr/>
          <p:nvPr/>
        </p:nvSpPr>
        <p:spPr>
          <a:xfrm>
            <a:off x="3955184" y="1856790"/>
            <a:ext cx="283845" cy="283845"/>
          </a:xfrm>
          <a:custGeom>
            <a:avLst/>
            <a:gdLst/>
            <a:ahLst/>
            <a:cxnLst/>
            <a:rect l="l" t="t" r="r" b="b"/>
            <a:pathLst>
              <a:path w="283845" h="283844">
                <a:moveTo>
                  <a:pt x="242180" y="41369"/>
                </a:moveTo>
                <a:lnTo>
                  <a:pt x="270859" y="82529"/>
                </a:lnTo>
                <a:lnTo>
                  <a:pt x="283216" y="129338"/>
                </a:lnTo>
                <a:lnTo>
                  <a:pt x="283755" y="141396"/>
                </a:lnTo>
                <a:lnTo>
                  <a:pt x="283274" y="153456"/>
                </a:lnTo>
                <a:lnTo>
                  <a:pt x="271149" y="200313"/>
                </a:lnTo>
                <a:lnTo>
                  <a:pt x="242703" y="241586"/>
                </a:lnTo>
                <a:lnTo>
                  <a:pt x="212419" y="264788"/>
                </a:lnTo>
                <a:lnTo>
                  <a:pt x="166576" y="281422"/>
                </a:lnTo>
                <a:lnTo>
                  <a:pt x="142556" y="283619"/>
                </a:lnTo>
                <a:lnTo>
                  <a:pt x="130512" y="283189"/>
                </a:lnTo>
                <a:lnTo>
                  <a:pt x="83728" y="271294"/>
                </a:lnTo>
                <a:lnTo>
                  <a:pt x="42480" y="243143"/>
                </a:lnTo>
                <a:lnTo>
                  <a:pt x="19117" y="212744"/>
                </a:lnTo>
                <a:lnTo>
                  <a:pt x="2292" y="166877"/>
                </a:lnTo>
                <a:lnTo>
                  <a:pt x="0" y="142879"/>
                </a:lnTo>
                <a:lnTo>
                  <a:pt x="380" y="130852"/>
                </a:lnTo>
                <a:lnTo>
                  <a:pt x="12052" y="84138"/>
                </a:lnTo>
                <a:lnTo>
                  <a:pt x="39916" y="42913"/>
                </a:lnTo>
                <a:lnTo>
                  <a:pt x="70425" y="19396"/>
                </a:lnTo>
                <a:lnTo>
                  <a:pt x="116316" y="2385"/>
                </a:lnTo>
                <a:lnTo>
                  <a:pt x="140291" y="0"/>
                </a:lnTo>
                <a:lnTo>
                  <a:pt x="152303" y="332"/>
                </a:lnTo>
                <a:lnTo>
                  <a:pt x="198951" y="11789"/>
                </a:lnTo>
                <a:lnTo>
                  <a:pt x="240151" y="39379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6" name="object 326"/>
          <p:cNvSpPr/>
          <p:nvPr/>
        </p:nvSpPr>
        <p:spPr>
          <a:xfrm>
            <a:off x="3760333" y="1820379"/>
            <a:ext cx="153670" cy="110489"/>
          </a:xfrm>
          <a:custGeom>
            <a:avLst/>
            <a:gdLst/>
            <a:ahLst/>
            <a:cxnLst/>
            <a:rect l="l" t="t" r="r" b="b"/>
            <a:pathLst>
              <a:path w="153670" h="110489">
                <a:moveTo>
                  <a:pt x="0" y="0"/>
                </a:moveTo>
                <a:lnTo>
                  <a:pt x="70184" y="0"/>
                </a:lnTo>
                <a:lnTo>
                  <a:pt x="70184" y="109898"/>
                </a:lnTo>
                <a:lnTo>
                  <a:pt x="137494" y="109898"/>
                </a:lnTo>
                <a:lnTo>
                  <a:pt x="153266" y="109898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7" name="object 327"/>
          <p:cNvSpPr/>
          <p:nvPr/>
        </p:nvSpPr>
        <p:spPr>
          <a:xfrm>
            <a:off x="3889941" y="1906620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0" y="0"/>
                </a:moveTo>
                <a:lnTo>
                  <a:pt x="23657" y="23657"/>
                </a:lnTo>
                <a:lnTo>
                  <a:pt x="0" y="47315"/>
                </a:lnTo>
                <a:lnTo>
                  <a:pt x="63087" y="2365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8" name="object 328"/>
          <p:cNvSpPr/>
          <p:nvPr/>
        </p:nvSpPr>
        <p:spPr>
          <a:xfrm>
            <a:off x="3889942" y="1906619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63087" y="23657"/>
                </a:moveTo>
                <a:lnTo>
                  <a:pt x="0" y="0"/>
                </a:lnTo>
                <a:lnTo>
                  <a:pt x="23657" y="23657"/>
                </a:lnTo>
                <a:lnTo>
                  <a:pt x="0" y="47315"/>
                </a:lnTo>
                <a:lnTo>
                  <a:pt x="63087" y="23657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9" name="object 329"/>
          <p:cNvSpPr/>
          <p:nvPr/>
        </p:nvSpPr>
        <p:spPr>
          <a:xfrm>
            <a:off x="3760391" y="2062579"/>
            <a:ext cx="151130" cy="100965"/>
          </a:xfrm>
          <a:custGeom>
            <a:avLst/>
            <a:gdLst/>
            <a:ahLst/>
            <a:cxnLst/>
            <a:rect l="l" t="t" r="r" b="b"/>
            <a:pathLst>
              <a:path w="151129" h="100964">
                <a:moveTo>
                  <a:pt x="0" y="100370"/>
                </a:moveTo>
                <a:lnTo>
                  <a:pt x="70184" y="100370"/>
                </a:lnTo>
                <a:lnTo>
                  <a:pt x="78070" y="100370"/>
                </a:lnTo>
                <a:lnTo>
                  <a:pt x="78070" y="0"/>
                </a:lnTo>
                <a:lnTo>
                  <a:pt x="135297" y="0"/>
                </a:lnTo>
                <a:lnTo>
                  <a:pt x="151068" y="0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0" name="object 330"/>
          <p:cNvSpPr/>
          <p:nvPr/>
        </p:nvSpPr>
        <p:spPr>
          <a:xfrm>
            <a:off x="3887801" y="2038921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0" y="0"/>
                </a:moveTo>
                <a:lnTo>
                  <a:pt x="23657" y="23658"/>
                </a:lnTo>
                <a:lnTo>
                  <a:pt x="0" y="47316"/>
                </a:lnTo>
                <a:lnTo>
                  <a:pt x="63087" y="2365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1" name="object 331"/>
          <p:cNvSpPr/>
          <p:nvPr/>
        </p:nvSpPr>
        <p:spPr>
          <a:xfrm>
            <a:off x="3887802" y="2038922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63087" y="23657"/>
                </a:moveTo>
                <a:lnTo>
                  <a:pt x="0" y="0"/>
                </a:lnTo>
                <a:lnTo>
                  <a:pt x="23657" y="23657"/>
                </a:lnTo>
                <a:lnTo>
                  <a:pt x="0" y="47315"/>
                </a:lnTo>
                <a:lnTo>
                  <a:pt x="63087" y="23657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2" name="object 332"/>
          <p:cNvSpPr/>
          <p:nvPr/>
        </p:nvSpPr>
        <p:spPr>
          <a:xfrm>
            <a:off x="2572908" y="1856585"/>
            <a:ext cx="568325" cy="284480"/>
          </a:xfrm>
          <a:custGeom>
            <a:avLst/>
            <a:gdLst/>
            <a:ahLst/>
            <a:cxnLst/>
            <a:rect l="l" t="t" r="r" b="b"/>
            <a:pathLst>
              <a:path w="568325" h="284480">
                <a:moveTo>
                  <a:pt x="560724" y="0"/>
                </a:moveTo>
                <a:lnTo>
                  <a:pt x="7061" y="0"/>
                </a:lnTo>
                <a:lnTo>
                  <a:pt x="0" y="7059"/>
                </a:lnTo>
                <a:lnTo>
                  <a:pt x="0" y="276832"/>
                </a:lnTo>
                <a:lnTo>
                  <a:pt x="7061" y="283893"/>
                </a:lnTo>
                <a:lnTo>
                  <a:pt x="560724" y="283893"/>
                </a:lnTo>
                <a:lnTo>
                  <a:pt x="567786" y="276832"/>
                </a:lnTo>
                <a:lnTo>
                  <a:pt x="567786" y="7059"/>
                </a:lnTo>
                <a:lnTo>
                  <a:pt x="56072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3" name="object 333"/>
          <p:cNvSpPr/>
          <p:nvPr/>
        </p:nvSpPr>
        <p:spPr>
          <a:xfrm>
            <a:off x="2572908" y="1856584"/>
            <a:ext cx="568325" cy="284480"/>
          </a:xfrm>
          <a:custGeom>
            <a:avLst/>
            <a:gdLst/>
            <a:ahLst/>
            <a:cxnLst/>
            <a:rect l="l" t="t" r="r" b="b"/>
            <a:pathLst>
              <a:path w="568325" h="284480">
                <a:moveTo>
                  <a:pt x="15771" y="0"/>
                </a:moveTo>
                <a:lnTo>
                  <a:pt x="552014" y="0"/>
                </a:lnTo>
                <a:lnTo>
                  <a:pt x="560724" y="0"/>
                </a:lnTo>
                <a:lnTo>
                  <a:pt x="567786" y="7061"/>
                </a:lnTo>
                <a:lnTo>
                  <a:pt x="567786" y="15771"/>
                </a:lnTo>
                <a:lnTo>
                  <a:pt x="567786" y="268121"/>
                </a:lnTo>
                <a:lnTo>
                  <a:pt x="567786" y="276832"/>
                </a:lnTo>
                <a:lnTo>
                  <a:pt x="560724" y="283893"/>
                </a:lnTo>
                <a:lnTo>
                  <a:pt x="552014" y="283893"/>
                </a:lnTo>
                <a:lnTo>
                  <a:pt x="15771" y="283893"/>
                </a:lnTo>
                <a:lnTo>
                  <a:pt x="7061" y="283893"/>
                </a:lnTo>
                <a:lnTo>
                  <a:pt x="0" y="276832"/>
                </a:lnTo>
                <a:lnTo>
                  <a:pt x="0" y="268121"/>
                </a:lnTo>
                <a:lnTo>
                  <a:pt x="0" y="15771"/>
                </a:lnTo>
                <a:lnTo>
                  <a:pt x="0" y="7061"/>
                </a:lnTo>
                <a:lnTo>
                  <a:pt x="7061" y="0"/>
                </a:lnTo>
                <a:lnTo>
                  <a:pt x="15771" y="0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4" name="object 334"/>
          <p:cNvSpPr txBox="1"/>
          <p:nvPr/>
        </p:nvSpPr>
        <p:spPr>
          <a:xfrm>
            <a:off x="2706043" y="1885362"/>
            <a:ext cx="294005" cy="2305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275" marR="5080" indent="-29209">
              <a:lnSpc>
                <a:spcPts val="869"/>
              </a:lnSpc>
            </a:pPr>
            <a:r>
              <a:rPr sz="750" spc="-5" dirty="0">
                <a:latin typeface="Arial"/>
                <a:cs typeface="Arial"/>
              </a:rPr>
              <a:t>Bloom Filter</a:t>
            </a:r>
            <a:endParaRPr sz="750">
              <a:latin typeface="Arial"/>
              <a:cs typeface="Arial"/>
            </a:endParaRPr>
          </a:p>
        </p:txBody>
      </p:sp>
      <p:sp>
        <p:nvSpPr>
          <p:cNvPr id="335" name="object 335"/>
          <p:cNvSpPr/>
          <p:nvPr/>
        </p:nvSpPr>
        <p:spPr>
          <a:xfrm>
            <a:off x="1660800" y="1998531"/>
            <a:ext cx="116205" cy="0"/>
          </a:xfrm>
          <a:custGeom>
            <a:avLst/>
            <a:gdLst/>
            <a:ahLst/>
            <a:cxnLst/>
            <a:rect l="l" t="t" r="r" b="b"/>
            <a:pathLst>
              <a:path w="116205">
                <a:moveTo>
                  <a:pt x="0" y="0"/>
                </a:moveTo>
                <a:lnTo>
                  <a:pt x="115922" y="0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6" name="object 336"/>
          <p:cNvSpPr/>
          <p:nvPr/>
        </p:nvSpPr>
        <p:spPr>
          <a:xfrm>
            <a:off x="1753066" y="1974874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0" y="0"/>
                </a:moveTo>
                <a:lnTo>
                  <a:pt x="23657" y="23657"/>
                </a:lnTo>
                <a:lnTo>
                  <a:pt x="0" y="47315"/>
                </a:lnTo>
                <a:lnTo>
                  <a:pt x="63087" y="2365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7" name="object 337"/>
          <p:cNvSpPr/>
          <p:nvPr/>
        </p:nvSpPr>
        <p:spPr>
          <a:xfrm>
            <a:off x="1753066" y="1974873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63087" y="23657"/>
                </a:moveTo>
                <a:lnTo>
                  <a:pt x="0" y="0"/>
                </a:lnTo>
                <a:lnTo>
                  <a:pt x="23657" y="23657"/>
                </a:lnTo>
                <a:lnTo>
                  <a:pt x="0" y="47315"/>
                </a:lnTo>
                <a:lnTo>
                  <a:pt x="63087" y="23657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8" name="object 338"/>
          <p:cNvSpPr txBox="1"/>
          <p:nvPr/>
        </p:nvSpPr>
        <p:spPr>
          <a:xfrm>
            <a:off x="1362805" y="1940564"/>
            <a:ext cx="304800" cy="120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i="1" spc="-5" dirty="0">
                <a:latin typeface="Arial"/>
                <a:cs typeface="Arial"/>
              </a:rPr>
              <a:t>packet</a:t>
            </a:r>
            <a:endParaRPr sz="750">
              <a:latin typeface="Arial"/>
              <a:cs typeface="Arial"/>
            </a:endParaRPr>
          </a:p>
        </p:txBody>
      </p:sp>
      <p:sp>
        <p:nvSpPr>
          <p:cNvPr id="339" name="object 339"/>
          <p:cNvSpPr/>
          <p:nvPr/>
        </p:nvSpPr>
        <p:spPr>
          <a:xfrm>
            <a:off x="1831135" y="1856585"/>
            <a:ext cx="568325" cy="284480"/>
          </a:xfrm>
          <a:custGeom>
            <a:avLst/>
            <a:gdLst/>
            <a:ahLst/>
            <a:cxnLst/>
            <a:rect l="l" t="t" r="r" b="b"/>
            <a:pathLst>
              <a:path w="568325" h="284480">
                <a:moveTo>
                  <a:pt x="560725" y="0"/>
                </a:moveTo>
                <a:lnTo>
                  <a:pt x="7062" y="0"/>
                </a:lnTo>
                <a:lnTo>
                  <a:pt x="0" y="7059"/>
                </a:lnTo>
                <a:lnTo>
                  <a:pt x="0" y="276832"/>
                </a:lnTo>
                <a:lnTo>
                  <a:pt x="7062" y="283893"/>
                </a:lnTo>
                <a:lnTo>
                  <a:pt x="560725" y="283893"/>
                </a:lnTo>
                <a:lnTo>
                  <a:pt x="567786" y="276832"/>
                </a:lnTo>
                <a:lnTo>
                  <a:pt x="567786" y="7059"/>
                </a:lnTo>
                <a:lnTo>
                  <a:pt x="5607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0" name="object 340"/>
          <p:cNvSpPr/>
          <p:nvPr/>
        </p:nvSpPr>
        <p:spPr>
          <a:xfrm>
            <a:off x="1831136" y="1856584"/>
            <a:ext cx="568325" cy="284480"/>
          </a:xfrm>
          <a:custGeom>
            <a:avLst/>
            <a:gdLst/>
            <a:ahLst/>
            <a:cxnLst/>
            <a:rect l="l" t="t" r="r" b="b"/>
            <a:pathLst>
              <a:path w="568325" h="284480">
                <a:moveTo>
                  <a:pt x="15771" y="0"/>
                </a:moveTo>
                <a:lnTo>
                  <a:pt x="552014" y="0"/>
                </a:lnTo>
                <a:lnTo>
                  <a:pt x="560725" y="0"/>
                </a:lnTo>
                <a:lnTo>
                  <a:pt x="567786" y="7061"/>
                </a:lnTo>
                <a:lnTo>
                  <a:pt x="567786" y="15771"/>
                </a:lnTo>
                <a:lnTo>
                  <a:pt x="567786" y="268121"/>
                </a:lnTo>
                <a:lnTo>
                  <a:pt x="567786" y="276832"/>
                </a:lnTo>
                <a:lnTo>
                  <a:pt x="560725" y="283893"/>
                </a:lnTo>
                <a:lnTo>
                  <a:pt x="552014" y="283893"/>
                </a:lnTo>
                <a:lnTo>
                  <a:pt x="15771" y="283893"/>
                </a:lnTo>
                <a:lnTo>
                  <a:pt x="7061" y="283893"/>
                </a:lnTo>
                <a:lnTo>
                  <a:pt x="0" y="276832"/>
                </a:lnTo>
                <a:lnTo>
                  <a:pt x="0" y="268121"/>
                </a:lnTo>
                <a:lnTo>
                  <a:pt x="0" y="15771"/>
                </a:lnTo>
                <a:lnTo>
                  <a:pt x="0" y="7061"/>
                </a:lnTo>
                <a:lnTo>
                  <a:pt x="7061" y="0"/>
                </a:lnTo>
                <a:lnTo>
                  <a:pt x="15771" y="0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1" name="object 341"/>
          <p:cNvSpPr txBox="1"/>
          <p:nvPr/>
        </p:nvSpPr>
        <p:spPr>
          <a:xfrm>
            <a:off x="1888008" y="1885362"/>
            <a:ext cx="446405" cy="2305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28270">
              <a:lnSpc>
                <a:spcPts val="869"/>
              </a:lnSpc>
            </a:pPr>
            <a:r>
              <a:rPr sz="750" spc="-5" dirty="0">
                <a:latin typeface="Arial"/>
                <a:cs typeface="Arial"/>
              </a:rPr>
              <a:t>Key Extraction</a:t>
            </a:r>
            <a:endParaRPr sz="750">
              <a:latin typeface="Arial"/>
              <a:cs typeface="Arial"/>
            </a:endParaRPr>
          </a:p>
        </p:txBody>
      </p:sp>
      <p:sp>
        <p:nvSpPr>
          <p:cNvPr id="342" name="object 342"/>
          <p:cNvSpPr/>
          <p:nvPr/>
        </p:nvSpPr>
        <p:spPr>
          <a:xfrm>
            <a:off x="2398923" y="1998531"/>
            <a:ext cx="120014" cy="0"/>
          </a:xfrm>
          <a:custGeom>
            <a:avLst/>
            <a:gdLst/>
            <a:ahLst/>
            <a:cxnLst/>
            <a:rect l="l" t="t" r="r" b="b"/>
            <a:pathLst>
              <a:path w="120014">
                <a:moveTo>
                  <a:pt x="0" y="0"/>
                </a:moveTo>
                <a:lnTo>
                  <a:pt x="119572" y="0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3" name="object 343"/>
          <p:cNvSpPr/>
          <p:nvPr/>
        </p:nvSpPr>
        <p:spPr>
          <a:xfrm>
            <a:off x="2494837" y="1974874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0" y="0"/>
                </a:moveTo>
                <a:lnTo>
                  <a:pt x="23657" y="23657"/>
                </a:lnTo>
                <a:lnTo>
                  <a:pt x="0" y="47315"/>
                </a:lnTo>
                <a:lnTo>
                  <a:pt x="63087" y="2365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4" name="object 344"/>
          <p:cNvSpPr/>
          <p:nvPr/>
        </p:nvSpPr>
        <p:spPr>
          <a:xfrm>
            <a:off x="2494837" y="1974873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63087" y="23657"/>
                </a:moveTo>
                <a:lnTo>
                  <a:pt x="0" y="0"/>
                </a:lnTo>
                <a:lnTo>
                  <a:pt x="23657" y="23657"/>
                </a:lnTo>
                <a:lnTo>
                  <a:pt x="0" y="47315"/>
                </a:lnTo>
                <a:lnTo>
                  <a:pt x="63087" y="23657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5" name="object 345"/>
          <p:cNvSpPr/>
          <p:nvPr/>
        </p:nvSpPr>
        <p:spPr>
          <a:xfrm>
            <a:off x="3140694" y="1793496"/>
            <a:ext cx="372745" cy="158115"/>
          </a:xfrm>
          <a:custGeom>
            <a:avLst/>
            <a:gdLst/>
            <a:ahLst/>
            <a:cxnLst/>
            <a:rect l="l" t="t" r="r" b="b"/>
            <a:pathLst>
              <a:path w="372745" h="158114">
                <a:moveTo>
                  <a:pt x="0" y="157718"/>
                </a:moveTo>
                <a:lnTo>
                  <a:pt x="70184" y="157718"/>
                </a:lnTo>
                <a:lnTo>
                  <a:pt x="93842" y="157718"/>
                </a:lnTo>
                <a:lnTo>
                  <a:pt x="93842" y="0"/>
                </a:lnTo>
                <a:lnTo>
                  <a:pt x="356706" y="0"/>
                </a:lnTo>
                <a:lnTo>
                  <a:pt x="372478" y="0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6" name="object 346"/>
          <p:cNvSpPr/>
          <p:nvPr/>
        </p:nvSpPr>
        <p:spPr>
          <a:xfrm>
            <a:off x="3489514" y="1769839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0" y="0"/>
                </a:moveTo>
                <a:lnTo>
                  <a:pt x="23657" y="23657"/>
                </a:lnTo>
                <a:lnTo>
                  <a:pt x="0" y="47316"/>
                </a:lnTo>
                <a:lnTo>
                  <a:pt x="63087" y="2365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7" name="object 347"/>
          <p:cNvSpPr/>
          <p:nvPr/>
        </p:nvSpPr>
        <p:spPr>
          <a:xfrm>
            <a:off x="3489514" y="1769839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63087" y="23657"/>
                </a:moveTo>
                <a:lnTo>
                  <a:pt x="0" y="0"/>
                </a:lnTo>
                <a:lnTo>
                  <a:pt x="23657" y="23657"/>
                </a:lnTo>
                <a:lnTo>
                  <a:pt x="0" y="47315"/>
                </a:lnTo>
                <a:lnTo>
                  <a:pt x="63087" y="23657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8" name="object 348"/>
          <p:cNvSpPr/>
          <p:nvPr/>
        </p:nvSpPr>
        <p:spPr>
          <a:xfrm>
            <a:off x="3140694" y="2045846"/>
            <a:ext cx="372745" cy="142240"/>
          </a:xfrm>
          <a:custGeom>
            <a:avLst/>
            <a:gdLst/>
            <a:ahLst/>
            <a:cxnLst/>
            <a:rect l="l" t="t" r="r" b="b"/>
            <a:pathLst>
              <a:path w="372745" h="142239">
                <a:moveTo>
                  <a:pt x="0" y="0"/>
                </a:moveTo>
                <a:lnTo>
                  <a:pt x="70184" y="0"/>
                </a:lnTo>
                <a:lnTo>
                  <a:pt x="93842" y="0"/>
                </a:lnTo>
                <a:lnTo>
                  <a:pt x="93842" y="141946"/>
                </a:lnTo>
                <a:lnTo>
                  <a:pt x="356706" y="141946"/>
                </a:lnTo>
                <a:lnTo>
                  <a:pt x="372478" y="141946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9" name="object 349"/>
          <p:cNvSpPr/>
          <p:nvPr/>
        </p:nvSpPr>
        <p:spPr>
          <a:xfrm>
            <a:off x="3489514" y="2164135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0" y="0"/>
                </a:moveTo>
                <a:lnTo>
                  <a:pt x="23657" y="23657"/>
                </a:lnTo>
                <a:lnTo>
                  <a:pt x="0" y="47315"/>
                </a:lnTo>
                <a:lnTo>
                  <a:pt x="63087" y="2365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0" name="object 350"/>
          <p:cNvSpPr/>
          <p:nvPr/>
        </p:nvSpPr>
        <p:spPr>
          <a:xfrm>
            <a:off x="3489514" y="2164135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63087" y="23657"/>
                </a:moveTo>
                <a:lnTo>
                  <a:pt x="0" y="0"/>
                </a:lnTo>
                <a:lnTo>
                  <a:pt x="23657" y="23657"/>
                </a:lnTo>
                <a:lnTo>
                  <a:pt x="0" y="47315"/>
                </a:lnTo>
                <a:lnTo>
                  <a:pt x="63087" y="23657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1" name="object 351"/>
          <p:cNvSpPr/>
          <p:nvPr/>
        </p:nvSpPr>
        <p:spPr>
          <a:xfrm>
            <a:off x="3187167" y="1442572"/>
            <a:ext cx="694055" cy="189865"/>
          </a:xfrm>
          <a:custGeom>
            <a:avLst/>
            <a:gdLst/>
            <a:ahLst/>
            <a:cxnLst/>
            <a:rect l="l" t="t" r="r" b="b"/>
            <a:pathLst>
              <a:path w="694054" h="189864">
                <a:moveTo>
                  <a:pt x="0" y="0"/>
                </a:moveTo>
                <a:lnTo>
                  <a:pt x="693961" y="0"/>
                </a:lnTo>
                <a:lnTo>
                  <a:pt x="693961" y="189263"/>
                </a:lnTo>
                <a:lnTo>
                  <a:pt x="0" y="18926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2" name="object 352"/>
          <p:cNvSpPr/>
          <p:nvPr/>
        </p:nvSpPr>
        <p:spPr>
          <a:xfrm>
            <a:off x="3131967" y="2367152"/>
            <a:ext cx="804545" cy="189865"/>
          </a:xfrm>
          <a:custGeom>
            <a:avLst/>
            <a:gdLst/>
            <a:ahLst/>
            <a:cxnLst/>
            <a:rect l="l" t="t" r="r" b="b"/>
            <a:pathLst>
              <a:path w="804545" h="189864">
                <a:moveTo>
                  <a:pt x="0" y="0"/>
                </a:moveTo>
                <a:lnTo>
                  <a:pt x="804363" y="0"/>
                </a:lnTo>
                <a:lnTo>
                  <a:pt x="804363" y="189263"/>
                </a:lnTo>
                <a:lnTo>
                  <a:pt x="0" y="18926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3" name="object 353"/>
          <p:cNvSpPr txBox="1"/>
          <p:nvPr/>
        </p:nvSpPr>
        <p:spPr>
          <a:xfrm>
            <a:off x="3161337" y="2407760"/>
            <a:ext cx="746125" cy="120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b="1" i="1" spc="-10" dirty="0">
                <a:latin typeface="Arial"/>
                <a:cs typeface="Arial"/>
              </a:rPr>
              <a:t>Unknow</a:t>
            </a:r>
            <a:r>
              <a:rPr sz="750" b="1" i="1" spc="-5" dirty="0">
                <a:latin typeface="Arial"/>
                <a:cs typeface="Arial"/>
              </a:rPr>
              <a:t>n</a:t>
            </a:r>
            <a:r>
              <a:rPr sz="750" b="1" i="1" dirty="0">
                <a:latin typeface="Arial"/>
                <a:cs typeface="Arial"/>
              </a:rPr>
              <a:t> </a:t>
            </a:r>
            <a:r>
              <a:rPr sz="750" b="1" i="1" spc="-5" dirty="0">
                <a:latin typeface="Arial"/>
                <a:cs typeface="Arial"/>
              </a:rPr>
              <a:t>Flows</a:t>
            </a:r>
            <a:endParaRPr sz="750">
              <a:latin typeface="Arial"/>
              <a:cs typeface="Arial"/>
            </a:endParaRPr>
          </a:p>
        </p:txBody>
      </p:sp>
      <p:sp>
        <p:nvSpPr>
          <p:cNvPr id="354" name="object 354"/>
          <p:cNvSpPr/>
          <p:nvPr/>
        </p:nvSpPr>
        <p:spPr>
          <a:xfrm>
            <a:off x="4242865" y="2000889"/>
            <a:ext cx="103505" cy="1905"/>
          </a:xfrm>
          <a:custGeom>
            <a:avLst/>
            <a:gdLst/>
            <a:ahLst/>
            <a:cxnLst/>
            <a:rect l="l" t="t" r="r" b="b"/>
            <a:pathLst>
              <a:path w="103504" h="1905">
                <a:moveTo>
                  <a:pt x="0" y="0"/>
                </a:moveTo>
                <a:lnTo>
                  <a:pt x="103109" y="1667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5" name="object 355"/>
          <p:cNvSpPr/>
          <p:nvPr/>
        </p:nvSpPr>
        <p:spPr>
          <a:xfrm>
            <a:off x="4321936" y="1978520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765" y="0"/>
                </a:moveTo>
                <a:lnTo>
                  <a:pt x="24037" y="24037"/>
                </a:lnTo>
                <a:lnTo>
                  <a:pt x="0" y="47310"/>
                </a:lnTo>
                <a:lnTo>
                  <a:pt x="63460" y="24674"/>
                </a:lnTo>
                <a:lnTo>
                  <a:pt x="76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6" name="object 356"/>
          <p:cNvSpPr/>
          <p:nvPr/>
        </p:nvSpPr>
        <p:spPr>
          <a:xfrm>
            <a:off x="4321937" y="1978519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63461" y="24675"/>
                </a:moveTo>
                <a:lnTo>
                  <a:pt x="764" y="0"/>
                </a:lnTo>
                <a:lnTo>
                  <a:pt x="24037" y="24037"/>
                </a:lnTo>
                <a:lnTo>
                  <a:pt x="0" y="47310"/>
                </a:lnTo>
                <a:lnTo>
                  <a:pt x="63461" y="24675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7" name="object 357"/>
          <p:cNvSpPr/>
          <p:nvPr/>
        </p:nvSpPr>
        <p:spPr>
          <a:xfrm>
            <a:off x="2951432" y="2145383"/>
            <a:ext cx="4134485" cy="427990"/>
          </a:xfrm>
          <a:custGeom>
            <a:avLst/>
            <a:gdLst/>
            <a:ahLst/>
            <a:cxnLst/>
            <a:rect l="l" t="t" r="r" b="b"/>
            <a:pathLst>
              <a:path w="4134484" h="427989">
                <a:moveTo>
                  <a:pt x="4134073" y="0"/>
                </a:moveTo>
                <a:lnTo>
                  <a:pt x="4134073" y="93842"/>
                </a:lnTo>
                <a:lnTo>
                  <a:pt x="4134073" y="427415"/>
                </a:lnTo>
                <a:lnTo>
                  <a:pt x="126174" y="427415"/>
                </a:lnTo>
                <a:lnTo>
                  <a:pt x="0" y="427415"/>
                </a:lnTo>
                <a:lnTo>
                  <a:pt x="0" y="88936"/>
                </a:lnTo>
                <a:lnTo>
                  <a:pt x="0" y="73164"/>
                </a:lnTo>
              </a:path>
            </a:pathLst>
          </a:custGeom>
          <a:ln w="788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8" name="object 358"/>
          <p:cNvSpPr/>
          <p:nvPr/>
        </p:nvSpPr>
        <p:spPr>
          <a:xfrm>
            <a:off x="2951432" y="2155461"/>
            <a:ext cx="0" cy="63500"/>
          </a:xfrm>
          <a:custGeom>
            <a:avLst/>
            <a:gdLst/>
            <a:ahLst/>
            <a:cxnLst/>
            <a:rect l="l" t="t" r="r" b="b"/>
            <a:pathLst>
              <a:path h="63500">
                <a:moveTo>
                  <a:pt x="0" y="0"/>
                </a:moveTo>
                <a:lnTo>
                  <a:pt x="0" y="63087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9" name="object 359"/>
          <p:cNvSpPr/>
          <p:nvPr/>
        </p:nvSpPr>
        <p:spPr>
          <a:xfrm>
            <a:off x="2927774" y="2155461"/>
            <a:ext cx="47625" cy="63500"/>
          </a:xfrm>
          <a:custGeom>
            <a:avLst/>
            <a:gdLst/>
            <a:ahLst/>
            <a:cxnLst/>
            <a:rect l="l" t="t" r="r" b="b"/>
            <a:pathLst>
              <a:path w="47625" h="63500">
                <a:moveTo>
                  <a:pt x="0" y="63087"/>
                </a:moveTo>
                <a:lnTo>
                  <a:pt x="23657" y="0"/>
                </a:lnTo>
                <a:lnTo>
                  <a:pt x="47315" y="63087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0" name="object 360"/>
          <p:cNvSpPr/>
          <p:nvPr/>
        </p:nvSpPr>
        <p:spPr>
          <a:xfrm>
            <a:off x="4704556" y="2474225"/>
            <a:ext cx="370840" cy="189865"/>
          </a:xfrm>
          <a:custGeom>
            <a:avLst/>
            <a:gdLst/>
            <a:ahLst/>
            <a:cxnLst/>
            <a:rect l="l" t="t" r="r" b="b"/>
            <a:pathLst>
              <a:path w="370839" h="189864">
                <a:moveTo>
                  <a:pt x="0" y="0"/>
                </a:moveTo>
                <a:lnTo>
                  <a:pt x="370638" y="0"/>
                </a:lnTo>
                <a:lnTo>
                  <a:pt x="370638" y="189261"/>
                </a:lnTo>
                <a:lnTo>
                  <a:pt x="0" y="18926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1" name="object 361"/>
          <p:cNvSpPr txBox="1"/>
          <p:nvPr/>
        </p:nvSpPr>
        <p:spPr>
          <a:xfrm>
            <a:off x="4732455" y="2514832"/>
            <a:ext cx="314960" cy="120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i="1" spc="-5" dirty="0">
                <a:latin typeface="Arial"/>
                <a:cs typeface="Arial"/>
              </a:rPr>
              <a:t>update</a:t>
            </a:r>
            <a:endParaRPr sz="750">
              <a:latin typeface="Arial"/>
              <a:cs typeface="Arial"/>
            </a:endParaRPr>
          </a:p>
        </p:txBody>
      </p:sp>
      <p:sp>
        <p:nvSpPr>
          <p:cNvPr id="362" name="object 362"/>
          <p:cNvSpPr/>
          <p:nvPr/>
        </p:nvSpPr>
        <p:spPr>
          <a:xfrm>
            <a:off x="4589642" y="1564804"/>
            <a:ext cx="2496185" cy="297180"/>
          </a:xfrm>
          <a:custGeom>
            <a:avLst/>
            <a:gdLst/>
            <a:ahLst/>
            <a:cxnLst/>
            <a:rect l="l" t="t" r="r" b="b"/>
            <a:pathLst>
              <a:path w="2496184" h="297180">
                <a:moveTo>
                  <a:pt x="2495864" y="296685"/>
                </a:moveTo>
                <a:lnTo>
                  <a:pt x="2495864" y="202842"/>
                </a:lnTo>
                <a:lnTo>
                  <a:pt x="2495864" y="0"/>
                </a:lnTo>
                <a:lnTo>
                  <a:pt x="272900" y="0"/>
                </a:lnTo>
                <a:lnTo>
                  <a:pt x="0" y="0"/>
                </a:lnTo>
                <a:lnTo>
                  <a:pt x="0" y="202842"/>
                </a:lnTo>
                <a:lnTo>
                  <a:pt x="0" y="218614"/>
                </a:lnTo>
              </a:path>
            </a:pathLst>
          </a:custGeom>
          <a:ln w="788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3" name="object 363"/>
          <p:cNvSpPr/>
          <p:nvPr/>
        </p:nvSpPr>
        <p:spPr>
          <a:xfrm>
            <a:off x="4589642" y="1783419"/>
            <a:ext cx="0" cy="63500"/>
          </a:xfrm>
          <a:custGeom>
            <a:avLst/>
            <a:gdLst/>
            <a:ahLst/>
            <a:cxnLst/>
            <a:rect l="l" t="t" r="r" b="b"/>
            <a:pathLst>
              <a:path h="63500">
                <a:moveTo>
                  <a:pt x="0" y="63087"/>
                </a:moveTo>
                <a:lnTo>
                  <a:pt x="0" y="0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4" name="object 364"/>
          <p:cNvSpPr/>
          <p:nvPr/>
        </p:nvSpPr>
        <p:spPr>
          <a:xfrm>
            <a:off x="4565984" y="1783419"/>
            <a:ext cx="47625" cy="63500"/>
          </a:xfrm>
          <a:custGeom>
            <a:avLst/>
            <a:gdLst/>
            <a:ahLst/>
            <a:cxnLst/>
            <a:rect l="l" t="t" r="r" b="b"/>
            <a:pathLst>
              <a:path w="47625" h="63500">
                <a:moveTo>
                  <a:pt x="47315" y="0"/>
                </a:moveTo>
                <a:lnTo>
                  <a:pt x="23657" y="63087"/>
                </a:lnTo>
                <a:lnTo>
                  <a:pt x="0" y="0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5" name="object 365"/>
          <p:cNvSpPr/>
          <p:nvPr/>
        </p:nvSpPr>
        <p:spPr>
          <a:xfrm>
            <a:off x="5572719" y="1466231"/>
            <a:ext cx="370840" cy="189865"/>
          </a:xfrm>
          <a:custGeom>
            <a:avLst/>
            <a:gdLst/>
            <a:ahLst/>
            <a:cxnLst/>
            <a:rect l="l" t="t" r="r" b="b"/>
            <a:pathLst>
              <a:path w="370839" h="189864">
                <a:moveTo>
                  <a:pt x="0" y="0"/>
                </a:moveTo>
                <a:lnTo>
                  <a:pt x="370638" y="0"/>
                </a:lnTo>
                <a:lnTo>
                  <a:pt x="370638" y="189261"/>
                </a:lnTo>
                <a:lnTo>
                  <a:pt x="0" y="18926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6" name="object 366"/>
          <p:cNvSpPr txBox="1"/>
          <p:nvPr/>
        </p:nvSpPr>
        <p:spPr>
          <a:xfrm>
            <a:off x="3867291" y="1625126"/>
            <a:ext cx="452120" cy="487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 algn="ctr">
              <a:lnSpc>
                <a:spcPts val="869"/>
              </a:lnSpc>
            </a:pPr>
            <a:r>
              <a:rPr sz="750" i="1" spc="-5" dirty="0">
                <a:latin typeface="Arial"/>
                <a:cs typeface="Arial"/>
              </a:rPr>
              <a:t>Priority Scheduler</a:t>
            </a:r>
            <a:endParaRPr sz="750">
              <a:latin typeface="Arial"/>
              <a:cs typeface="Arial"/>
            </a:endParaRPr>
          </a:p>
          <a:p>
            <a:pPr marL="117475" marR="208915" indent="-22860" algn="ctr">
              <a:lnSpc>
                <a:spcPts val="810"/>
              </a:lnSpc>
              <a:spcBef>
                <a:spcPts val="385"/>
              </a:spcBef>
            </a:pPr>
            <a:r>
              <a:rPr sz="750" b="1" i="1" spc="-5" dirty="0">
                <a:latin typeface="Arial"/>
                <a:cs typeface="Arial"/>
              </a:rPr>
              <a:t>Hi Lo</a:t>
            </a:r>
            <a:endParaRPr sz="750">
              <a:latin typeface="Arial"/>
              <a:cs typeface="Arial"/>
            </a:endParaRPr>
          </a:p>
        </p:txBody>
      </p:sp>
      <p:sp>
        <p:nvSpPr>
          <p:cNvPr id="370" name="object 370"/>
          <p:cNvSpPr txBox="1"/>
          <p:nvPr/>
        </p:nvSpPr>
        <p:spPr>
          <a:xfrm>
            <a:off x="3966328" y="6605258"/>
            <a:ext cx="1398270" cy="144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10" dirty="0">
                <a:latin typeface="Lucida Sans"/>
                <a:cs typeface="Lucida Sans"/>
              </a:rPr>
              <a:t>I</a:t>
            </a:r>
            <a:r>
              <a:rPr sz="900" spc="20" dirty="0">
                <a:latin typeface="Lucida Sans"/>
                <a:cs typeface="Lucida Sans"/>
              </a:rPr>
              <a:t>n</a:t>
            </a:r>
            <a:r>
              <a:rPr sz="900" spc="30" dirty="0">
                <a:latin typeface="Lucida Sans"/>
                <a:cs typeface="Lucida Sans"/>
              </a:rPr>
              <a:t>terf</a:t>
            </a:r>
            <a:r>
              <a:rPr sz="900" spc="35" dirty="0">
                <a:latin typeface="Lucida Sans"/>
                <a:cs typeface="Lucida Sans"/>
              </a:rPr>
              <a:t>a</a:t>
            </a:r>
            <a:r>
              <a:rPr sz="900" spc="45" dirty="0">
                <a:latin typeface="Lucida Sans"/>
                <a:cs typeface="Lucida Sans"/>
              </a:rPr>
              <a:t>c</a:t>
            </a:r>
            <a:r>
              <a:rPr sz="900" spc="70" dirty="0">
                <a:latin typeface="Lucida Sans"/>
                <a:cs typeface="Lucida Sans"/>
              </a:rPr>
              <a:t>e</a:t>
            </a:r>
            <a:r>
              <a:rPr sz="900" spc="10" dirty="0">
                <a:latin typeface="Lucida Sans"/>
                <a:cs typeface="Lucida Sans"/>
              </a:rPr>
              <a:t> </a:t>
            </a:r>
            <a:r>
              <a:rPr sz="900" spc="100" dirty="0">
                <a:latin typeface="Lucida Sans"/>
                <a:cs typeface="Lucida Sans"/>
              </a:rPr>
              <a:t>S</a:t>
            </a:r>
            <a:r>
              <a:rPr sz="900" spc="15" dirty="0">
                <a:latin typeface="Lucida Sans"/>
                <a:cs typeface="Lucida Sans"/>
              </a:rPr>
              <a:t>p</a:t>
            </a:r>
            <a:r>
              <a:rPr sz="900" spc="45" dirty="0">
                <a:latin typeface="Lucida Sans"/>
                <a:cs typeface="Lucida Sans"/>
              </a:rPr>
              <a:t>ee</a:t>
            </a:r>
            <a:r>
              <a:rPr sz="900" spc="55" dirty="0">
                <a:latin typeface="Lucida Sans"/>
                <a:cs typeface="Lucida Sans"/>
              </a:rPr>
              <a:t>d</a:t>
            </a:r>
            <a:r>
              <a:rPr sz="900" spc="10" dirty="0">
                <a:latin typeface="Lucida Sans"/>
                <a:cs typeface="Lucida Sans"/>
              </a:rPr>
              <a:t> </a:t>
            </a:r>
            <a:r>
              <a:rPr sz="900" spc="65" dirty="0">
                <a:latin typeface="Lucida Sans"/>
                <a:cs typeface="Lucida Sans"/>
              </a:rPr>
              <a:t>(G</a:t>
            </a:r>
            <a:r>
              <a:rPr sz="900" spc="15" dirty="0">
                <a:latin typeface="Lucida Sans"/>
                <a:cs typeface="Lucida Sans"/>
              </a:rPr>
              <a:t>bps</a:t>
            </a:r>
            <a:r>
              <a:rPr sz="900" spc="70" dirty="0">
                <a:latin typeface="Lucida Sans"/>
                <a:cs typeface="Lucida Sans"/>
              </a:rPr>
              <a:t>)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367" name="object 367"/>
          <p:cNvSpPr txBox="1"/>
          <p:nvPr/>
        </p:nvSpPr>
        <p:spPr>
          <a:xfrm>
            <a:off x="3216554" y="1483180"/>
            <a:ext cx="635635" cy="120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b="1" i="1" spc="-15" dirty="0">
                <a:latin typeface="Arial"/>
                <a:cs typeface="Arial"/>
              </a:rPr>
              <a:t>Know</a:t>
            </a:r>
            <a:r>
              <a:rPr sz="750" b="1" i="1" spc="-5" dirty="0">
                <a:latin typeface="Arial"/>
                <a:cs typeface="Arial"/>
              </a:rPr>
              <a:t>n</a:t>
            </a:r>
            <a:r>
              <a:rPr sz="750" b="1" i="1" dirty="0">
                <a:latin typeface="Arial"/>
                <a:cs typeface="Arial"/>
              </a:rPr>
              <a:t> </a:t>
            </a:r>
            <a:r>
              <a:rPr sz="750" b="1" i="1" spc="-5" dirty="0">
                <a:latin typeface="Arial"/>
                <a:cs typeface="Arial"/>
              </a:rPr>
              <a:t>Flows</a:t>
            </a:r>
            <a:endParaRPr sz="750">
              <a:latin typeface="Arial"/>
              <a:cs typeface="Arial"/>
            </a:endParaRPr>
          </a:p>
        </p:txBody>
      </p:sp>
      <p:sp>
        <p:nvSpPr>
          <p:cNvPr id="368" name="object 368"/>
          <p:cNvSpPr txBox="1"/>
          <p:nvPr/>
        </p:nvSpPr>
        <p:spPr>
          <a:xfrm>
            <a:off x="5600618" y="1506837"/>
            <a:ext cx="314960" cy="120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i="1" spc="-5" dirty="0">
                <a:latin typeface="Arial"/>
                <a:cs typeface="Arial"/>
              </a:rPr>
              <a:t>update</a:t>
            </a:r>
            <a:endParaRPr sz="750">
              <a:latin typeface="Arial"/>
              <a:cs typeface="Arial"/>
            </a:endParaRPr>
          </a:p>
        </p:txBody>
      </p:sp>
      <p:sp>
        <p:nvSpPr>
          <p:cNvPr id="369" name="object 369"/>
          <p:cNvSpPr txBox="1"/>
          <p:nvPr/>
        </p:nvSpPr>
        <p:spPr>
          <a:xfrm>
            <a:off x="8666518" y="6466649"/>
            <a:ext cx="25146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262626"/>
                </a:solidFill>
                <a:latin typeface="Arial"/>
                <a:cs typeface="Arial"/>
              </a:rPr>
              <a:t>26</a:t>
            </a:r>
            <a:endParaRPr sz="16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247499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80235">
              <a:lnSpc>
                <a:spcPct val="100000"/>
              </a:lnSpc>
            </a:pPr>
            <a:r>
              <a:rPr dirty="0"/>
              <a:t>Res</a:t>
            </a:r>
            <a:r>
              <a:rPr spc="-20" dirty="0"/>
              <a:t>ul</a:t>
            </a:r>
            <a:r>
              <a:rPr dirty="0"/>
              <a:t>ts:</a:t>
            </a:r>
            <a:r>
              <a:rPr spc="-5" dirty="0"/>
              <a:t> </a:t>
            </a:r>
            <a:r>
              <a:rPr dirty="0"/>
              <a:t>J</a:t>
            </a:r>
            <a:r>
              <a:rPr spc="-15" dirty="0"/>
              <a:t>i</a:t>
            </a:r>
            <a:r>
              <a:rPr dirty="0"/>
              <a:t>tter</a:t>
            </a:r>
          </a:p>
        </p:txBody>
      </p:sp>
      <p:sp>
        <p:nvSpPr>
          <p:cNvPr id="3" name="object 3"/>
          <p:cNvSpPr/>
          <p:nvPr/>
        </p:nvSpPr>
        <p:spPr>
          <a:xfrm>
            <a:off x="1524000" y="2743198"/>
            <a:ext cx="6019800" cy="4043679"/>
          </a:xfrm>
          <a:custGeom>
            <a:avLst/>
            <a:gdLst/>
            <a:ahLst/>
            <a:cxnLst/>
            <a:rect l="l" t="t" r="r" b="b"/>
            <a:pathLst>
              <a:path w="6019800" h="4043679">
                <a:moveTo>
                  <a:pt x="0" y="4043603"/>
                </a:moveTo>
                <a:lnTo>
                  <a:pt x="6019800" y="4043603"/>
                </a:lnTo>
                <a:lnTo>
                  <a:pt x="6019800" y="0"/>
                </a:lnTo>
                <a:lnTo>
                  <a:pt x="0" y="0"/>
                </a:lnTo>
                <a:lnTo>
                  <a:pt x="0" y="40436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099408" y="6342158"/>
            <a:ext cx="5219065" cy="0"/>
          </a:xfrm>
          <a:custGeom>
            <a:avLst/>
            <a:gdLst/>
            <a:ahLst/>
            <a:cxnLst/>
            <a:rect l="l" t="t" r="r" b="b"/>
            <a:pathLst>
              <a:path w="5219065">
                <a:moveTo>
                  <a:pt x="0" y="0"/>
                </a:moveTo>
                <a:lnTo>
                  <a:pt x="5218620" y="0"/>
                </a:lnTo>
              </a:path>
            </a:pathLst>
          </a:custGeom>
          <a:ln w="456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099408" y="6342158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0" y="0"/>
                </a:moveTo>
                <a:lnTo>
                  <a:pt x="56230" y="0"/>
                </a:lnTo>
              </a:path>
            </a:pathLst>
          </a:custGeom>
          <a:ln w="38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931314" y="6274288"/>
            <a:ext cx="102870" cy="147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5" dirty="0">
                <a:latin typeface="Lucida Sans"/>
                <a:cs typeface="Lucida Sans"/>
              </a:rPr>
              <a:t>0</a:t>
            </a:r>
            <a:endParaRPr sz="950">
              <a:latin typeface="Lucida Sans"/>
              <a:cs typeface="Lucida San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099408" y="5905889"/>
            <a:ext cx="5219065" cy="0"/>
          </a:xfrm>
          <a:custGeom>
            <a:avLst/>
            <a:gdLst/>
            <a:ahLst/>
            <a:cxnLst/>
            <a:rect l="l" t="t" r="r" b="b"/>
            <a:pathLst>
              <a:path w="5219065">
                <a:moveTo>
                  <a:pt x="0" y="0"/>
                </a:moveTo>
                <a:lnTo>
                  <a:pt x="5218620" y="0"/>
                </a:lnTo>
              </a:path>
            </a:pathLst>
          </a:custGeom>
          <a:ln w="456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099408" y="5905889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0" y="0"/>
                </a:moveTo>
                <a:lnTo>
                  <a:pt x="56230" y="0"/>
                </a:lnTo>
              </a:path>
            </a:pathLst>
          </a:custGeom>
          <a:ln w="38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931314" y="5838016"/>
            <a:ext cx="102870" cy="147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5" dirty="0">
                <a:latin typeface="Lucida Sans"/>
                <a:cs typeface="Lucida Sans"/>
              </a:rPr>
              <a:t>5</a:t>
            </a:r>
            <a:endParaRPr sz="950">
              <a:latin typeface="Lucida Sans"/>
              <a:cs typeface="Lucida San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099408" y="5469621"/>
            <a:ext cx="5219065" cy="0"/>
          </a:xfrm>
          <a:custGeom>
            <a:avLst/>
            <a:gdLst/>
            <a:ahLst/>
            <a:cxnLst/>
            <a:rect l="l" t="t" r="r" b="b"/>
            <a:pathLst>
              <a:path w="5219065">
                <a:moveTo>
                  <a:pt x="0" y="0"/>
                </a:moveTo>
                <a:lnTo>
                  <a:pt x="5218620" y="0"/>
                </a:lnTo>
              </a:path>
            </a:pathLst>
          </a:custGeom>
          <a:ln w="456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099408" y="5469621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0" y="0"/>
                </a:moveTo>
                <a:lnTo>
                  <a:pt x="56230" y="0"/>
                </a:lnTo>
              </a:path>
            </a:pathLst>
          </a:custGeom>
          <a:ln w="38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853940" y="5401744"/>
            <a:ext cx="180340" cy="147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dirty="0">
                <a:latin typeface="Lucida Sans"/>
                <a:cs typeface="Lucida Sans"/>
              </a:rPr>
              <a:t>10</a:t>
            </a:r>
            <a:endParaRPr sz="950">
              <a:latin typeface="Lucida Sans"/>
              <a:cs typeface="Lucida San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099408" y="5033277"/>
            <a:ext cx="5219065" cy="0"/>
          </a:xfrm>
          <a:custGeom>
            <a:avLst/>
            <a:gdLst/>
            <a:ahLst/>
            <a:cxnLst/>
            <a:rect l="l" t="t" r="r" b="b"/>
            <a:pathLst>
              <a:path w="5219065">
                <a:moveTo>
                  <a:pt x="0" y="0"/>
                </a:moveTo>
                <a:lnTo>
                  <a:pt x="5218620" y="0"/>
                </a:lnTo>
              </a:path>
            </a:pathLst>
          </a:custGeom>
          <a:ln w="456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099408" y="5033277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0" y="0"/>
                </a:moveTo>
                <a:lnTo>
                  <a:pt x="56230" y="0"/>
                </a:lnTo>
              </a:path>
            </a:pathLst>
          </a:custGeom>
          <a:ln w="38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853940" y="4965472"/>
            <a:ext cx="180340" cy="147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dirty="0">
                <a:latin typeface="Lucida Sans"/>
                <a:cs typeface="Lucida Sans"/>
              </a:rPr>
              <a:t>15</a:t>
            </a:r>
            <a:endParaRPr sz="950">
              <a:latin typeface="Lucida Sans"/>
              <a:cs typeface="Lucida Sans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099408" y="4597784"/>
            <a:ext cx="5219065" cy="0"/>
          </a:xfrm>
          <a:custGeom>
            <a:avLst/>
            <a:gdLst/>
            <a:ahLst/>
            <a:cxnLst/>
            <a:rect l="l" t="t" r="r" b="b"/>
            <a:pathLst>
              <a:path w="5219065">
                <a:moveTo>
                  <a:pt x="0" y="0"/>
                </a:moveTo>
                <a:lnTo>
                  <a:pt x="5218620" y="0"/>
                </a:lnTo>
              </a:path>
            </a:pathLst>
          </a:custGeom>
          <a:ln w="456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099408" y="4597784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0" y="0"/>
                </a:moveTo>
                <a:lnTo>
                  <a:pt x="56230" y="0"/>
                </a:lnTo>
              </a:path>
            </a:pathLst>
          </a:custGeom>
          <a:ln w="38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853940" y="4529913"/>
            <a:ext cx="180340" cy="147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dirty="0">
                <a:latin typeface="Lucida Sans"/>
                <a:cs typeface="Lucida Sans"/>
              </a:rPr>
              <a:t>20</a:t>
            </a:r>
            <a:endParaRPr sz="950">
              <a:latin typeface="Lucida Sans"/>
              <a:cs typeface="Lucida San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099408" y="4161515"/>
            <a:ext cx="5219065" cy="0"/>
          </a:xfrm>
          <a:custGeom>
            <a:avLst/>
            <a:gdLst/>
            <a:ahLst/>
            <a:cxnLst/>
            <a:rect l="l" t="t" r="r" b="b"/>
            <a:pathLst>
              <a:path w="5219065">
                <a:moveTo>
                  <a:pt x="0" y="0"/>
                </a:moveTo>
                <a:lnTo>
                  <a:pt x="5218620" y="0"/>
                </a:lnTo>
              </a:path>
            </a:pathLst>
          </a:custGeom>
          <a:ln w="456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099408" y="4161515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0" y="0"/>
                </a:moveTo>
                <a:lnTo>
                  <a:pt x="56230" y="0"/>
                </a:lnTo>
              </a:path>
            </a:pathLst>
          </a:custGeom>
          <a:ln w="38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853940" y="4093642"/>
            <a:ext cx="180340" cy="147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dirty="0">
                <a:latin typeface="Lucida Sans"/>
                <a:cs typeface="Lucida Sans"/>
              </a:rPr>
              <a:t>25</a:t>
            </a:r>
            <a:endParaRPr sz="950">
              <a:latin typeface="Lucida Sans"/>
              <a:cs typeface="Lucida Sans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099408" y="3725247"/>
            <a:ext cx="5219065" cy="0"/>
          </a:xfrm>
          <a:custGeom>
            <a:avLst/>
            <a:gdLst/>
            <a:ahLst/>
            <a:cxnLst/>
            <a:rect l="l" t="t" r="r" b="b"/>
            <a:pathLst>
              <a:path w="5219065">
                <a:moveTo>
                  <a:pt x="0" y="0"/>
                </a:moveTo>
                <a:lnTo>
                  <a:pt x="5218620" y="0"/>
                </a:lnTo>
              </a:path>
            </a:pathLst>
          </a:custGeom>
          <a:ln w="456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099408" y="3725247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0" y="0"/>
                </a:moveTo>
                <a:lnTo>
                  <a:pt x="56230" y="0"/>
                </a:lnTo>
              </a:path>
            </a:pathLst>
          </a:custGeom>
          <a:ln w="38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1853940" y="3657370"/>
            <a:ext cx="180340" cy="147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dirty="0">
                <a:latin typeface="Lucida Sans"/>
                <a:cs typeface="Lucida Sans"/>
              </a:rPr>
              <a:t>30</a:t>
            </a:r>
            <a:endParaRPr sz="950">
              <a:latin typeface="Lucida Sans"/>
              <a:cs typeface="Lucida Sans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099408" y="3288902"/>
            <a:ext cx="5219065" cy="0"/>
          </a:xfrm>
          <a:custGeom>
            <a:avLst/>
            <a:gdLst/>
            <a:ahLst/>
            <a:cxnLst/>
            <a:rect l="l" t="t" r="r" b="b"/>
            <a:pathLst>
              <a:path w="5219065">
                <a:moveTo>
                  <a:pt x="0" y="0"/>
                </a:moveTo>
                <a:lnTo>
                  <a:pt x="5218620" y="0"/>
                </a:lnTo>
              </a:path>
            </a:pathLst>
          </a:custGeom>
          <a:ln w="456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099408" y="3288902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0" y="0"/>
                </a:moveTo>
                <a:lnTo>
                  <a:pt x="56230" y="0"/>
                </a:lnTo>
              </a:path>
            </a:pathLst>
          </a:custGeom>
          <a:ln w="38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1853940" y="3221097"/>
            <a:ext cx="180340" cy="147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dirty="0">
                <a:latin typeface="Lucida Sans"/>
                <a:cs typeface="Lucida Sans"/>
              </a:rPr>
              <a:t>35</a:t>
            </a:r>
            <a:endParaRPr sz="950">
              <a:latin typeface="Lucida Sans"/>
              <a:cs typeface="Lucida Sans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151062" y="3288902"/>
            <a:ext cx="0" cy="2874010"/>
          </a:xfrm>
          <a:custGeom>
            <a:avLst/>
            <a:gdLst/>
            <a:ahLst/>
            <a:cxnLst/>
            <a:rect l="l" t="t" r="r" b="b"/>
            <a:pathLst>
              <a:path h="2874010">
                <a:moveTo>
                  <a:pt x="0" y="2873862"/>
                </a:moveTo>
                <a:lnTo>
                  <a:pt x="0" y="0"/>
                </a:lnTo>
              </a:path>
            </a:pathLst>
          </a:custGeom>
          <a:ln w="456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151062" y="6270726"/>
            <a:ext cx="0" cy="71755"/>
          </a:xfrm>
          <a:custGeom>
            <a:avLst/>
            <a:gdLst/>
            <a:ahLst/>
            <a:cxnLst/>
            <a:rect l="l" t="t" r="r" b="b"/>
            <a:pathLst>
              <a:path h="71754">
                <a:moveTo>
                  <a:pt x="0" y="71431"/>
                </a:moveTo>
                <a:lnTo>
                  <a:pt x="0" y="0"/>
                </a:lnTo>
              </a:path>
            </a:pathLst>
          </a:custGeom>
          <a:ln w="456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151062" y="6285927"/>
            <a:ext cx="0" cy="56515"/>
          </a:xfrm>
          <a:custGeom>
            <a:avLst/>
            <a:gdLst/>
            <a:ahLst/>
            <a:cxnLst/>
            <a:rect l="l" t="t" r="r" b="b"/>
            <a:pathLst>
              <a:path h="56514">
                <a:moveTo>
                  <a:pt x="0" y="56230"/>
                </a:moveTo>
                <a:lnTo>
                  <a:pt x="0" y="0"/>
                </a:lnTo>
              </a:path>
            </a:pathLst>
          </a:custGeom>
          <a:ln w="38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151062" y="3288902"/>
            <a:ext cx="0" cy="56515"/>
          </a:xfrm>
          <a:custGeom>
            <a:avLst/>
            <a:gdLst/>
            <a:ahLst/>
            <a:cxnLst/>
            <a:rect l="l" t="t" r="r" b="b"/>
            <a:pathLst>
              <a:path h="56514">
                <a:moveTo>
                  <a:pt x="0" y="0"/>
                </a:moveTo>
                <a:lnTo>
                  <a:pt x="0" y="56306"/>
                </a:lnTo>
              </a:path>
            </a:pathLst>
          </a:custGeom>
          <a:ln w="38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2099290" y="6415674"/>
            <a:ext cx="102870" cy="147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5" dirty="0">
                <a:latin typeface="Lucida Sans"/>
                <a:cs typeface="Lucida Sans"/>
              </a:rPr>
              <a:t>1</a:t>
            </a:r>
            <a:endParaRPr sz="950">
              <a:latin typeface="Lucida Sans"/>
              <a:cs typeface="Lucida Sans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2616259" y="3288902"/>
            <a:ext cx="0" cy="2758440"/>
          </a:xfrm>
          <a:custGeom>
            <a:avLst/>
            <a:gdLst/>
            <a:ahLst/>
            <a:cxnLst/>
            <a:rect l="l" t="t" r="r" b="b"/>
            <a:pathLst>
              <a:path h="2758440">
                <a:moveTo>
                  <a:pt x="0" y="2758376"/>
                </a:moveTo>
                <a:lnTo>
                  <a:pt x="0" y="0"/>
                </a:lnTo>
              </a:path>
            </a:pathLst>
          </a:custGeom>
          <a:ln w="456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616259" y="6232722"/>
            <a:ext cx="0" cy="109855"/>
          </a:xfrm>
          <a:custGeom>
            <a:avLst/>
            <a:gdLst/>
            <a:ahLst/>
            <a:cxnLst/>
            <a:rect l="l" t="t" r="r" b="b"/>
            <a:pathLst>
              <a:path h="109854">
                <a:moveTo>
                  <a:pt x="0" y="109435"/>
                </a:moveTo>
                <a:lnTo>
                  <a:pt x="0" y="0"/>
                </a:lnTo>
              </a:path>
            </a:pathLst>
          </a:custGeom>
          <a:ln w="456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616259" y="6285927"/>
            <a:ext cx="0" cy="56515"/>
          </a:xfrm>
          <a:custGeom>
            <a:avLst/>
            <a:gdLst/>
            <a:ahLst/>
            <a:cxnLst/>
            <a:rect l="l" t="t" r="r" b="b"/>
            <a:pathLst>
              <a:path h="56514">
                <a:moveTo>
                  <a:pt x="0" y="56230"/>
                </a:moveTo>
                <a:lnTo>
                  <a:pt x="0" y="0"/>
                </a:lnTo>
              </a:path>
            </a:pathLst>
          </a:custGeom>
          <a:ln w="38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616259" y="3288902"/>
            <a:ext cx="0" cy="56515"/>
          </a:xfrm>
          <a:custGeom>
            <a:avLst/>
            <a:gdLst/>
            <a:ahLst/>
            <a:cxnLst/>
            <a:rect l="l" t="t" r="r" b="b"/>
            <a:pathLst>
              <a:path h="56514">
                <a:moveTo>
                  <a:pt x="0" y="0"/>
                </a:moveTo>
                <a:lnTo>
                  <a:pt x="0" y="56306"/>
                </a:lnTo>
              </a:path>
            </a:pathLst>
          </a:custGeom>
          <a:ln w="38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2525763" y="6415674"/>
            <a:ext cx="180340" cy="147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dirty="0">
                <a:latin typeface="Lucida Sans"/>
                <a:cs typeface="Lucida Sans"/>
              </a:rPr>
              <a:t>10</a:t>
            </a:r>
            <a:endParaRPr sz="950">
              <a:latin typeface="Lucida Sans"/>
              <a:cs typeface="Lucida Sans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4166039" y="3288902"/>
            <a:ext cx="0" cy="2664460"/>
          </a:xfrm>
          <a:custGeom>
            <a:avLst/>
            <a:gdLst/>
            <a:ahLst/>
            <a:cxnLst/>
            <a:rect l="l" t="t" r="r" b="b"/>
            <a:pathLst>
              <a:path h="2664460">
                <a:moveTo>
                  <a:pt x="0" y="2664066"/>
                </a:moveTo>
                <a:lnTo>
                  <a:pt x="0" y="0"/>
                </a:lnTo>
              </a:path>
            </a:pathLst>
          </a:custGeom>
          <a:ln w="456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166039" y="6016861"/>
            <a:ext cx="0" cy="17145"/>
          </a:xfrm>
          <a:custGeom>
            <a:avLst/>
            <a:gdLst/>
            <a:ahLst/>
            <a:cxnLst/>
            <a:rect l="l" t="t" r="r" b="b"/>
            <a:pathLst>
              <a:path h="17145">
                <a:moveTo>
                  <a:pt x="0" y="16691"/>
                </a:moveTo>
                <a:lnTo>
                  <a:pt x="0" y="0"/>
                </a:lnTo>
              </a:path>
            </a:pathLst>
          </a:custGeom>
          <a:ln w="456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166039" y="6097383"/>
            <a:ext cx="0" cy="11430"/>
          </a:xfrm>
          <a:custGeom>
            <a:avLst/>
            <a:gdLst/>
            <a:ahLst/>
            <a:cxnLst/>
            <a:rect l="l" t="t" r="r" b="b"/>
            <a:pathLst>
              <a:path h="11429">
                <a:moveTo>
                  <a:pt x="0" y="11401"/>
                </a:moveTo>
                <a:lnTo>
                  <a:pt x="0" y="0"/>
                </a:lnTo>
              </a:path>
            </a:pathLst>
          </a:custGeom>
          <a:ln w="456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166039" y="6172676"/>
            <a:ext cx="0" cy="169545"/>
          </a:xfrm>
          <a:custGeom>
            <a:avLst/>
            <a:gdLst/>
            <a:ahLst/>
            <a:cxnLst/>
            <a:rect l="l" t="t" r="r" b="b"/>
            <a:pathLst>
              <a:path h="169545">
                <a:moveTo>
                  <a:pt x="0" y="169481"/>
                </a:moveTo>
                <a:lnTo>
                  <a:pt x="0" y="0"/>
                </a:lnTo>
              </a:path>
            </a:pathLst>
          </a:custGeom>
          <a:ln w="456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166039" y="6285927"/>
            <a:ext cx="0" cy="56515"/>
          </a:xfrm>
          <a:custGeom>
            <a:avLst/>
            <a:gdLst/>
            <a:ahLst/>
            <a:cxnLst/>
            <a:rect l="l" t="t" r="r" b="b"/>
            <a:pathLst>
              <a:path h="56514">
                <a:moveTo>
                  <a:pt x="0" y="56230"/>
                </a:moveTo>
                <a:lnTo>
                  <a:pt x="0" y="0"/>
                </a:lnTo>
              </a:path>
            </a:pathLst>
          </a:custGeom>
          <a:ln w="38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166039" y="3288902"/>
            <a:ext cx="0" cy="56515"/>
          </a:xfrm>
          <a:custGeom>
            <a:avLst/>
            <a:gdLst/>
            <a:ahLst/>
            <a:cxnLst/>
            <a:rect l="l" t="t" r="r" b="b"/>
            <a:pathLst>
              <a:path h="56514">
                <a:moveTo>
                  <a:pt x="0" y="0"/>
                </a:moveTo>
                <a:lnTo>
                  <a:pt x="0" y="56306"/>
                </a:lnTo>
              </a:path>
            </a:pathLst>
          </a:custGeom>
          <a:ln w="38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4075546" y="6415674"/>
            <a:ext cx="180340" cy="147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dirty="0">
                <a:latin typeface="Lucida Sans"/>
                <a:cs typeface="Lucida Sans"/>
              </a:rPr>
              <a:t>40</a:t>
            </a:r>
            <a:endParaRPr sz="950">
              <a:latin typeface="Lucida Sans"/>
              <a:cs typeface="Lucida Sans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7266373" y="3288902"/>
            <a:ext cx="0" cy="2689225"/>
          </a:xfrm>
          <a:custGeom>
            <a:avLst/>
            <a:gdLst/>
            <a:ahLst/>
            <a:cxnLst/>
            <a:rect l="l" t="t" r="r" b="b"/>
            <a:pathLst>
              <a:path h="2689225">
                <a:moveTo>
                  <a:pt x="0" y="2689194"/>
                </a:moveTo>
                <a:lnTo>
                  <a:pt x="0" y="0"/>
                </a:lnTo>
              </a:path>
            </a:pathLst>
          </a:custGeom>
          <a:ln w="456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7266373" y="6041928"/>
            <a:ext cx="0" cy="14604"/>
          </a:xfrm>
          <a:custGeom>
            <a:avLst/>
            <a:gdLst/>
            <a:ahLst/>
            <a:cxnLst/>
            <a:rect l="l" t="t" r="r" b="b"/>
            <a:pathLst>
              <a:path h="14604">
                <a:moveTo>
                  <a:pt x="0" y="14426"/>
                </a:moveTo>
                <a:lnTo>
                  <a:pt x="0" y="0"/>
                </a:lnTo>
              </a:path>
            </a:pathLst>
          </a:custGeom>
          <a:ln w="456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7266373" y="6174166"/>
            <a:ext cx="0" cy="168275"/>
          </a:xfrm>
          <a:custGeom>
            <a:avLst/>
            <a:gdLst/>
            <a:ahLst/>
            <a:cxnLst/>
            <a:rect l="l" t="t" r="r" b="b"/>
            <a:pathLst>
              <a:path h="168275">
                <a:moveTo>
                  <a:pt x="0" y="167991"/>
                </a:moveTo>
                <a:lnTo>
                  <a:pt x="0" y="0"/>
                </a:lnTo>
              </a:path>
            </a:pathLst>
          </a:custGeom>
          <a:ln w="4560">
            <a:solidFill>
              <a:srgbClr val="BBBBB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7266373" y="6285927"/>
            <a:ext cx="0" cy="56515"/>
          </a:xfrm>
          <a:custGeom>
            <a:avLst/>
            <a:gdLst/>
            <a:ahLst/>
            <a:cxnLst/>
            <a:rect l="l" t="t" r="r" b="b"/>
            <a:pathLst>
              <a:path h="56514">
                <a:moveTo>
                  <a:pt x="0" y="56230"/>
                </a:moveTo>
                <a:lnTo>
                  <a:pt x="0" y="0"/>
                </a:lnTo>
              </a:path>
            </a:pathLst>
          </a:custGeom>
          <a:ln w="38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7266373" y="3288902"/>
            <a:ext cx="0" cy="56515"/>
          </a:xfrm>
          <a:custGeom>
            <a:avLst/>
            <a:gdLst/>
            <a:ahLst/>
            <a:cxnLst/>
            <a:rect l="l" t="t" r="r" b="b"/>
            <a:pathLst>
              <a:path h="56514">
                <a:moveTo>
                  <a:pt x="0" y="0"/>
                </a:moveTo>
                <a:lnTo>
                  <a:pt x="0" y="56306"/>
                </a:lnTo>
              </a:path>
            </a:pathLst>
          </a:custGeom>
          <a:ln w="38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7137227" y="6415674"/>
            <a:ext cx="257810" cy="147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dirty="0">
                <a:latin typeface="Lucida Sans"/>
                <a:cs typeface="Lucida Sans"/>
              </a:rPr>
              <a:t>100</a:t>
            </a:r>
            <a:endParaRPr sz="950">
              <a:latin typeface="Lucida Sans"/>
              <a:cs typeface="Lucida Sans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2099408" y="3288902"/>
            <a:ext cx="5219065" cy="3053715"/>
          </a:xfrm>
          <a:custGeom>
            <a:avLst/>
            <a:gdLst/>
            <a:ahLst/>
            <a:cxnLst/>
            <a:rect l="l" t="t" r="r" b="b"/>
            <a:pathLst>
              <a:path w="5219065" h="3053715">
                <a:moveTo>
                  <a:pt x="0" y="0"/>
                </a:moveTo>
                <a:lnTo>
                  <a:pt x="5218635" y="0"/>
                </a:lnTo>
                <a:lnTo>
                  <a:pt x="5218635" y="3053255"/>
                </a:lnTo>
                <a:lnTo>
                  <a:pt x="0" y="3053255"/>
                </a:lnTo>
                <a:lnTo>
                  <a:pt x="0" y="0"/>
                </a:lnTo>
                <a:close/>
              </a:path>
            </a:pathLst>
          </a:custGeom>
          <a:ln w="38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1573586" y="4521739"/>
            <a:ext cx="147320" cy="58928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5" dirty="0">
                <a:latin typeface="Lucida Sans"/>
                <a:cs typeface="Lucida Sans"/>
              </a:rPr>
              <a:t>Jitte</a:t>
            </a:r>
            <a:r>
              <a:rPr sz="950" dirty="0">
                <a:latin typeface="Lucida Sans"/>
                <a:cs typeface="Lucida Sans"/>
              </a:rPr>
              <a:t>r </a:t>
            </a:r>
            <a:r>
              <a:rPr sz="950" spc="-5" dirty="0">
                <a:latin typeface="Lucida Sans"/>
                <a:cs typeface="Lucida Sans"/>
              </a:rPr>
              <a:t>(µs</a:t>
            </a:r>
            <a:r>
              <a:rPr sz="950" dirty="0">
                <a:latin typeface="Lucida Sans"/>
                <a:cs typeface="Lucida Sans"/>
              </a:rPr>
              <a:t>)</a:t>
            </a:r>
            <a:endParaRPr sz="950">
              <a:latin typeface="Lucida Sans"/>
              <a:cs typeface="Lucida Sans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1633435" y="2814630"/>
            <a:ext cx="327660" cy="0"/>
          </a:xfrm>
          <a:custGeom>
            <a:avLst/>
            <a:gdLst/>
            <a:ahLst/>
            <a:cxnLst/>
            <a:rect l="l" t="t" r="r" b="b"/>
            <a:pathLst>
              <a:path w="327660">
                <a:moveTo>
                  <a:pt x="0" y="0"/>
                </a:moveTo>
                <a:lnTo>
                  <a:pt x="327608" y="0"/>
                </a:lnTo>
              </a:path>
            </a:pathLst>
          </a:custGeom>
          <a:ln w="7600">
            <a:solidFill>
              <a:srgbClr val="0064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151062" y="6153689"/>
            <a:ext cx="5115560" cy="77470"/>
          </a:xfrm>
          <a:custGeom>
            <a:avLst/>
            <a:gdLst/>
            <a:ahLst/>
            <a:cxnLst/>
            <a:rect l="l" t="t" r="r" b="b"/>
            <a:pathLst>
              <a:path w="5115559" h="77470">
                <a:moveTo>
                  <a:pt x="0" y="77482"/>
                </a:moveTo>
                <a:lnTo>
                  <a:pt x="465196" y="10625"/>
                </a:lnTo>
                <a:lnTo>
                  <a:pt x="2014976" y="0"/>
                </a:lnTo>
                <a:lnTo>
                  <a:pt x="5115310" y="2249"/>
                </a:lnTo>
              </a:path>
            </a:pathLst>
          </a:custGeom>
          <a:ln w="7600">
            <a:solidFill>
              <a:srgbClr val="0064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119109" y="6227371"/>
            <a:ext cx="0" cy="7620"/>
          </a:xfrm>
          <a:custGeom>
            <a:avLst/>
            <a:gdLst/>
            <a:ahLst/>
            <a:cxnLst/>
            <a:rect l="l" t="t" r="r" b="b"/>
            <a:pathLst>
              <a:path h="7620">
                <a:moveTo>
                  <a:pt x="0" y="7600"/>
                </a:moveTo>
                <a:lnTo>
                  <a:pt x="0" y="0"/>
                </a:lnTo>
              </a:path>
            </a:pathLst>
          </a:custGeom>
          <a:ln w="760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119109" y="6199294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0"/>
                </a:moveTo>
                <a:lnTo>
                  <a:pt x="63907" y="63831"/>
                </a:lnTo>
              </a:path>
            </a:pathLst>
          </a:custGeom>
          <a:ln w="760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2119109" y="6199294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63831"/>
                </a:moveTo>
                <a:lnTo>
                  <a:pt x="63907" y="0"/>
                </a:lnTo>
              </a:path>
            </a:pathLst>
          </a:custGeom>
          <a:ln w="760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608658" y="6176073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0" y="0"/>
                </a:moveTo>
                <a:lnTo>
                  <a:pt x="15200" y="0"/>
                </a:lnTo>
              </a:path>
            </a:pathLst>
          </a:custGeom>
          <a:ln w="45095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2584306" y="6164315"/>
            <a:ext cx="64135" cy="0"/>
          </a:xfrm>
          <a:custGeom>
            <a:avLst/>
            <a:gdLst/>
            <a:ahLst/>
            <a:cxnLst/>
            <a:rect l="l" t="t" r="r" b="b"/>
            <a:pathLst>
              <a:path w="64135">
                <a:moveTo>
                  <a:pt x="0" y="0"/>
                </a:moveTo>
                <a:lnTo>
                  <a:pt x="63831" y="0"/>
                </a:lnTo>
              </a:path>
            </a:pathLst>
          </a:custGeom>
          <a:ln w="760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584306" y="6132362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0"/>
                </a:moveTo>
                <a:lnTo>
                  <a:pt x="63831" y="63831"/>
                </a:lnTo>
              </a:path>
            </a:pathLst>
          </a:custGeom>
          <a:ln w="760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584306" y="6132362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63831"/>
                </a:moveTo>
                <a:lnTo>
                  <a:pt x="63831" y="0"/>
                </a:lnTo>
              </a:path>
            </a:pathLst>
          </a:custGeom>
          <a:ln w="760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166039" y="6172676"/>
            <a:ext cx="0" cy="13335"/>
          </a:xfrm>
          <a:custGeom>
            <a:avLst/>
            <a:gdLst/>
            <a:ahLst/>
            <a:cxnLst/>
            <a:rect l="l" t="t" r="r" b="b"/>
            <a:pathLst>
              <a:path h="13335">
                <a:moveTo>
                  <a:pt x="0" y="12890"/>
                </a:moveTo>
                <a:lnTo>
                  <a:pt x="0" y="0"/>
                </a:lnTo>
              </a:path>
            </a:pathLst>
          </a:custGeom>
          <a:ln w="760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4134085" y="6121736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0"/>
                </a:moveTo>
                <a:lnTo>
                  <a:pt x="63831" y="63831"/>
                </a:lnTo>
              </a:path>
            </a:pathLst>
          </a:custGeom>
          <a:ln w="760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4134085" y="6121736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63831"/>
                </a:moveTo>
                <a:lnTo>
                  <a:pt x="63831" y="0"/>
                </a:lnTo>
              </a:path>
            </a:pathLst>
          </a:custGeom>
          <a:ln w="760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7234420" y="6152139"/>
            <a:ext cx="0" cy="7620"/>
          </a:xfrm>
          <a:custGeom>
            <a:avLst/>
            <a:gdLst/>
            <a:ahLst/>
            <a:cxnLst/>
            <a:rect l="l" t="t" r="r" b="b"/>
            <a:pathLst>
              <a:path h="7620">
                <a:moveTo>
                  <a:pt x="0" y="7600"/>
                </a:moveTo>
                <a:lnTo>
                  <a:pt x="0" y="0"/>
                </a:lnTo>
              </a:path>
            </a:pathLst>
          </a:custGeom>
          <a:ln w="760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266373" y="6174166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13726"/>
                </a:moveTo>
                <a:lnTo>
                  <a:pt x="0" y="0"/>
                </a:lnTo>
              </a:path>
            </a:pathLst>
          </a:custGeom>
          <a:ln w="760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7234420" y="6123986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4" h="64135">
                <a:moveTo>
                  <a:pt x="0" y="0"/>
                </a:moveTo>
                <a:lnTo>
                  <a:pt x="63908" y="63907"/>
                </a:lnTo>
              </a:path>
            </a:pathLst>
          </a:custGeom>
          <a:ln w="760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7234420" y="6123986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4" h="64135">
                <a:moveTo>
                  <a:pt x="0" y="63907"/>
                </a:moveTo>
                <a:lnTo>
                  <a:pt x="63908" y="0"/>
                </a:lnTo>
              </a:path>
            </a:pathLst>
          </a:custGeom>
          <a:ln w="760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790026" y="2804537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19">
                <a:moveTo>
                  <a:pt x="0" y="10123"/>
                </a:moveTo>
                <a:lnTo>
                  <a:pt x="15200" y="10123"/>
                </a:lnTo>
              </a:path>
            </a:pathLst>
          </a:custGeom>
          <a:ln w="21517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797627" y="2782753"/>
            <a:ext cx="0" cy="64135"/>
          </a:xfrm>
          <a:custGeom>
            <a:avLst/>
            <a:gdLst/>
            <a:ahLst/>
            <a:cxnLst/>
            <a:rect l="l" t="t" r="r" b="b"/>
            <a:pathLst>
              <a:path h="64135">
                <a:moveTo>
                  <a:pt x="0" y="0"/>
                </a:moveTo>
                <a:lnTo>
                  <a:pt x="0" y="63831"/>
                </a:lnTo>
              </a:path>
            </a:pathLst>
          </a:custGeom>
          <a:ln w="760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765673" y="2782753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0"/>
                </a:moveTo>
                <a:lnTo>
                  <a:pt x="63907" y="63831"/>
                </a:lnTo>
              </a:path>
            </a:pathLst>
          </a:custGeom>
          <a:ln w="760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765673" y="2782753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63831"/>
                </a:moveTo>
                <a:lnTo>
                  <a:pt x="63907" y="0"/>
                </a:lnTo>
              </a:path>
            </a:pathLst>
          </a:custGeom>
          <a:ln w="760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633435" y="2941593"/>
            <a:ext cx="327660" cy="0"/>
          </a:xfrm>
          <a:custGeom>
            <a:avLst/>
            <a:gdLst/>
            <a:ahLst/>
            <a:cxnLst/>
            <a:rect l="l" t="t" r="r" b="b"/>
            <a:pathLst>
              <a:path w="327660">
                <a:moveTo>
                  <a:pt x="0" y="0"/>
                </a:moveTo>
                <a:lnTo>
                  <a:pt x="327608" y="0"/>
                </a:lnTo>
              </a:path>
            </a:pathLst>
          </a:custGeom>
          <a:ln w="7600">
            <a:solidFill>
              <a:srgbClr val="0060A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2151062" y="6116385"/>
            <a:ext cx="5115560" cy="93980"/>
          </a:xfrm>
          <a:custGeom>
            <a:avLst/>
            <a:gdLst/>
            <a:ahLst/>
            <a:cxnLst/>
            <a:rect l="l" t="t" r="r" b="b"/>
            <a:pathLst>
              <a:path w="5115559" h="93979">
                <a:moveTo>
                  <a:pt x="0" y="93534"/>
                </a:moveTo>
                <a:lnTo>
                  <a:pt x="465196" y="0"/>
                </a:lnTo>
                <a:lnTo>
                  <a:pt x="2014976" y="12176"/>
                </a:lnTo>
                <a:lnTo>
                  <a:pt x="5115310" y="15976"/>
                </a:lnTo>
              </a:path>
            </a:pathLst>
          </a:custGeom>
          <a:ln w="7600">
            <a:solidFill>
              <a:srgbClr val="0060A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2119109" y="6206119"/>
            <a:ext cx="0" cy="7620"/>
          </a:xfrm>
          <a:custGeom>
            <a:avLst/>
            <a:gdLst/>
            <a:ahLst/>
            <a:cxnLst/>
            <a:rect l="l" t="t" r="r" b="b"/>
            <a:pathLst>
              <a:path h="7620">
                <a:moveTo>
                  <a:pt x="0" y="7600"/>
                </a:moveTo>
                <a:lnTo>
                  <a:pt x="0" y="0"/>
                </a:lnTo>
              </a:path>
            </a:pathLst>
          </a:custGeom>
          <a:ln w="760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2147262" y="6181379"/>
            <a:ext cx="7620" cy="0"/>
          </a:xfrm>
          <a:custGeom>
            <a:avLst/>
            <a:gdLst/>
            <a:ahLst/>
            <a:cxnLst/>
            <a:rect l="l" t="t" r="r" b="b"/>
            <a:pathLst>
              <a:path w="7619">
                <a:moveTo>
                  <a:pt x="0" y="0"/>
                </a:moveTo>
                <a:lnTo>
                  <a:pt x="7600" y="0"/>
                </a:lnTo>
              </a:path>
            </a:pathLst>
          </a:custGeom>
          <a:ln w="760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2119109" y="6177966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0"/>
                </a:moveTo>
                <a:lnTo>
                  <a:pt x="63907" y="63831"/>
                </a:lnTo>
              </a:path>
            </a:pathLst>
          </a:custGeom>
          <a:ln w="760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2119109" y="6177966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63831"/>
                </a:moveTo>
                <a:lnTo>
                  <a:pt x="63907" y="0"/>
                </a:lnTo>
              </a:path>
            </a:pathLst>
          </a:custGeom>
          <a:ln w="760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2608658" y="6106483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0" y="0"/>
                </a:moveTo>
                <a:lnTo>
                  <a:pt x="15200" y="0"/>
                </a:lnTo>
              </a:path>
            </a:pathLst>
          </a:custGeom>
          <a:ln w="4432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2584306" y="6116385"/>
            <a:ext cx="64135" cy="0"/>
          </a:xfrm>
          <a:custGeom>
            <a:avLst/>
            <a:gdLst/>
            <a:ahLst/>
            <a:cxnLst/>
            <a:rect l="l" t="t" r="r" b="b"/>
            <a:pathLst>
              <a:path w="64135">
                <a:moveTo>
                  <a:pt x="0" y="0"/>
                </a:moveTo>
                <a:lnTo>
                  <a:pt x="63831" y="0"/>
                </a:lnTo>
              </a:path>
            </a:pathLst>
          </a:custGeom>
          <a:ln w="760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2584306" y="6084507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0"/>
                </a:moveTo>
                <a:lnTo>
                  <a:pt x="63831" y="63831"/>
                </a:lnTo>
              </a:path>
            </a:pathLst>
          </a:custGeom>
          <a:ln w="760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2584306" y="6084507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63831"/>
                </a:moveTo>
                <a:lnTo>
                  <a:pt x="63831" y="0"/>
                </a:lnTo>
              </a:path>
            </a:pathLst>
          </a:custGeom>
          <a:ln w="760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166039" y="6096684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100"/>
                </a:moveTo>
                <a:lnTo>
                  <a:pt x="0" y="0"/>
                </a:lnTo>
              </a:path>
            </a:pathLst>
          </a:custGeom>
          <a:ln w="760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4134085" y="6096684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0"/>
                </a:moveTo>
                <a:lnTo>
                  <a:pt x="63831" y="63831"/>
                </a:lnTo>
              </a:path>
            </a:pathLst>
          </a:custGeom>
          <a:ln w="760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4134085" y="6096684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63831"/>
                </a:moveTo>
                <a:lnTo>
                  <a:pt x="63831" y="0"/>
                </a:lnTo>
              </a:path>
            </a:pathLst>
          </a:custGeom>
          <a:ln w="760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7234420" y="6128561"/>
            <a:ext cx="0" cy="7620"/>
          </a:xfrm>
          <a:custGeom>
            <a:avLst/>
            <a:gdLst/>
            <a:ahLst/>
            <a:cxnLst/>
            <a:rect l="l" t="t" r="r" b="b"/>
            <a:pathLst>
              <a:path h="7620">
                <a:moveTo>
                  <a:pt x="0" y="7600"/>
                </a:moveTo>
                <a:lnTo>
                  <a:pt x="0" y="0"/>
                </a:lnTo>
              </a:path>
            </a:pathLst>
          </a:custGeom>
          <a:ln w="760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7234420" y="6100484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4" h="64135">
                <a:moveTo>
                  <a:pt x="0" y="0"/>
                </a:moveTo>
                <a:lnTo>
                  <a:pt x="63908" y="63831"/>
                </a:lnTo>
              </a:path>
            </a:pathLst>
          </a:custGeom>
          <a:ln w="760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7234420" y="6100484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4" h="64135">
                <a:moveTo>
                  <a:pt x="0" y="63831"/>
                </a:moveTo>
                <a:lnTo>
                  <a:pt x="63908" y="0"/>
                </a:lnTo>
              </a:path>
            </a:pathLst>
          </a:custGeom>
          <a:ln w="760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790026" y="2931439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19">
                <a:moveTo>
                  <a:pt x="0" y="10123"/>
                </a:moveTo>
                <a:lnTo>
                  <a:pt x="15200" y="10123"/>
                </a:lnTo>
              </a:path>
            </a:pathLst>
          </a:custGeom>
          <a:ln w="21517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1797627" y="2909640"/>
            <a:ext cx="0" cy="64135"/>
          </a:xfrm>
          <a:custGeom>
            <a:avLst/>
            <a:gdLst/>
            <a:ahLst/>
            <a:cxnLst/>
            <a:rect l="l" t="t" r="r" b="b"/>
            <a:pathLst>
              <a:path h="64135">
                <a:moveTo>
                  <a:pt x="0" y="0"/>
                </a:moveTo>
                <a:lnTo>
                  <a:pt x="0" y="63831"/>
                </a:lnTo>
              </a:path>
            </a:pathLst>
          </a:custGeom>
          <a:ln w="760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1765673" y="2909640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0"/>
                </a:moveTo>
                <a:lnTo>
                  <a:pt x="63907" y="63831"/>
                </a:lnTo>
              </a:path>
            </a:pathLst>
          </a:custGeom>
          <a:ln w="760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1765673" y="2909640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63831"/>
                </a:moveTo>
                <a:lnTo>
                  <a:pt x="63907" y="0"/>
                </a:lnTo>
              </a:path>
            </a:pathLst>
          </a:custGeom>
          <a:ln w="760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 txBox="1"/>
          <p:nvPr/>
        </p:nvSpPr>
        <p:spPr>
          <a:xfrm>
            <a:off x="2025479" y="2756286"/>
            <a:ext cx="78105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75" dirty="0">
                <a:latin typeface="Tahoma"/>
                <a:cs typeface="Tahoma"/>
              </a:rPr>
              <a:t>B</a:t>
            </a:r>
            <a:r>
              <a:rPr sz="800" spc="55" dirty="0">
                <a:latin typeface="Tahoma"/>
                <a:cs typeface="Tahoma"/>
              </a:rPr>
              <a:t>as</a:t>
            </a:r>
            <a:r>
              <a:rPr sz="800" spc="45" dirty="0">
                <a:latin typeface="Tahoma"/>
                <a:cs typeface="Tahoma"/>
              </a:rPr>
              <a:t>el</a:t>
            </a:r>
            <a:r>
              <a:rPr sz="800" spc="30" dirty="0">
                <a:latin typeface="Tahoma"/>
                <a:cs typeface="Tahoma"/>
              </a:rPr>
              <a:t>i</a:t>
            </a:r>
            <a:r>
              <a:rPr sz="800" spc="55" dirty="0">
                <a:latin typeface="Tahoma"/>
                <a:cs typeface="Tahoma"/>
              </a:rPr>
              <a:t>n</a:t>
            </a:r>
            <a:r>
              <a:rPr sz="800" spc="65" dirty="0">
                <a:latin typeface="Tahoma"/>
                <a:cs typeface="Tahoma"/>
              </a:rPr>
              <a:t>e</a:t>
            </a:r>
            <a:r>
              <a:rPr sz="800" dirty="0">
                <a:latin typeface="Tahoma"/>
                <a:cs typeface="Tahoma"/>
              </a:rPr>
              <a:t> </a:t>
            </a:r>
            <a:r>
              <a:rPr sz="800" spc="-5" dirty="0">
                <a:latin typeface="Tahoma"/>
                <a:cs typeface="Tahoma"/>
              </a:rPr>
              <a:t>-</a:t>
            </a:r>
            <a:r>
              <a:rPr sz="800" dirty="0">
                <a:latin typeface="Tahoma"/>
                <a:cs typeface="Tahoma"/>
              </a:rPr>
              <a:t> </a:t>
            </a:r>
            <a:r>
              <a:rPr sz="800" spc="30" dirty="0">
                <a:latin typeface="Tahoma"/>
                <a:cs typeface="Tahoma"/>
              </a:rPr>
              <a:t>95%</a:t>
            </a:r>
            <a:endParaRPr sz="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800" spc="75" dirty="0">
                <a:latin typeface="Tahoma"/>
                <a:cs typeface="Tahoma"/>
              </a:rPr>
              <a:t>B</a:t>
            </a:r>
            <a:r>
              <a:rPr sz="800" spc="55" dirty="0">
                <a:latin typeface="Tahoma"/>
                <a:cs typeface="Tahoma"/>
              </a:rPr>
              <a:t>as</a:t>
            </a:r>
            <a:r>
              <a:rPr sz="800" spc="45" dirty="0">
                <a:latin typeface="Tahoma"/>
                <a:cs typeface="Tahoma"/>
              </a:rPr>
              <a:t>el</a:t>
            </a:r>
            <a:r>
              <a:rPr sz="800" spc="30" dirty="0">
                <a:latin typeface="Tahoma"/>
                <a:cs typeface="Tahoma"/>
              </a:rPr>
              <a:t>i</a:t>
            </a:r>
            <a:r>
              <a:rPr sz="800" spc="55" dirty="0">
                <a:latin typeface="Tahoma"/>
                <a:cs typeface="Tahoma"/>
              </a:rPr>
              <a:t>n</a:t>
            </a:r>
            <a:r>
              <a:rPr sz="800" spc="65" dirty="0">
                <a:latin typeface="Tahoma"/>
                <a:cs typeface="Tahoma"/>
              </a:rPr>
              <a:t>e</a:t>
            </a:r>
            <a:r>
              <a:rPr sz="800" dirty="0">
                <a:latin typeface="Tahoma"/>
                <a:cs typeface="Tahoma"/>
              </a:rPr>
              <a:t> </a:t>
            </a:r>
            <a:r>
              <a:rPr sz="800" spc="-5" dirty="0">
                <a:latin typeface="Tahoma"/>
                <a:cs typeface="Tahoma"/>
              </a:rPr>
              <a:t>-</a:t>
            </a:r>
            <a:r>
              <a:rPr sz="800" dirty="0">
                <a:latin typeface="Tahoma"/>
                <a:cs typeface="Tahoma"/>
              </a:rPr>
              <a:t> </a:t>
            </a:r>
            <a:r>
              <a:rPr sz="800" spc="30" dirty="0">
                <a:latin typeface="Tahoma"/>
                <a:cs typeface="Tahoma"/>
              </a:rPr>
              <a:t>60%</a:t>
            </a:r>
            <a:endParaRPr sz="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800" spc="75" dirty="0">
                <a:latin typeface="Tahoma"/>
                <a:cs typeface="Tahoma"/>
              </a:rPr>
              <a:t>B</a:t>
            </a:r>
            <a:r>
              <a:rPr sz="800" spc="55" dirty="0">
                <a:latin typeface="Tahoma"/>
                <a:cs typeface="Tahoma"/>
              </a:rPr>
              <a:t>as</a:t>
            </a:r>
            <a:r>
              <a:rPr sz="800" spc="45" dirty="0">
                <a:latin typeface="Tahoma"/>
                <a:cs typeface="Tahoma"/>
              </a:rPr>
              <a:t>el</a:t>
            </a:r>
            <a:r>
              <a:rPr sz="800" spc="30" dirty="0">
                <a:latin typeface="Tahoma"/>
                <a:cs typeface="Tahoma"/>
              </a:rPr>
              <a:t>i</a:t>
            </a:r>
            <a:r>
              <a:rPr sz="800" spc="55" dirty="0">
                <a:latin typeface="Tahoma"/>
                <a:cs typeface="Tahoma"/>
              </a:rPr>
              <a:t>n</a:t>
            </a:r>
            <a:r>
              <a:rPr sz="800" spc="65" dirty="0">
                <a:latin typeface="Tahoma"/>
                <a:cs typeface="Tahoma"/>
              </a:rPr>
              <a:t>e</a:t>
            </a:r>
            <a:r>
              <a:rPr sz="800" dirty="0">
                <a:latin typeface="Tahoma"/>
                <a:cs typeface="Tahoma"/>
              </a:rPr>
              <a:t> </a:t>
            </a:r>
            <a:r>
              <a:rPr sz="800" spc="-5" dirty="0">
                <a:latin typeface="Tahoma"/>
                <a:cs typeface="Tahoma"/>
              </a:rPr>
              <a:t>-</a:t>
            </a:r>
            <a:r>
              <a:rPr sz="800" dirty="0">
                <a:latin typeface="Tahoma"/>
                <a:cs typeface="Tahoma"/>
              </a:rPr>
              <a:t> </a:t>
            </a:r>
            <a:r>
              <a:rPr sz="800" spc="30" dirty="0">
                <a:latin typeface="Tahoma"/>
                <a:cs typeface="Tahoma"/>
              </a:rPr>
              <a:t>20%</a:t>
            </a:r>
            <a:endParaRPr sz="800">
              <a:latin typeface="Tahoma"/>
              <a:cs typeface="Tahoma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1633435" y="3068480"/>
            <a:ext cx="327660" cy="0"/>
          </a:xfrm>
          <a:custGeom>
            <a:avLst/>
            <a:gdLst/>
            <a:ahLst/>
            <a:cxnLst/>
            <a:rect l="l" t="t" r="r" b="b"/>
            <a:pathLst>
              <a:path w="327660">
                <a:moveTo>
                  <a:pt x="0" y="0"/>
                </a:moveTo>
                <a:lnTo>
                  <a:pt x="327608" y="0"/>
                </a:lnTo>
              </a:path>
            </a:pathLst>
          </a:custGeom>
          <a:ln w="7600">
            <a:solidFill>
              <a:srgbClr val="B22222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2151062" y="6107310"/>
            <a:ext cx="5115560" cy="83185"/>
          </a:xfrm>
          <a:custGeom>
            <a:avLst/>
            <a:gdLst/>
            <a:ahLst/>
            <a:cxnLst/>
            <a:rect l="l" t="t" r="r" b="b"/>
            <a:pathLst>
              <a:path w="5115559" h="83185">
                <a:moveTo>
                  <a:pt x="0" y="82833"/>
                </a:moveTo>
                <a:lnTo>
                  <a:pt x="465196" y="0"/>
                </a:lnTo>
                <a:lnTo>
                  <a:pt x="2014976" y="55455"/>
                </a:lnTo>
                <a:lnTo>
                  <a:pt x="5115310" y="66081"/>
                </a:lnTo>
              </a:path>
            </a:pathLst>
          </a:custGeom>
          <a:ln w="7600">
            <a:solidFill>
              <a:srgbClr val="B22222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2119109" y="6186342"/>
            <a:ext cx="0" cy="7620"/>
          </a:xfrm>
          <a:custGeom>
            <a:avLst/>
            <a:gdLst/>
            <a:ahLst/>
            <a:cxnLst/>
            <a:rect l="l" t="t" r="r" b="b"/>
            <a:pathLst>
              <a:path h="7620">
                <a:moveTo>
                  <a:pt x="0" y="7600"/>
                </a:moveTo>
                <a:lnTo>
                  <a:pt x="0" y="0"/>
                </a:lnTo>
              </a:path>
            </a:pathLst>
          </a:custGeom>
          <a:ln w="760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2147262" y="6160477"/>
            <a:ext cx="7620" cy="0"/>
          </a:xfrm>
          <a:custGeom>
            <a:avLst/>
            <a:gdLst/>
            <a:ahLst/>
            <a:cxnLst/>
            <a:rect l="l" t="t" r="r" b="b"/>
            <a:pathLst>
              <a:path w="7619">
                <a:moveTo>
                  <a:pt x="0" y="0"/>
                </a:moveTo>
                <a:lnTo>
                  <a:pt x="7600" y="0"/>
                </a:lnTo>
              </a:path>
            </a:pathLst>
          </a:custGeom>
          <a:ln w="760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2119109" y="6158189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0"/>
                </a:moveTo>
                <a:lnTo>
                  <a:pt x="63907" y="63907"/>
                </a:lnTo>
              </a:path>
            </a:pathLst>
          </a:custGeom>
          <a:ln w="760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2119109" y="6158189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63907"/>
                </a:moveTo>
                <a:lnTo>
                  <a:pt x="63907" y="0"/>
                </a:lnTo>
              </a:path>
            </a:pathLst>
          </a:custGeom>
          <a:ln w="760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2608658" y="6119447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0" y="0"/>
                </a:moveTo>
                <a:lnTo>
                  <a:pt x="15200" y="0"/>
                </a:lnTo>
              </a:path>
            </a:pathLst>
          </a:custGeom>
          <a:ln w="45856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2584306" y="6107310"/>
            <a:ext cx="64135" cy="0"/>
          </a:xfrm>
          <a:custGeom>
            <a:avLst/>
            <a:gdLst/>
            <a:ahLst/>
            <a:cxnLst/>
            <a:rect l="l" t="t" r="r" b="b"/>
            <a:pathLst>
              <a:path w="64135">
                <a:moveTo>
                  <a:pt x="0" y="0"/>
                </a:moveTo>
                <a:lnTo>
                  <a:pt x="63831" y="0"/>
                </a:lnTo>
              </a:path>
            </a:pathLst>
          </a:custGeom>
          <a:ln w="760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2584306" y="6075356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0"/>
                </a:moveTo>
                <a:lnTo>
                  <a:pt x="63831" y="63831"/>
                </a:lnTo>
              </a:path>
            </a:pathLst>
          </a:custGeom>
          <a:ln w="760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2584306" y="6075356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63831"/>
                </a:moveTo>
                <a:lnTo>
                  <a:pt x="63831" y="0"/>
                </a:lnTo>
              </a:path>
            </a:pathLst>
          </a:custGeom>
          <a:ln w="760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4158438" y="6173115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0" y="0"/>
                </a:moveTo>
                <a:lnTo>
                  <a:pt x="15200" y="0"/>
                </a:lnTo>
              </a:path>
            </a:pathLst>
          </a:custGeom>
          <a:ln w="21518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4134085" y="6162765"/>
            <a:ext cx="64135" cy="0"/>
          </a:xfrm>
          <a:custGeom>
            <a:avLst/>
            <a:gdLst/>
            <a:ahLst/>
            <a:cxnLst/>
            <a:rect l="l" t="t" r="r" b="b"/>
            <a:pathLst>
              <a:path w="64135">
                <a:moveTo>
                  <a:pt x="0" y="0"/>
                </a:moveTo>
                <a:lnTo>
                  <a:pt x="63831" y="0"/>
                </a:lnTo>
              </a:path>
            </a:pathLst>
          </a:custGeom>
          <a:ln w="760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4166039" y="6172676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22042"/>
                </a:moveTo>
                <a:lnTo>
                  <a:pt x="0" y="0"/>
                </a:lnTo>
              </a:path>
            </a:pathLst>
          </a:custGeom>
          <a:ln w="760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4134085" y="6130887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0"/>
                </a:moveTo>
                <a:lnTo>
                  <a:pt x="63831" y="63831"/>
                </a:lnTo>
              </a:path>
            </a:pathLst>
          </a:custGeom>
          <a:ln w="760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4134085" y="6130887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63831"/>
                </a:moveTo>
                <a:lnTo>
                  <a:pt x="63831" y="0"/>
                </a:lnTo>
              </a:path>
            </a:pathLst>
          </a:custGeom>
          <a:ln w="760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7258771" y="6163296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40" h="20320">
                <a:moveTo>
                  <a:pt x="0" y="10124"/>
                </a:moveTo>
                <a:lnTo>
                  <a:pt x="15201" y="10124"/>
                </a:lnTo>
              </a:path>
            </a:pathLst>
          </a:custGeom>
          <a:ln w="21518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7234420" y="6173391"/>
            <a:ext cx="64135" cy="0"/>
          </a:xfrm>
          <a:custGeom>
            <a:avLst/>
            <a:gdLst/>
            <a:ahLst/>
            <a:cxnLst/>
            <a:rect l="l" t="t" r="r" b="b"/>
            <a:pathLst>
              <a:path w="64134">
                <a:moveTo>
                  <a:pt x="0" y="0"/>
                </a:moveTo>
                <a:lnTo>
                  <a:pt x="63908" y="0"/>
                </a:lnTo>
              </a:path>
            </a:pathLst>
          </a:custGeom>
          <a:ln w="760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7266373" y="6174166"/>
            <a:ext cx="0" cy="31750"/>
          </a:xfrm>
          <a:custGeom>
            <a:avLst/>
            <a:gdLst/>
            <a:ahLst/>
            <a:cxnLst/>
            <a:rect l="l" t="t" r="r" b="b"/>
            <a:pathLst>
              <a:path h="31750">
                <a:moveTo>
                  <a:pt x="0" y="31178"/>
                </a:moveTo>
                <a:lnTo>
                  <a:pt x="0" y="0"/>
                </a:lnTo>
              </a:path>
            </a:pathLst>
          </a:custGeom>
          <a:ln w="760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7234420" y="6141513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4" h="64135">
                <a:moveTo>
                  <a:pt x="0" y="0"/>
                </a:moveTo>
                <a:lnTo>
                  <a:pt x="63908" y="63831"/>
                </a:lnTo>
              </a:path>
            </a:pathLst>
          </a:custGeom>
          <a:ln w="760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7234420" y="6141513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4" h="64135">
                <a:moveTo>
                  <a:pt x="0" y="63831"/>
                </a:moveTo>
                <a:lnTo>
                  <a:pt x="63908" y="0"/>
                </a:lnTo>
              </a:path>
            </a:pathLst>
          </a:custGeom>
          <a:ln w="760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1790026" y="3058387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19">
                <a:moveTo>
                  <a:pt x="0" y="10123"/>
                </a:moveTo>
                <a:lnTo>
                  <a:pt x="15200" y="10123"/>
                </a:lnTo>
              </a:path>
            </a:pathLst>
          </a:custGeom>
          <a:ln w="21517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1797627" y="3036603"/>
            <a:ext cx="0" cy="64135"/>
          </a:xfrm>
          <a:custGeom>
            <a:avLst/>
            <a:gdLst/>
            <a:ahLst/>
            <a:cxnLst/>
            <a:rect l="l" t="t" r="r" b="b"/>
            <a:pathLst>
              <a:path h="64135">
                <a:moveTo>
                  <a:pt x="0" y="0"/>
                </a:moveTo>
                <a:lnTo>
                  <a:pt x="0" y="63831"/>
                </a:lnTo>
              </a:path>
            </a:pathLst>
          </a:custGeom>
          <a:ln w="760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1765673" y="3036603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0"/>
                </a:moveTo>
                <a:lnTo>
                  <a:pt x="63907" y="63831"/>
                </a:lnTo>
              </a:path>
            </a:pathLst>
          </a:custGeom>
          <a:ln w="760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1765673" y="3036603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63831"/>
                </a:moveTo>
                <a:lnTo>
                  <a:pt x="63907" y="0"/>
                </a:lnTo>
              </a:path>
            </a:pathLst>
          </a:custGeom>
          <a:ln w="760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3203767" y="2814630"/>
            <a:ext cx="132080" cy="0"/>
          </a:xfrm>
          <a:custGeom>
            <a:avLst/>
            <a:gdLst/>
            <a:ahLst/>
            <a:cxnLst/>
            <a:rect l="l" t="t" r="r" b="b"/>
            <a:pathLst>
              <a:path w="132079">
                <a:moveTo>
                  <a:pt x="0" y="0"/>
                </a:moveTo>
                <a:lnTo>
                  <a:pt x="131462" y="0"/>
                </a:lnTo>
              </a:path>
            </a:pathLst>
          </a:custGeom>
          <a:ln w="7600">
            <a:solidFill>
              <a:srgbClr val="0064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3007698" y="2814630"/>
            <a:ext cx="132715" cy="0"/>
          </a:xfrm>
          <a:custGeom>
            <a:avLst/>
            <a:gdLst/>
            <a:ahLst/>
            <a:cxnLst/>
            <a:rect l="l" t="t" r="r" b="b"/>
            <a:pathLst>
              <a:path w="132714">
                <a:moveTo>
                  <a:pt x="0" y="0"/>
                </a:moveTo>
                <a:lnTo>
                  <a:pt x="132237" y="0"/>
                </a:lnTo>
              </a:path>
            </a:pathLst>
          </a:custGeom>
          <a:ln w="7600">
            <a:solidFill>
              <a:srgbClr val="0064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2151062" y="6140738"/>
            <a:ext cx="5115560" cy="98425"/>
          </a:xfrm>
          <a:custGeom>
            <a:avLst/>
            <a:gdLst/>
            <a:ahLst/>
            <a:cxnLst/>
            <a:rect l="l" t="t" r="r" b="b"/>
            <a:pathLst>
              <a:path w="5115559" h="98425">
                <a:moveTo>
                  <a:pt x="0" y="98034"/>
                </a:moveTo>
                <a:lnTo>
                  <a:pt x="465196" y="60030"/>
                </a:lnTo>
                <a:lnTo>
                  <a:pt x="2014976" y="0"/>
                </a:lnTo>
                <a:lnTo>
                  <a:pt x="5115310" y="1550"/>
                </a:lnTo>
              </a:path>
            </a:pathLst>
          </a:custGeom>
          <a:ln w="7600">
            <a:solidFill>
              <a:srgbClr val="0064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2119109" y="6248684"/>
            <a:ext cx="64135" cy="22225"/>
          </a:xfrm>
          <a:custGeom>
            <a:avLst/>
            <a:gdLst/>
            <a:ahLst/>
            <a:cxnLst/>
            <a:rect l="l" t="t" r="r" b="b"/>
            <a:pathLst>
              <a:path w="64135" h="22225">
                <a:moveTo>
                  <a:pt x="0" y="0"/>
                </a:moveTo>
                <a:lnTo>
                  <a:pt x="63891" y="0"/>
                </a:lnTo>
                <a:lnTo>
                  <a:pt x="63891" y="22042"/>
                </a:lnTo>
                <a:lnTo>
                  <a:pt x="0" y="22042"/>
                </a:lnTo>
                <a:lnTo>
                  <a:pt x="0" y="0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2584306" y="6168891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0"/>
                </a:moveTo>
                <a:lnTo>
                  <a:pt x="63831" y="0"/>
                </a:lnTo>
                <a:lnTo>
                  <a:pt x="63831" y="63831"/>
                </a:lnTo>
                <a:lnTo>
                  <a:pt x="0" y="63831"/>
                </a:lnTo>
                <a:lnTo>
                  <a:pt x="0" y="0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4134085" y="6108784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0"/>
                </a:moveTo>
                <a:lnTo>
                  <a:pt x="63831" y="0"/>
                </a:lnTo>
                <a:lnTo>
                  <a:pt x="63831" y="63891"/>
                </a:lnTo>
                <a:lnTo>
                  <a:pt x="0" y="63891"/>
                </a:lnTo>
                <a:lnTo>
                  <a:pt x="0" y="0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7234420" y="6110335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4" h="64135">
                <a:moveTo>
                  <a:pt x="0" y="0"/>
                </a:moveTo>
                <a:lnTo>
                  <a:pt x="63891" y="0"/>
                </a:lnTo>
                <a:lnTo>
                  <a:pt x="63891" y="63831"/>
                </a:lnTo>
                <a:lnTo>
                  <a:pt x="0" y="63831"/>
                </a:lnTo>
                <a:lnTo>
                  <a:pt x="0" y="0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3139936" y="2782753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0"/>
                </a:moveTo>
                <a:lnTo>
                  <a:pt x="63831" y="0"/>
                </a:lnTo>
                <a:lnTo>
                  <a:pt x="63831" y="63831"/>
                </a:lnTo>
                <a:lnTo>
                  <a:pt x="0" y="63831"/>
                </a:lnTo>
                <a:lnTo>
                  <a:pt x="0" y="0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3203767" y="2941593"/>
            <a:ext cx="132080" cy="0"/>
          </a:xfrm>
          <a:custGeom>
            <a:avLst/>
            <a:gdLst/>
            <a:ahLst/>
            <a:cxnLst/>
            <a:rect l="l" t="t" r="r" b="b"/>
            <a:pathLst>
              <a:path w="132079">
                <a:moveTo>
                  <a:pt x="0" y="0"/>
                </a:moveTo>
                <a:lnTo>
                  <a:pt x="131462" y="0"/>
                </a:lnTo>
              </a:path>
            </a:pathLst>
          </a:custGeom>
          <a:ln w="7600">
            <a:solidFill>
              <a:srgbClr val="0060A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3007698" y="2941593"/>
            <a:ext cx="132715" cy="0"/>
          </a:xfrm>
          <a:custGeom>
            <a:avLst/>
            <a:gdLst/>
            <a:ahLst/>
            <a:cxnLst/>
            <a:rect l="l" t="t" r="r" b="b"/>
            <a:pathLst>
              <a:path w="132714">
                <a:moveTo>
                  <a:pt x="0" y="0"/>
                </a:moveTo>
                <a:lnTo>
                  <a:pt x="132237" y="0"/>
                </a:lnTo>
              </a:path>
            </a:pathLst>
          </a:custGeom>
          <a:ln w="7600">
            <a:solidFill>
              <a:srgbClr val="0060A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2151062" y="6065505"/>
            <a:ext cx="5115560" cy="151765"/>
          </a:xfrm>
          <a:custGeom>
            <a:avLst/>
            <a:gdLst/>
            <a:ahLst/>
            <a:cxnLst/>
            <a:rect l="l" t="t" r="r" b="b"/>
            <a:pathLst>
              <a:path w="5115559" h="151764">
                <a:moveTo>
                  <a:pt x="0" y="151239"/>
                </a:moveTo>
                <a:lnTo>
                  <a:pt x="465196" y="73681"/>
                </a:lnTo>
                <a:lnTo>
                  <a:pt x="2014976" y="0"/>
                </a:lnTo>
                <a:lnTo>
                  <a:pt x="5115310" y="22802"/>
                </a:lnTo>
              </a:path>
            </a:pathLst>
          </a:custGeom>
          <a:ln w="7600">
            <a:solidFill>
              <a:srgbClr val="0060A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2119109" y="6226596"/>
            <a:ext cx="64135" cy="22225"/>
          </a:xfrm>
          <a:custGeom>
            <a:avLst/>
            <a:gdLst/>
            <a:ahLst/>
            <a:cxnLst/>
            <a:rect l="l" t="t" r="r" b="b"/>
            <a:pathLst>
              <a:path w="64135" h="22225">
                <a:moveTo>
                  <a:pt x="0" y="0"/>
                </a:moveTo>
                <a:lnTo>
                  <a:pt x="63891" y="0"/>
                </a:lnTo>
                <a:lnTo>
                  <a:pt x="63891" y="22087"/>
                </a:lnTo>
                <a:lnTo>
                  <a:pt x="0" y="22087"/>
                </a:lnTo>
                <a:lnTo>
                  <a:pt x="0" y="0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2584306" y="6107310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0"/>
                </a:moveTo>
                <a:lnTo>
                  <a:pt x="63831" y="0"/>
                </a:lnTo>
                <a:lnTo>
                  <a:pt x="63831" y="63831"/>
                </a:lnTo>
                <a:lnTo>
                  <a:pt x="0" y="63831"/>
                </a:lnTo>
                <a:lnTo>
                  <a:pt x="0" y="0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4134085" y="6033552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0"/>
                </a:moveTo>
                <a:lnTo>
                  <a:pt x="63831" y="0"/>
                </a:lnTo>
                <a:lnTo>
                  <a:pt x="63831" y="63831"/>
                </a:lnTo>
                <a:lnTo>
                  <a:pt x="0" y="63831"/>
                </a:lnTo>
                <a:lnTo>
                  <a:pt x="0" y="0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7234420" y="6056354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4" h="64135">
                <a:moveTo>
                  <a:pt x="0" y="0"/>
                </a:moveTo>
                <a:lnTo>
                  <a:pt x="63891" y="0"/>
                </a:lnTo>
                <a:lnTo>
                  <a:pt x="63891" y="63831"/>
                </a:lnTo>
                <a:lnTo>
                  <a:pt x="0" y="63831"/>
                </a:lnTo>
                <a:lnTo>
                  <a:pt x="0" y="0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3139936" y="2909640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0"/>
                </a:moveTo>
                <a:lnTo>
                  <a:pt x="63831" y="0"/>
                </a:lnTo>
                <a:lnTo>
                  <a:pt x="63831" y="63831"/>
                </a:lnTo>
                <a:lnTo>
                  <a:pt x="0" y="63831"/>
                </a:lnTo>
                <a:lnTo>
                  <a:pt x="0" y="0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 txBox="1"/>
          <p:nvPr/>
        </p:nvSpPr>
        <p:spPr>
          <a:xfrm>
            <a:off x="3399733" y="2756286"/>
            <a:ext cx="76073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65" dirty="0">
                <a:latin typeface="Tahoma"/>
                <a:cs typeface="Tahoma"/>
              </a:rPr>
              <a:t>Ca</a:t>
            </a:r>
            <a:r>
              <a:rPr sz="800" spc="60" dirty="0">
                <a:latin typeface="Tahoma"/>
                <a:cs typeface="Tahoma"/>
              </a:rPr>
              <a:t>c</a:t>
            </a:r>
            <a:r>
              <a:rPr sz="800" spc="50" dirty="0">
                <a:latin typeface="Tahoma"/>
                <a:cs typeface="Tahoma"/>
              </a:rPr>
              <a:t>h</a:t>
            </a:r>
            <a:r>
              <a:rPr sz="800" spc="30" dirty="0">
                <a:latin typeface="Tahoma"/>
                <a:cs typeface="Tahoma"/>
              </a:rPr>
              <a:t>i</a:t>
            </a:r>
            <a:r>
              <a:rPr sz="800" spc="50" dirty="0">
                <a:latin typeface="Tahoma"/>
                <a:cs typeface="Tahoma"/>
              </a:rPr>
              <a:t>n</a:t>
            </a:r>
            <a:r>
              <a:rPr sz="800" spc="60" dirty="0">
                <a:latin typeface="Tahoma"/>
                <a:cs typeface="Tahoma"/>
              </a:rPr>
              <a:t>g</a:t>
            </a:r>
            <a:r>
              <a:rPr sz="800" dirty="0">
                <a:latin typeface="Tahoma"/>
                <a:cs typeface="Tahoma"/>
              </a:rPr>
              <a:t> </a:t>
            </a:r>
            <a:r>
              <a:rPr sz="800" spc="-5" dirty="0">
                <a:latin typeface="Tahoma"/>
                <a:cs typeface="Tahoma"/>
              </a:rPr>
              <a:t>-</a:t>
            </a:r>
            <a:r>
              <a:rPr sz="800" dirty="0">
                <a:latin typeface="Tahoma"/>
                <a:cs typeface="Tahoma"/>
              </a:rPr>
              <a:t> </a:t>
            </a:r>
            <a:r>
              <a:rPr sz="800" spc="30" dirty="0">
                <a:latin typeface="Tahoma"/>
                <a:cs typeface="Tahoma"/>
              </a:rPr>
              <a:t>95%</a:t>
            </a:r>
            <a:endParaRPr sz="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800" spc="65" dirty="0">
                <a:latin typeface="Tahoma"/>
                <a:cs typeface="Tahoma"/>
              </a:rPr>
              <a:t>Ca</a:t>
            </a:r>
            <a:r>
              <a:rPr sz="800" spc="60" dirty="0">
                <a:latin typeface="Tahoma"/>
                <a:cs typeface="Tahoma"/>
              </a:rPr>
              <a:t>c</a:t>
            </a:r>
            <a:r>
              <a:rPr sz="800" spc="50" dirty="0">
                <a:latin typeface="Tahoma"/>
                <a:cs typeface="Tahoma"/>
              </a:rPr>
              <a:t>h</a:t>
            </a:r>
            <a:r>
              <a:rPr sz="800" spc="30" dirty="0">
                <a:latin typeface="Tahoma"/>
                <a:cs typeface="Tahoma"/>
              </a:rPr>
              <a:t>i</a:t>
            </a:r>
            <a:r>
              <a:rPr sz="800" spc="50" dirty="0">
                <a:latin typeface="Tahoma"/>
                <a:cs typeface="Tahoma"/>
              </a:rPr>
              <a:t>n</a:t>
            </a:r>
            <a:r>
              <a:rPr sz="800" spc="60" dirty="0">
                <a:latin typeface="Tahoma"/>
                <a:cs typeface="Tahoma"/>
              </a:rPr>
              <a:t>g</a:t>
            </a:r>
            <a:r>
              <a:rPr sz="800" dirty="0">
                <a:latin typeface="Tahoma"/>
                <a:cs typeface="Tahoma"/>
              </a:rPr>
              <a:t> </a:t>
            </a:r>
            <a:r>
              <a:rPr sz="800" spc="-5" dirty="0">
                <a:latin typeface="Tahoma"/>
                <a:cs typeface="Tahoma"/>
              </a:rPr>
              <a:t>-</a:t>
            </a:r>
            <a:r>
              <a:rPr sz="800" dirty="0">
                <a:latin typeface="Tahoma"/>
                <a:cs typeface="Tahoma"/>
              </a:rPr>
              <a:t> </a:t>
            </a:r>
            <a:r>
              <a:rPr sz="800" spc="30" dirty="0">
                <a:latin typeface="Tahoma"/>
                <a:cs typeface="Tahoma"/>
              </a:rPr>
              <a:t>60%</a:t>
            </a:r>
            <a:endParaRPr sz="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800" spc="65" dirty="0">
                <a:latin typeface="Tahoma"/>
                <a:cs typeface="Tahoma"/>
              </a:rPr>
              <a:t>Ca</a:t>
            </a:r>
            <a:r>
              <a:rPr sz="800" spc="60" dirty="0">
                <a:latin typeface="Tahoma"/>
                <a:cs typeface="Tahoma"/>
              </a:rPr>
              <a:t>c</a:t>
            </a:r>
            <a:r>
              <a:rPr sz="800" spc="50" dirty="0">
                <a:latin typeface="Tahoma"/>
                <a:cs typeface="Tahoma"/>
              </a:rPr>
              <a:t>h</a:t>
            </a:r>
            <a:r>
              <a:rPr sz="800" spc="30" dirty="0">
                <a:latin typeface="Tahoma"/>
                <a:cs typeface="Tahoma"/>
              </a:rPr>
              <a:t>i</a:t>
            </a:r>
            <a:r>
              <a:rPr sz="800" spc="50" dirty="0">
                <a:latin typeface="Tahoma"/>
                <a:cs typeface="Tahoma"/>
              </a:rPr>
              <a:t>n</a:t>
            </a:r>
            <a:r>
              <a:rPr sz="800" spc="60" dirty="0">
                <a:latin typeface="Tahoma"/>
                <a:cs typeface="Tahoma"/>
              </a:rPr>
              <a:t>g</a:t>
            </a:r>
            <a:r>
              <a:rPr sz="800" dirty="0">
                <a:latin typeface="Tahoma"/>
                <a:cs typeface="Tahoma"/>
              </a:rPr>
              <a:t> </a:t>
            </a:r>
            <a:r>
              <a:rPr sz="800" spc="-5" dirty="0">
                <a:latin typeface="Tahoma"/>
                <a:cs typeface="Tahoma"/>
              </a:rPr>
              <a:t>-</a:t>
            </a:r>
            <a:r>
              <a:rPr sz="800" dirty="0">
                <a:latin typeface="Tahoma"/>
                <a:cs typeface="Tahoma"/>
              </a:rPr>
              <a:t> </a:t>
            </a:r>
            <a:r>
              <a:rPr sz="800" spc="30" dirty="0">
                <a:latin typeface="Tahoma"/>
                <a:cs typeface="Tahoma"/>
              </a:rPr>
              <a:t>20%</a:t>
            </a:r>
            <a:endParaRPr sz="800">
              <a:latin typeface="Tahoma"/>
              <a:cs typeface="Tahoma"/>
            </a:endParaRPr>
          </a:p>
        </p:txBody>
      </p:sp>
      <p:sp>
        <p:nvSpPr>
          <p:cNvPr id="135" name="object 135"/>
          <p:cNvSpPr/>
          <p:nvPr/>
        </p:nvSpPr>
        <p:spPr>
          <a:xfrm>
            <a:off x="3203767" y="3068480"/>
            <a:ext cx="132080" cy="0"/>
          </a:xfrm>
          <a:custGeom>
            <a:avLst/>
            <a:gdLst/>
            <a:ahLst/>
            <a:cxnLst/>
            <a:rect l="l" t="t" r="r" b="b"/>
            <a:pathLst>
              <a:path w="132079">
                <a:moveTo>
                  <a:pt x="0" y="0"/>
                </a:moveTo>
                <a:lnTo>
                  <a:pt x="131462" y="0"/>
                </a:lnTo>
              </a:path>
            </a:pathLst>
          </a:custGeom>
          <a:ln w="7600">
            <a:solidFill>
              <a:srgbClr val="B22222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3007698" y="3068480"/>
            <a:ext cx="132715" cy="0"/>
          </a:xfrm>
          <a:custGeom>
            <a:avLst/>
            <a:gdLst/>
            <a:ahLst/>
            <a:cxnLst/>
            <a:rect l="l" t="t" r="r" b="b"/>
            <a:pathLst>
              <a:path w="132714">
                <a:moveTo>
                  <a:pt x="0" y="0"/>
                </a:moveTo>
                <a:lnTo>
                  <a:pt x="132237" y="0"/>
                </a:lnTo>
              </a:path>
            </a:pathLst>
          </a:custGeom>
          <a:ln w="7600">
            <a:solidFill>
              <a:srgbClr val="B22222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2151062" y="5984922"/>
            <a:ext cx="5115560" cy="210185"/>
          </a:xfrm>
          <a:custGeom>
            <a:avLst/>
            <a:gdLst/>
            <a:ahLst/>
            <a:cxnLst/>
            <a:rect l="l" t="t" r="r" b="b"/>
            <a:pathLst>
              <a:path w="5115559" h="210185">
                <a:moveTo>
                  <a:pt x="0" y="209796"/>
                </a:moveTo>
                <a:lnTo>
                  <a:pt x="465196" y="94234"/>
                </a:lnTo>
                <a:lnTo>
                  <a:pt x="2014976" y="0"/>
                </a:lnTo>
                <a:lnTo>
                  <a:pt x="5115310" y="25052"/>
                </a:lnTo>
              </a:path>
            </a:pathLst>
          </a:custGeom>
          <a:ln w="7600">
            <a:solidFill>
              <a:srgbClr val="B22222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2119109" y="6162765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0"/>
                </a:moveTo>
                <a:lnTo>
                  <a:pt x="63891" y="0"/>
                </a:lnTo>
                <a:lnTo>
                  <a:pt x="63891" y="63831"/>
                </a:lnTo>
                <a:lnTo>
                  <a:pt x="0" y="63831"/>
                </a:lnTo>
                <a:lnTo>
                  <a:pt x="0" y="0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2584306" y="6047279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0"/>
                </a:moveTo>
                <a:lnTo>
                  <a:pt x="63831" y="0"/>
                </a:lnTo>
                <a:lnTo>
                  <a:pt x="63831" y="63831"/>
                </a:lnTo>
                <a:lnTo>
                  <a:pt x="0" y="63831"/>
                </a:lnTo>
                <a:lnTo>
                  <a:pt x="0" y="0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4134085" y="5952969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0"/>
                </a:moveTo>
                <a:lnTo>
                  <a:pt x="63831" y="0"/>
                </a:lnTo>
                <a:lnTo>
                  <a:pt x="63831" y="63891"/>
                </a:lnTo>
                <a:lnTo>
                  <a:pt x="0" y="63891"/>
                </a:lnTo>
                <a:lnTo>
                  <a:pt x="0" y="0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7234420" y="5978097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4" h="64135">
                <a:moveTo>
                  <a:pt x="0" y="0"/>
                </a:moveTo>
                <a:lnTo>
                  <a:pt x="63891" y="0"/>
                </a:lnTo>
                <a:lnTo>
                  <a:pt x="63891" y="63831"/>
                </a:lnTo>
                <a:lnTo>
                  <a:pt x="0" y="63831"/>
                </a:lnTo>
                <a:lnTo>
                  <a:pt x="0" y="0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3139936" y="3036603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0"/>
                </a:moveTo>
                <a:lnTo>
                  <a:pt x="63831" y="0"/>
                </a:lnTo>
                <a:lnTo>
                  <a:pt x="63831" y="63831"/>
                </a:lnTo>
                <a:lnTo>
                  <a:pt x="0" y="63831"/>
                </a:lnTo>
                <a:lnTo>
                  <a:pt x="0" y="0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4381885" y="2814630"/>
            <a:ext cx="327660" cy="0"/>
          </a:xfrm>
          <a:custGeom>
            <a:avLst/>
            <a:gdLst/>
            <a:ahLst/>
            <a:cxnLst/>
            <a:rect l="l" t="t" r="r" b="b"/>
            <a:pathLst>
              <a:path w="327660">
                <a:moveTo>
                  <a:pt x="0" y="0"/>
                </a:moveTo>
                <a:lnTo>
                  <a:pt x="327607" y="0"/>
                </a:lnTo>
              </a:path>
            </a:pathLst>
          </a:custGeom>
          <a:ln w="760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2151062" y="3393063"/>
            <a:ext cx="5115560" cy="2837815"/>
          </a:xfrm>
          <a:custGeom>
            <a:avLst/>
            <a:gdLst/>
            <a:ahLst/>
            <a:cxnLst/>
            <a:rect l="l" t="t" r="r" b="b"/>
            <a:pathLst>
              <a:path w="5115559" h="2837815">
                <a:moveTo>
                  <a:pt x="0" y="2837332"/>
                </a:moveTo>
                <a:lnTo>
                  <a:pt x="465196" y="2550829"/>
                </a:lnTo>
                <a:lnTo>
                  <a:pt x="2014976" y="1264750"/>
                </a:lnTo>
                <a:lnTo>
                  <a:pt x="5115310" y="0"/>
                </a:lnTo>
              </a:path>
            </a:pathLst>
          </a:custGeom>
          <a:ln w="760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2143461" y="6234614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0" y="0"/>
                </a:moveTo>
                <a:lnTo>
                  <a:pt x="15201" y="0"/>
                </a:lnTo>
              </a:path>
            </a:pathLst>
          </a:custGeom>
          <a:ln w="29894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2114609" y="6193943"/>
            <a:ext cx="73025" cy="57785"/>
          </a:xfrm>
          <a:custGeom>
            <a:avLst/>
            <a:gdLst/>
            <a:ahLst/>
            <a:cxnLst/>
            <a:rect l="l" t="t" r="r" b="b"/>
            <a:pathLst>
              <a:path w="73025" h="57785">
                <a:moveTo>
                  <a:pt x="72906" y="57780"/>
                </a:moveTo>
                <a:lnTo>
                  <a:pt x="0" y="57780"/>
                </a:lnTo>
                <a:lnTo>
                  <a:pt x="36453" y="0"/>
                </a:lnTo>
                <a:lnTo>
                  <a:pt x="72906" y="57780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2114609" y="6193943"/>
            <a:ext cx="73025" cy="57785"/>
          </a:xfrm>
          <a:custGeom>
            <a:avLst/>
            <a:gdLst/>
            <a:ahLst/>
            <a:cxnLst/>
            <a:rect l="l" t="t" r="r" b="b"/>
            <a:pathLst>
              <a:path w="73025" h="57785">
                <a:moveTo>
                  <a:pt x="0" y="57780"/>
                </a:moveTo>
                <a:lnTo>
                  <a:pt x="36453" y="0"/>
                </a:lnTo>
                <a:lnTo>
                  <a:pt x="72906" y="57780"/>
                </a:lnTo>
                <a:lnTo>
                  <a:pt x="0" y="57780"/>
                </a:lnTo>
                <a:close/>
              </a:path>
            </a:pathLst>
          </a:custGeom>
          <a:ln w="760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2608658" y="5933738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20">
                <a:moveTo>
                  <a:pt x="0" y="10124"/>
                </a:moveTo>
                <a:lnTo>
                  <a:pt x="15200" y="10124"/>
                </a:lnTo>
              </a:path>
            </a:pathLst>
          </a:custGeom>
          <a:ln w="21518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2579730" y="5907364"/>
            <a:ext cx="73025" cy="57785"/>
          </a:xfrm>
          <a:custGeom>
            <a:avLst/>
            <a:gdLst/>
            <a:ahLst/>
            <a:cxnLst/>
            <a:rect l="l" t="t" r="r" b="b"/>
            <a:pathLst>
              <a:path w="73025" h="57785">
                <a:moveTo>
                  <a:pt x="72982" y="57780"/>
                </a:moveTo>
                <a:lnTo>
                  <a:pt x="0" y="57780"/>
                </a:lnTo>
                <a:lnTo>
                  <a:pt x="36529" y="0"/>
                </a:lnTo>
                <a:lnTo>
                  <a:pt x="72982" y="57780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2579730" y="5907364"/>
            <a:ext cx="73025" cy="57785"/>
          </a:xfrm>
          <a:custGeom>
            <a:avLst/>
            <a:gdLst/>
            <a:ahLst/>
            <a:cxnLst/>
            <a:rect l="l" t="t" r="r" b="b"/>
            <a:pathLst>
              <a:path w="73025" h="57785">
                <a:moveTo>
                  <a:pt x="0" y="57780"/>
                </a:moveTo>
                <a:lnTo>
                  <a:pt x="36529" y="0"/>
                </a:lnTo>
                <a:lnTo>
                  <a:pt x="72982" y="57780"/>
                </a:lnTo>
                <a:lnTo>
                  <a:pt x="0" y="57780"/>
                </a:lnTo>
                <a:close/>
              </a:path>
            </a:pathLst>
          </a:custGeom>
          <a:ln w="760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4158438" y="4647719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20">
                <a:moveTo>
                  <a:pt x="0" y="10124"/>
                </a:moveTo>
                <a:lnTo>
                  <a:pt x="15200" y="10124"/>
                </a:lnTo>
              </a:path>
            </a:pathLst>
          </a:custGeom>
          <a:ln w="21518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4129509" y="4621361"/>
            <a:ext cx="73025" cy="57785"/>
          </a:xfrm>
          <a:custGeom>
            <a:avLst/>
            <a:gdLst/>
            <a:ahLst/>
            <a:cxnLst/>
            <a:rect l="l" t="t" r="r" b="b"/>
            <a:pathLst>
              <a:path w="73025" h="57785">
                <a:moveTo>
                  <a:pt x="72982" y="57780"/>
                </a:moveTo>
                <a:lnTo>
                  <a:pt x="0" y="57780"/>
                </a:lnTo>
                <a:lnTo>
                  <a:pt x="36529" y="0"/>
                </a:lnTo>
                <a:lnTo>
                  <a:pt x="72982" y="57780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4129509" y="4621361"/>
            <a:ext cx="73025" cy="57785"/>
          </a:xfrm>
          <a:custGeom>
            <a:avLst/>
            <a:gdLst/>
            <a:ahLst/>
            <a:cxnLst/>
            <a:rect l="l" t="t" r="r" b="b"/>
            <a:pathLst>
              <a:path w="73025" h="57785">
                <a:moveTo>
                  <a:pt x="0" y="57780"/>
                </a:moveTo>
                <a:lnTo>
                  <a:pt x="36529" y="0"/>
                </a:lnTo>
                <a:lnTo>
                  <a:pt x="72982" y="57780"/>
                </a:lnTo>
                <a:lnTo>
                  <a:pt x="0" y="57780"/>
                </a:lnTo>
                <a:close/>
              </a:path>
            </a:pathLst>
          </a:custGeom>
          <a:ln w="760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7258771" y="3382909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40" h="20320">
                <a:moveTo>
                  <a:pt x="0" y="10154"/>
                </a:moveTo>
                <a:lnTo>
                  <a:pt x="15201" y="10154"/>
                </a:lnTo>
              </a:path>
            </a:pathLst>
          </a:custGeom>
          <a:ln w="21578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7229922" y="3356610"/>
            <a:ext cx="73025" cy="57785"/>
          </a:xfrm>
          <a:custGeom>
            <a:avLst/>
            <a:gdLst/>
            <a:ahLst/>
            <a:cxnLst/>
            <a:rect l="l" t="t" r="r" b="b"/>
            <a:pathLst>
              <a:path w="73025" h="57785">
                <a:moveTo>
                  <a:pt x="72904" y="57704"/>
                </a:moveTo>
                <a:lnTo>
                  <a:pt x="0" y="57704"/>
                </a:lnTo>
                <a:lnTo>
                  <a:pt x="36451" y="0"/>
                </a:lnTo>
                <a:lnTo>
                  <a:pt x="72904" y="57704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7229922" y="3356610"/>
            <a:ext cx="73025" cy="57785"/>
          </a:xfrm>
          <a:custGeom>
            <a:avLst/>
            <a:gdLst/>
            <a:ahLst/>
            <a:cxnLst/>
            <a:rect l="l" t="t" r="r" b="b"/>
            <a:pathLst>
              <a:path w="73025" h="57785">
                <a:moveTo>
                  <a:pt x="0" y="57704"/>
                </a:moveTo>
                <a:lnTo>
                  <a:pt x="36451" y="0"/>
                </a:lnTo>
                <a:lnTo>
                  <a:pt x="72904" y="57704"/>
                </a:lnTo>
                <a:lnTo>
                  <a:pt x="0" y="57704"/>
                </a:lnTo>
                <a:close/>
              </a:path>
            </a:pathLst>
          </a:custGeom>
          <a:ln w="760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4538475" y="2804537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19">
                <a:moveTo>
                  <a:pt x="0" y="10123"/>
                </a:moveTo>
                <a:lnTo>
                  <a:pt x="15201" y="10123"/>
                </a:lnTo>
              </a:path>
            </a:pathLst>
          </a:custGeom>
          <a:ln w="21517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4509547" y="2778177"/>
            <a:ext cx="73025" cy="57785"/>
          </a:xfrm>
          <a:custGeom>
            <a:avLst/>
            <a:gdLst/>
            <a:ahLst/>
            <a:cxnLst/>
            <a:rect l="l" t="t" r="r" b="b"/>
            <a:pathLst>
              <a:path w="73025" h="57785">
                <a:moveTo>
                  <a:pt x="72982" y="57780"/>
                </a:moveTo>
                <a:lnTo>
                  <a:pt x="0" y="57780"/>
                </a:lnTo>
                <a:lnTo>
                  <a:pt x="36529" y="0"/>
                </a:lnTo>
                <a:lnTo>
                  <a:pt x="72982" y="57780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4509547" y="2778177"/>
            <a:ext cx="73025" cy="57785"/>
          </a:xfrm>
          <a:custGeom>
            <a:avLst/>
            <a:gdLst/>
            <a:ahLst/>
            <a:cxnLst/>
            <a:rect l="l" t="t" r="r" b="b"/>
            <a:pathLst>
              <a:path w="73025" h="57785">
                <a:moveTo>
                  <a:pt x="0" y="57780"/>
                </a:moveTo>
                <a:lnTo>
                  <a:pt x="36529" y="0"/>
                </a:lnTo>
                <a:lnTo>
                  <a:pt x="72982" y="57780"/>
                </a:lnTo>
                <a:lnTo>
                  <a:pt x="0" y="57780"/>
                </a:lnTo>
                <a:close/>
              </a:path>
            </a:pathLst>
          </a:custGeom>
          <a:ln w="760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4381885" y="2941593"/>
            <a:ext cx="327660" cy="0"/>
          </a:xfrm>
          <a:custGeom>
            <a:avLst/>
            <a:gdLst/>
            <a:ahLst/>
            <a:cxnLst/>
            <a:rect l="l" t="t" r="r" b="b"/>
            <a:pathLst>
              <a:path w="327660">
                <a:moveTo>
                  <a:pt x="0" y="0"/>
                </a:moveTo>
                <a:lnTo>
                  <a:pt x="327607" y="0"/>
                </a:lnTo>
              </a:path>
            </a:pathLst>
          </a:custGeom>
          <a:ln w="760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2151062" y="5142788"/>
            <a:ext cx="5115560" cy="1072515"/>
          </a:xfrm>
          <a:custGeom>
            <a:avLst/>
            <a:gdLst/>
            <a:ahLst/>
            <a:cxnLst/>
            <a:rect l="l" t="t" r="r" b="b"/>
            <a:pathLst>
              <a:path w="5115559" h="1072514">
                <a:moveTo>
                  <a:pt x="0" y="1072406"/>
                </a:moveTo>
                <a:lnTo>
                  <a:pt x="465196" y="921941"/>
                </a:lnTo>
                <a:lnTo>
                  <a:pt x="2014976" y="435493"/>
                </a:lnTo>
                <a:lnTo>
                  <a:pt x="5115310" y="0"/>
                </a:lnTo>
              </a:path>
            </a:pathLst>
          </a:custGeom>
          <a:ln w="760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2143461" y="6216744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0" y="0"/>
                </a:moveTo>
                <a:lnTo>
                  <a:pt x="15201" y="0"/>
                </a:lnTo>
              </a:path>
            </a:pathLst>
          </a:custGeom>
          <a:ln w="24558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2114609" y="6178741"/>
            <a:ext cx="73025" cy="57785"/>
          </a:xfrm>
          <a:custGeom>
            <a:avLst/>
            <a:gdLst/>
            <a:ahLst/>
            <a:cxnLst/>
            <a:rect l="l" t="t" r="r" b="b"/>
            <a:pathLst>
              <a:path w="73025" h="57785">
                <a:moveTo>
                  <a:pt x="72906" y="57780"/>
                </a:moveTo>
                <a:lnTo>
                  <a:pt x="0" y="57780"/>
                </a:lnTo>
                <a:lnTo>
                  <a:pt x="36453" y="0"/>
                </a:lnTo>
                <a:lnTo>
                  <a:pt x="72906" y="57780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2114609" y="6178741"/>
            <a:ext cx="73025" cy="57785"/>
          </a:xfrm>
          <a:custGeom>
            <a:avLst/>
            <a:gdLst/>
            <a:ahLst/>
            <a:cxnLst/>
            <a:rect l="l" t="t" r="r" b="b"/>
            <a:pathLst>
              <a:path w="73025" h="57785">
                <a:moveTo>
                  <a:pt x="0" y="57780"/>
                </a:moveTo>
                <a:lnTo>
                  <a:pt x="36453" y="0"/>
                </a:lnTo>
                <a:lnTo>
                  <a:pt x="72906" y="57780"/>
                </a:lnTo>
                <a:lnTo>
                  <a:pt x="0" y="57780"/>
                </a:lnTo>
                <a:close/>
              </a:path>
            </a:pathLst>
          </a:custGeom>
          <a:ln w="760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2608658" y="6054575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20">
                <a:moveTo>
                  <a:pt x="0" y="10154"/>
                </a:moveTo>
                <a:lnTo>
                  <a:pt x="15200" y="10154"/>
                </a:lnTo>
              </a:path>
            </a:pathLst>
          </a:custGeom>
          <a:ln w="21579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2579730" y="6028277"/>
            <a:ext cx="73025" cy="57785"/>
          </a:xfrm>
          <a:custGeom>
            <a:avLst/>
            <a:gdLst/>
            <a:ahLst/>
            <a:cxnLst/>
            <a:rect l="l" t="t" r="r" b="b"/>
            <a:pathLst>
              <a:path w="73025" h="57785">
                <a:moveTo>
                  <a:pt x="72982" y="57704"/>
                </a:moveTo>
                <a:lnTo>
                  <a:pt x="0" y="57704"/>
                </a:lnTo>
                <a:lnTo>
                  <a:pt x="36529" y="0"/>
                </a:lnTo>
                <a:lnTo>
                  <a:pt x="72982" y="57704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2579730" y="6028277"/>
            <a:ext cx="73025" cy="57785"/>
          </a:xfrm>
          <a:custGeom>
            <a:avLst/>
            <a:gdLst/>
            <a:ahLst/>
            <a:cxnLst/>
            <a:rect l="l" t="t" r="r" b="b"/>
            <a:pathLst>
              <a:path w="73025" h="57785">
                <a:moveTo>
                  <a:pt x="0" y="57704"/>
                </a:moveTo>
                <a:lnTo>
                  <a:pt x="36529" y="0"/>
                </a:lnTo>
                <a:lnTo>
                  <a:pt x="72982" y="57704"/>
                </a:lnTo>
                <a:lnTo>
                  <a:pt x="0" y="57704"/>
                </a:lnTo>
                <a:close/>
              </a:path>
            </a:pathLst>
          </a:custGeom>
          <a:ln w="760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4158438" y="5568127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20">
                <a:moveTo>
                  <a:pt x="0" y="10154"/>
                </a:moveTo>
                <a:lnTo>
                  <a:pt x="15200" y="10154"/>
                </a:lnTo>
              </a:path>
            </a:pathLst>
          </a:custGeom>
          <a:ln w="21578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4129509" y="5541828"/>
            <a:ext cx="73025" cy="57785"/>
          </a:xfrm>
          <a:custGeom>
            <a:avLst/>
            <a:gdLst/>
            <a:ahLst/>
            <a:cxnLst/>
            <a:rect l="l" t="t" r="r" b="b"/>
            <a:pathLst>
              <a:path w="73025" h="57785">
                <a:moveTo>
                  <a:pt x="72982" y="57704"/>
                </a:moveTo>
                <a:lnTo>
                  <a:pt x="0" y="57704"/>
                </a:lnTo>
                <a:lnTo>
                  <a:pt x="36529" y="0"/>
                </a:lnTo>
                <a:lnTo>
                  <a:pt x="72982" y="57704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4129509" y="5541828"/>
            <a:ext cx="73025" cy="57785"/>
          </a:xfrm>
          <a:custGeom>
            <a:avLst/>
            <a:gdLst/>
            <a:ahLst/>
            <a:cxnLst/>
            <a:rect l="l" t="t" r="r" b="b"/>
            <a:pathLst>
              <a:path w="73025" h="57785">
                <a:moveTo>
                  <a:pt x="0" y="57704"/>
                </a:moveTo>
                <a:lnTo>
                  <a:pt x="36529" y="0"/>
                </a:lnTo>
                <a:lnTo>
                  <a:pt x="72982" y="57704"/>
                </a:lnTo>
                <a:lnTo>
                  <a:pt x="0" y="57704"/>
                </a:lnTo>
                <a:close/>
              </a:path>
            </a:pathLst>
          </a:custGeom>
          <a:ln w="760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7258771" y="5132633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40" h="20320">
                <a:moveTo>
                  <a:pt x="0" y="10123"/>
                </a:moveTo>
                <a:lnTo>
                  <a:pt x="15201" y="10123"/>
                </a:lnTo>
              </a:path>
            </a:pathLst>
          </a:custGeom>
          <a:ln w="21517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7229922" y="5106259"/>
            <a:ext cx="73025" cy="57785"/>
          </a:xfrm>
          <a:custGeom>
            <a:avLst/>
            <a:gdLst/>
            <a:ahLst/>
            <a:cxnLst/>
            <a:rect l="l" t="t" r="r" b="b"/>
            <a:pathLst>
              <a:path w="73025" h="57785">
                <a:moveTo>
                  <a:pt x="72904" y="57780"/>
                </a:moveTo>
                <a:lnTo>
                  <a:pt x="0" y="57780"/>
                </a:lnTo>
                <a:lnTo>
                  <a:pt x="36451" y="0"/>
                </a:lnTo>
                <a:lnTo>
                  <a:pt x="72904" y="57780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7229922" y="5106259"/>
            <a:ext cx="73025" cy="57785"/>
          </a:xfrm>
          <a:custGeom>
            <a:avLst/>
            <a:gdLst/>
            <a:ahLst/>
            <a:cxnLst/>
            <a:rect l="l" t="t" r="r" b="b"/>
            <a:pathLst>
              <a:path w="73025" h="57785">
                <a:moveTo>
                  <a:pt x="0" y="57780"/>
                </a:moveTo>
                <a:lnTo>
                  <a:pt x="36451" y="0"/>
                </a:lnTo>
                <a:lnTo>
                  <a:pt x="72904" y="57780"/>
                </a:lnTo>
                <a:lnTo>
                  <a:pt x="0" y="57780"/>
                </a:lnTo>
                <a:close/>
              </a:path>
            </a:pathLst>
          </a:custGeom>
          <a:ln w="760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4538475" y="2931439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19">
                <a:moveTo>
                  <a:pt x="0" y="10123"/>
                </a:moveTo>
                <a:lnTo>
                  <a:pt x="15201" y="10123"/>
                </a:lnTo>
              </a:path>
            </a:pathLst>
          </a:custGeom>
          <a:ln w="21517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4509547" y="2905064"/>
            <a:ext cx="73025" cy="57785"/>
          </a:xfrm>
          <a:custGeom>
            <a:avLst/>
            <a:gdLst/>
            <a:ahLst/>
            <a:cxnLst/>
            <a:rect l="l" t="t" r="r" b="b"/>
            <a:pathLst>
              <a:path w="73025" h="57785">
                <a:moveTo>
                  <a:pt x="72982" y="57780"/>
                </a:moveTo>
                <a:lnTo>
                  <a:pt x="0" y="57780"/>
                </a:lnTo>
                <a:lnTo>
                  <a:pt x="36529" y="0"/>
                </a:lnTo>
                <a:lnTo>
                  <a:pt x="72982" y="57780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4509547" y="2905064"/>
            <a:ext cx="73025" cy="57785"/>
          </a:xfrm>
          <a:custGeom>
            <a:avLst/>
            <a:gdLst/>
            <a:ahLst/>
            <a:cxnLst/>
            <a:rect l="l" t="t" r="r" b="b"/>
            <a:pathLst>
              <a:path w="73025" h="57785">
                <a:moveTo>
                  <a:pt x="0" y="57780"/>
                </a:moveTo>
                <a:lnTo>
                  <a:pt x="36529" y="0"/>
                </a:lnTo>
                <a:lnTo>
                  <a:pt x="72982" y="57780"/>
                </a:lnTo>
                <a:lnTo>
                  <a:pt x="0" y="57780"/>
                </a:lnTo>
                <a:close/>
              </a:path>
            </a:pathLst>
          </a:custGeom>
          <a:ln w="760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 txBox="1"/>
          <p:nvPr/>
        </p:nvSpPr>
        <p:spPr>
          <a:xfrm>
            <a:off x="4773926" y="2756286"/>
            <a:ext cx="77851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50" dirty="0">
                <a:latin typeface="Tahoma"/>
                <a:cs typeface="Tahoma"/>
              </a:rPr>
              <a:t>P</a:t>
            </a:r>
            <a:r>
              <a:rPr sz="800" spc="45" dirty="0">
                <a:latin typeface="Tahoma"/>
                <a:cs typeface="Tahoma"/>
              </a:rPr>
              <a:t>a</a:t>
            </a:r>
            <a:r>
              <a:rPr sz="800" spc="30" dirty="0">
                <a:latin typeface="Tahoma"/>
                <a:cs typeface="Tahoma"/>
              </a:rPr>
              <a:t>rti</a:t>
            </a:r>
            <a:r>
              <a:rPr sz="800" spc="45" dirty="0">
                <a:latin typeface="Tahoma"/>
                <a:cs typeface="Tahoma"/>
              </a:rPr>
              <a:t>t</a:t>
            </a:r>
            <a:r>
              <a:rPr sz="800" spc="25" dirty="0">
                <a:latin typeface="Tahoma"/>
                <a:cs typeface="Tahoma"/>
              </a:rPr>
              <a:t>i</a:t>
            </a:r>
            <a:r>
              <a:rPr sz="800" spc="45" dirty="0">
                <a:latin typeface="Tahoma"/>
                <a:cs typeface="Tahoma"/>
              </a:rPr>
              <a:t>o</a:t>
            </a:r>
            <a:r>
              <a:rPr sz="800" spc="55" dirty="0">
                <a:latin typeface="Tahoma"/>
                <a:cs typeface="Tahoma"/>
              </a:rPr>
              <a:t>n</a:t>
            </a:r>
            <a:r>
              <a:rPr sz="800" dirty="0">
                <a:latin typeface="Tahoma"/>
                <a:cs typeface="Tahoma"/>
              </a:rPr>
              <a:t> </a:t>
            </a:r>
            <a:r>
              <a:rPr sz="800" spc="-5" dirty="0">
                <a:latin typeface="Tahoma"/>
                <a:cs typeface="Tahoma"/>
              </a:rPr>
              <a:t>-</a:t>
            </a:r>
            <a:r>
              <a:rPr sz="800" dirty="0">
                <a:latin typeface="Tahoma"/>
                <a:cs typeface="Tahoma"/>
              </a:rPr>
              <a:t> </a:t>
            </a:r>
            <a:r>
              <a:rPr sz="800" spc="60" dirty="0">
                <a:latin typeface="Tahoma"/>
                <a:cs typeface="Tahoma"/>
              </a:rPr>
              <a:t>9</a:t>
            </a:r>
            <a:r>
              <a:rPr sz="800" spc="65" dirty="0">
                <a:latin typeface="Tahoma"/>
                <a:cs typeface="Tahoma"/>
              </a:rPr>
              <a:t>5</a:t>
            </a:r>
            <a:r>
              <a:rPr sz="800" spc="-25" dirty="0">
                <a:latin typeface="Tahoma"/>
                <a:cs typeface="Tahoma"/>
              </a:rPr>
              <a:t>%</a:t>
            </a:r>
            <a:endParaRPr sz="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800" spc="50" dirty="0">
                <a:latin typeface="Tahoma"/>
                <a:cs typeface="Tahoma"/>
              </a:rPr>
              <a:t>P</a:t>
            </a:r>
            <a:r>
              <a:rPr sz="800" spc="45" dirty="0">
                <a:latin typeface="Tahoma"/>
                <a:cs typeface="Tahoma"/>
              </a:rPr>
              <a:t>a</a:t>
            </a:r>
            <a:r>
              <a:rPr sz="800" spc="30" dirty="0">
                <a:latin typeface="Tahoma"/>
                <a:cs typeface="Tahoma"/>
              </a:rPr>
              <a:t>rti</a:t>
            </a:r>
            <a:r>
              <a:rPr sz="800" spc="45" dirty="0">
                <a:latin typeface="Tahoma"/>
                <a:cs typeface="Tahoma"/>
              </a:rPr>
              <a:t>t</a:t>
            </a:r>
            <a:r>
              <a:rPr sz="800" spc="25" dirty="0">
                <a:latin typeface="Tahoma"/>
                <a:cs typeface="Tahoma"/>
              </a:rPr>
              <a:t>i</a:t>
            </a:r>
            <a:r>
              <a:rPr sz="800" spc="45" dirty="0">
                <a:latin typeface="Tahoma"/>
                <a:cs typeface="Tahoma"/>
              </a:rPr>
              <a:t>o</a:t>
            </a:r>
            <a:r>
              <a:rPr sz="800" spc="55" dirty="0">
                <a:latin typeface="Tahoma"/>
                <a:cs typeface="Tahoma"/>
              </a:rPr>
              <a:t>n</a:t>
            </a:r>
            <a:r>
              <a:rPr sz="800" dirty="0">
                <a:latin typeface="Tahoma"/>
                <a:cs typeface="Tahoma"/>
              </a:rPr>
              <a:t> </a:t>
            </a:r>
            <a:r>
              <a:rPr sz="800" spc="-5" dirty="0">
                <a:latin typeface="Tahoma"/>
                <a:cs typeface="Tahoma"/>
              </a:rPr>
              <a:t>-</a:t>
            </a:r>
            <a:r>
              <a:rPr sz="800" dirty="0">
                <a:latin typeface="Tahoma"/>
                <a:cs typeface="Tahoma"/>
              </a:rPr>
              <a:t> </a:t>
            </a:r>
            <a:r>
              <a:rPr sz="800" spc="60" dirty="0">
                <a:latin typeface="Tahoma"/>
                <a:cs typeface="Tahoma"/>
              </a:rPr>
              <a:t>6</a:t>
            </a:r>
            <a:r>
              <a:rPr sz="800" spc="65" dirty="0">
                <a:latin typeface="Tahoma"/>
                <a:cs typeface="Tahoma"/>
              </a:rPr>
              <a:t>0</a:t>
            </a:r>
            <a:r>
              <a:rPr sz="800" spc="-25" dirty="0">
                <a:latin typeface="Tahoma"/>
                <a:cs typeface="Tahoma"/>
              </a:rPr>
              <a:t>%</a:t>
            </a:r>
            <a:endParaRPr sz="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800" spc="50" dirty="0">
                <a:latin typeface="Tahoma"/>
                <a:cs typeface="Tahoma"/>
              </a:rPr>
              <a:t>P</a:t>
            </a:r>
            <a:r>
              <a:rPr sz="800" spc="45" dirty="0">
                <a:latin typeface="Tahoma"/>
                <a:cs typeface="Tahoma"/>
              </a:rPr>
              <a:t>a</a:t>
            </a:r>
            <a:r>
              <a:rPr sz="800" spc="30" dirty="0">
                <a:latin typeface="Tahoma"/>
                <a:cs typeface="Tahoma"/>
              </a:rPr>
              <a:t>rti</a:t>
            </a:r>
            <a:r>
              <a:rPr sz="800" spc="45" dirty="0">
                <a:latin typeface="Tahoma"/>
                <a:cs typeface="Tahoma"/>
              </a:rPr>
              <a:t>t</a:t>
            </a:r>
            <a:r>
              <a:rPr sz="800" spc="25" dirty="0">
                <a:latin typeface="Tahoma"/>
                <a:cs typeface="Tahoma"/>
              </a:rPr>
              <a:t>i</a:t>
            </a:r>
            <a:r>
              <a:rPr sz="800" spc="45" dirty="0">
                <a:latin typeface="Tahoma"/>
                <a:cs typeface="Tahoma"/>
              </a:rPr>
              <a:t>o</a:t>
            </a:r>
            <a:r>
              <a:rPr sz="800" spc="55" dirty="0">
                <a:latin typeface="Tahoma"/>
                <a:cs typeface="Tahoma"/>
              </a:rPr>
              <a:t>n</a:t>
            </a:r>
            <a:r>
              <a:rPr sz="800" dirty="0">
                <a:latin typeface="Tahoma"/>
                <a:cs typeface="Tahoma"/>
              </a:rPr>
              <a:t> </a:t>
            </a:r>
            <a:r>
              <a:rPr sz="800" spc="-5" dirty="0">
                <a:latin typeface="Tahoma"/>
                <a:cs typeface="Tahoma"/>
              </a:rPr>
              <a:t>-</a:t>
            </a:r>
            <a:r>
              <a:rPr sz="800" dirty="0">
                <a:latin typeface="Tahoma"/>
                <a:cs typeface="Tahoma"/>
              </a:rPr>
              <a:t> </a:t>
            </a:r>
            <a:r>
              <a:rPr sz="800" spc="60" dirty="0">
                <a:latin typeface="Tahoma"/>
                <a:cs typeface="Tahoma"/>
              </a:rPr>
              <a:t>2</a:t>
            </a:r>
            <a:r>
              <a:rPr sz="800" spc="65" dirty="0">
                <a:latin typeface="Tahoma"/>
                <a:cs typeface="Tahoma"/>
              </a:rPr>
              <a:t>0</a:t>
            </a:r>
            <a:r>
              <a:rPr sz="800" spc="-25" dirty="0">
                <a:latin typeface="Tahoma"/>
                <a:cs typeface="Tahoma"/>
              </a:rPr>
              <a:t>%</a:t>
            </a:r>
            <a:endParaRPr sz="800">
              <a:latin typeface="Tahoma"/>
              <a:cs typeface="Tahoma"/>
            </a:endParaRPr>
          </a:p>
        </p:txBody>
      </p:sp>
      <p:sp>
        <p:nvSpPr>
          <p:cNvPr id="178" name="object 178"/>
          <p:cNvSpPr/>
          <p:nvPr/>
        </p:nvSpPr>
        <p:spPr>
          <a:xfrm>
            <a:off x="4381885" y="3068480"/>
            <a:ext cx="327660" cy="0"/>
          </a:xfrm>
          <a:custGeom>
            <a:avLst/>
            <a:gdLst/>
            <a:ahLst/>
            <a:cxnLst/>
            <a:rect l="l" t="t" r="r" b="b"/>
            <a:pathLst>
              <a:path w="327660">
                <a:moveTo>
                  <a:pt x="0" y="0"/>
                </a:moveTo>
                <a:lnTo>
                  <a:pt x="327607" y="0"/>
                </a:lnTo>
              </a:path>
            </a:pathLst>
          </a:custGeom>
          <a:ln w="760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2151062" y="5971271"/>
            <a:ext cx="5115560" cy="233045"/>
          </a:xfrm>
          <a:custGeom>
            <a:avLst/>
            <a:gdLst/>
            <a:ahLst/>
            <a:cxnLst/>
            <a:rect l="l" t="t" r="r" b="b"/>
            <a:pathLst>
              <a:path w="5115559" h="233045">
                <a:moveTo>
                  <a:pt x="0" y="232522"/>
                </a:moveTo>
                <a:lnTo>
                  <a:pt x="465196" y="160315"/>
                </a:lnTo>
                <a:lnTo>
                  <a:pt x="2014976" y="50104"/>
                </a:lnTo>
                <a:lnTo>
                  <a:pt x="5115310" y="0"/>
                </a:lnTo>
              </a:path>
            </a:pathLst>
          </a:custGeom>
          <a:ln w="760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2143461" y="6202311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0" y="0"/>
                </a:moveTo>
                <a:lnTo>
                  <a:pt x="15201" y="0"/>
                </a:lnTo>
              </a:path>
            </a:pathLst>
          </a:custGeom>
          <a:ln w="24543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2114609" y="6167340"/>
            <a:ext cx="73025" cy="57785"/>
          </a:xfrm>
          <a:custGeom>
            <a:avLst/>
            <a:gdLst/>
            <a:ahLst/>
            <a:cxnLst/>
            <a:rect l="l" t="t" r="r" b="b"/>
            <a:pathLst>
              <a:path w="73025" h="57785">
                <a:moveTo>
                  <a:pt x="72906" y="57780"/>
                </a:moveTo>
                <a:lnTo>
                  <a:pt x="0" y="57780"/>
                </a:lnTo>
                <a:lnTo>
                  <a:pt x="36453" y="0"/>
                </a:lnTo>
                <a:lnTo>
                  <a:pt x="72906" y="57780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2114609" y="6167340"/>
            <a:ext cx="73025" cy="57785"/>
          </a:xfrm>
          <a:custGeom>
            <a:avLst/>
            <a:gdLst/>
            <a:ahLst/>
            <a:cxnLst/>
            <a:rect l="l" t="t" r="r" b="b"/>
            <a:pathLst>
              <a:path w="73025" h="57785">
                <a:moveTo>
                  <a:pt x="0" y="57780"/>
                </a:moveTo>
                <a:lnTo>
                  <a:pt x="36453" y="0"/>
                </a:lnTo>
                <a:lnTo>
                  <a:pt x="72906" y="57780"/>
                </a:lnTo>
                <a:lnTo>
                  <a:pt x="0" y="57780"/>
                </a:lnTo>
                <a:close/>
              </a:path>
            </a:pathLst>
          </a:custGeom>
          <a:ln w="760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2579730" y="6095133"/>
            <a:ext cx="73025" cy="57785"/>
          </a:xfrm>
          <a:custGeom>
            <a:avLst/>
            <a:gdLst/>
            <a:ahLst/>
            <a:cxnLst/>
            <a:rect l="l" t="t" r="r" b="b"/>
            <a:pathLst>
              <a:path w="73025" h="57785">
                <a:moveTo>
                  <a:pt x="72982" y="57780"/>
                </a:moveTo>
                <a:lnTo>
                  <a:pt x="0" y="57780"/>
                </a:lnTo>
                <a:lnTo>
                  <a:pt x="36529" y="0"/>
                </a:lnTo>
                <a:lnTo>
                  <a:pt x="72982" y="57780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2579730" y="6095133"/>
            <a:ext cx="73025" cy="57785"/>
          </a:xfrm>
          <a:custGeom>
            <a:avLst/>
            <a:gdLst/>
            <a:ahLst/>
            <a:cxnLst/>
            <a:rect l="l" t="t" r="r" b="b"/>
            <a:pathLst>
              <a:path w="73025" h="57785">
                <a:moveTo>
                  <a:pt x="0" y="57780"/>
                </a:moveTo>
                <a:lnTo>
                  <a:pt x="36529" y="0"/>
                </a:lnTo>
                <a:lnTo>
                  <a:pt x="72982" y="57780"/>
                </a:lnTo>
                <a:lnTo>
                  <a:pt x="0" y="57780"/>
                </a:lnTo>
                <a:close/>
              </a:path>
            </a:pathLst>
          </a:custGeom>
          <a:ln w="760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4158438" y="6034327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0" y="0"/>
                </a:moveTo>
                <a:lnTo>
                  <a:pt x="15200" y="0"/>
                </a:lnTo>
              </a:path>
            </a:pathLst>
          </a:custGeom>
          <a:ln w="4736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4129509" y="5984922"/>
            <a:ext cx="73025" cy="57785"/>
          </a:xfrm>
          <a:custGeom>
            <a:avLst/>
            <a:gdLst/>
            <a:ahLst/>
            <a:cxnLst/>
            <a:rect l="l" t="t" r="r" b="b"/>
            <a:pathLst>
              <a:path w="73025" h="57785">
                <a:moveTo>
                  <a:pt x="72982" y="57780"/>
                </a:moveTo>
                <a:lnTo>
                  <a:pt x="0" y="57780"/>
                </a:lnTo>
                <a:lnTo>
                  <a:pt x="36529" y="0"/>
                </a:lnTo>
                <a:lnTo>
                  <a:pt x="72982" y="57780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4129509" y="5984922"/>
            <a:ext cx="73025" cy="57785"/>
          </a:xfrm>
          <a:custGeom>
            <a:avLst/>
            <a:gdLst/>
            <a:ahLst/>
            <a:cxnLst/>
            <a:rect l="l" t="t" r="r" b="b"/>
            <a:pathLst>
              <a:path w="73025" h="57785">
                <a:moveTo>
                  <a:pt x="0" y="57780"/>
                </a:moveTo>
                <a:lnTo>
                  <a:pt x="36529" y="0"/>
                </a:lnTo>
                <a:lnTo>
                  <a:pt x="72982" y="57780"/>
                </a:lnTo>
                <a:lnTo>
                  <a:pt x="0" y="57780"/>
                </a:lnTo>
                <a:close/>
              </a:path>
            </a:pathLst>
          </a:custGeom>
          <a:ln w="760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7258771" y="5961116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40" h="20320">
                <a:moveTo>
                  <a:pt x="0" y="10124"/>
                </a:moveTo>
                <a:lnTo>
                  <a:pt x="15201" y="10124"/>
                </a:lnTo>
              </a:path>
            </a:pathLst>
          </a:custGeom>
          <a:ln w="21518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7229922" y="5934742"/>
            <a:ext cx="73025" cy="57785"/>
          </a:xfrm>
          <a:custGeom>
            <a:avLst/>
            <a:gdLst/>
            <a:ahLst/>
            <a:cxnLst/>
            <a:rect l="l" t="t" r="r" b="b"/>
            <a:pathLst>
              <a:path w="73025" h="57785">
                <a:moveTo>
                  <a:pt x="72904" y="57780"/>
                </a:moveTo>
                <a:lnTo>
                  <a:pt x="0" y="57780"/>
                </a:lnTo>
                <a:lnTo>
                  <a:pt x="36451" y="0"/>
                </a:lnTo>
                <a:lnTo>
                  <a:pt x="72904" y="57780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7229922" y="5934742"/>
            <a:ext cx="73025" cy="57785"/>
          </a:xfrm>
          <a:custGeom>
            <a:avLst/>
            <a:gdLst/>
            <a:ahLst/>
            <a:cxnLst/>
            <a:rect l="l" t="t" r="r" b="b"/>
            <a:pathLst>
              <a:path w="73025" h="57785">
                <a:moveTo>
                  <a:pt x="0" y="57780"/>
                </a:moveTo>
                <a:lnTo>
                  <a:pt x="36451" y="0"/>
                </a:lnTo>
                <a:lnTo>
                  <a:pt x="72904" y="57780"/>
                </a:lnTo>
                <a:lnTo>
                  <a:pt x="0" y="57780"/>
                </a:lnTo>
                <a:close/>
              </a:path>
            </a:pathLst>
          </a:custGeom>
          <a:ln w="760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4538475" y="3058387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19">
                <a:moveTo>
                  <a:pt x="0" y="10123"/>
                </a:moveTo>
                <a:lnTo>
                  <a:pt x="15201" y="10123"/>
                </a:lnTo>
              </a:path>
            </a:pathLst>
          </a:custGeom>
          <a:ln w="21517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4509547" y="3032027"/>
            <a:ext cx="73025" cy="57785"/>
          </a:xfrm>
          <a:custGeom>
            <a:avLst/>
            <a:gdLst/>
            <a:ahLst/>
            <a:cxnLst/>
            <a:rect l="l" t="t" r="r" b="b"/>
            <a:pathLst>
              <a:path w="73025" h="57785">
                <a:moveTo>
                  <a:pt x="72982" y="57780"/>
                </a:moveTo>
                <a:lnTo>
                  <a:pt x="0" y="57780"/>
                </a:lnTo>
                <a:lnTo>
                  <a:pt x="36529" y="0"/>
                </a:lnTo>
                <a:lnTo>
                  <a:pt x="72982" y="57780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4509547" y="3032027"/>
            <a:ext cx="73025" cy="57785"/>
          </a:xfrm>
          <a:custGeom>
            <a:avLst/>
            <a:gdLst/>
            <a:ahLst/>
            <a:cxnLst/>
            <a:rect l="l" t="t" r="r" b="b"/>
            <a:pathLst>
              <a:path w="73025" h="57785">
                <a:moveTo>
                  <a:pt x="0" y="57780"/>
                </a:moveTo>
                <a:lnTo>
                  <a:pt x="36529" y="0"/>
                </a:lnTo>
                <a:lnTo>
                  <a:pt x="72982" y="57780"/>
                </a:lnTo>
                <a:lnTo>
                  <a:pt x="0" y="57780"/>
                </a:lnTo>
                <a:close/>
              </a:path>
            </a:pathLst>
          </a:custGeom>
          <a:ln w="760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5756072" y="2814630"/>
            <a:ext cx="327660" cy="0"/>
          </a:xfrm>
          <a:custGeom>
            <a:avLst/>
            <a:gdLst/>
            <a:ahLst/>
            <a:cxnLst/>
            <a:rect l="l" t="t" r="r" b="b"/>
            <a:pathLst>
              <a:path w="327660">
                <a:moveTo>
                  <a:pt x="0" y="0"/>
                </a:moveTo>
                <a:lnTo>
                  <a:pt x="327607" y="0"/>
                </a:lnTo>
              </a:path>
            </a:pathLst>
          </a:custGeom>
          <a:ln w="7600">
            <a:solidFill>
              <a:srgbClr val="0064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2151062" y="5552454"/>
            <a:ext cx="5115560" cy="686435"/>
          </a:xfrm>
          <a:custGeom>
            <a:avLst/>
            <a:gdLst/>
            <a:ahLst/>
            <a:cxnLst/>
            <a:rect l="l" t="t" r="r" b="b"/>
            <a:pathLst>
              <a:path w="5115559" h="686435">
                <a:moveTo>
                  <a:pt x="0" y="686318"/>
                </a:moveTo>
                <a:lnTo>
                  <a:pt x="465196" y="635438"/>
                </a:lnTo>
                <a:lnTo>
                  <a:pt x="2014976" y="323032"/>
                </a:lnTo>
                <a:lnTo>
                  <a:pt x="5115310" y="0"/>
                </a:lnTo>
              </a:path>
            </a:pathLst>
          </a:custGeom>
          <a:ln w="7600">
            <a:solidFill>
              <a:srgbClr val="0064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2114609" y="6202319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453" y="72982"/>
                </a:moveTo>
                <a:lnTo>
                  <a:pt x="0" y="36453"/>
                </a:lnTo>
                <a:lnTo>
                  <a:pt x="36453" y="0"/>
                </a:lnTo>
                <a:lnTo>
                  <a:pt x="72906" y="36453"/>
                </a:lnTo>
                <a:lnTo>
                  <a:pt x="36453" y="72982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2114609" y="6202319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0" y="36453"/>
                </a:moveTo>
                <a:lnTo>
                  <a:pt x="36453" y="72982"/>
                </a:lnTo>
                <a:lnTo>
                  <a:pt x="72906" y="36453"/>
                </a:lnTo>
                <a:lnTo>
                  <a:pt x="36453" y="0"/>
                </a:lnTo>
                <a:lnTo>
                  <a:pt x="0" y="36453"/>
                </a:lnTo>
                <a:close/>
              </a:path>
            </a:pathLst>
          </a:custGeom>
          <a:ln w="760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2579730" y="6151364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529" y="72982"/>
                </a:moveTo>
                <a:lnTo>
                  <a:pt x="0" y="36529"/>
                </a:lnTo>
                <a:lnTo>
                  <a:pt x="36529" y="0"/>
                </a:lnTo>
                <a:lnTo>
                  <a:pt x="72982" y="36529"/>
                </a:lnTo>
                <a:lnTo>
                  <a:pt x="36529" y="72982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2579730" y="6151364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0" y="36529"/>
                </a:moveTo>
                <a:lnTo>
                  <a:pt x="36529" y="72982"/>
                </a:lnTo>
                <a:lnTo>
                  <a:pt x="72982" y="36529"/>
                </a:lnTo>
                <a:lnTo>
                  <a:pt x="36529" y="0"/>
                </a:lnTo>
                <a:lnTo>
                  <a:pt x="0" y="36529"/>
                </a:lnTo>
                <a:close/>
              </a:path>
            </a:pathLst>
          </a:custGeom>
          <a:ln w="760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4158438" y="5865331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20">
                <a:moveTo>
                  <a:pt x="0" y="10124"/>
                </a:moveTo>
                <a:lnTo>
                  <a:pt x="15200" y="10124"/>
                </a:lnTo>
              </a:path>
            </a:pathLst>
          </a:custGeom>
          <a:ln w="21518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4129509" y="5838957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529" y="72982"/>
                </a:moveTo>
                <a:lnTo>
                  <a:pt x="0" y="36529"/>
                </a:lnTo>
                <a:lnTo>
                  <a:pt x="36529" y="0"/>
                </a:lnTo>
                <a:lnTo>
                  <a:pt x="72982" y="36529"/>
                </a:lnTo>
                <a:lnTo>
                  <a:pt x="36529" y="72982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4129509" y="5838957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0" y="36529"/>
                </a:moveTo>
                <a:lnTo>
                  <a:pt x="36529" y="72982"/>
                </a:lnTo>
                <a:lnTo>
                  <a:pt x="72982" y="36529"/>
                </a:lnTo>
                <a:lnTo>
                  <a:pt x="36529" y="0"/>
                </a:lnTo>
                <a:lnTo>
                  <a:pt x="0" y="36529"/>
                </a:lnTo>
                <a:close/>
              </a:path>
            </a:pathLst>
          </a:custGeom>
          <a:ln w="760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7258771" y="5542298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40" h="20320">
                <a:moveTo>
                  <a:pt x="0" y="10124"/>
                </a:moveTo>
                <a:lnTo>
                  <a:pt x="15201" y="10124"/>
                </a:lnTo>
              </a:path>
            </a:pathLst>
          </a:custGeom>
          <a:ln w="21518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7229922" y="5515925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451" y="72982"/>
                </a:moveTo>
                <a:lnTo>
                  <a:pt x="0" y="36529"/>
                </a:lnTo>
                <a:lnTo>
                  <a:pt x="36451" y="0"/>
                </a:lnTo>
                <a:lnTo>
                  <a:pt x="72904" y="36529"/>
                </a:lnTo>
                <a:lnTo>
                  <a:pt x="36451" y="72982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7229922" y="5515925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0" y="36529"/>
                </a:moveTo>
                <a:lnTo>
                  <a:pt x="36451" y="72982"/>
                </a:lnTo>
                <a:lnTo>
                  <a:pt x="72904" y="36529"/>
                </a:lnTo>
                <a:lnTo>
                  <a:pt x="36451" y="0"/>
                </a:lnTo>
                <a:lnTo>
                  <a:pt x="0" y="36529"/>
                </a:lnTo>
                <a:close/>
              </a:path>
            </a:pathLst>
          </a:custGeom>
          <a:ln w="760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5912662" y="2804537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19">
                <a:moveTo>
                  <a:pt x="0" y="10123"/>
                </a:moveTo>
                <a:lnTo>
                  <a:pt x="15200" y="10123"/>
                </a:lnTo>
              </a:path>
            </a:pathLst>
          </a:custGeom>
          <a:ln w="21517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5883810" y="2778177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453" y="72982"/>
                </a:moveTo>
                <a:lnTo>
                  <a:pt x="0" y="36453"/>
                </a:lnTo>
                <a:lnTo>
                  <a:pt x="36453" y="0"/>
                </a:lnTo>
                <a:lnTo>
                  <a:pt x="72982" y="36453"/>
                </a:lnTo>
                <a:lnTo>
                  <a:pt x="36453" y="72982"/>
                </a:lnTo>
                <a:close/>
              </a:path>
            </a:pathLst>
          </a:custGeom>
          <a:solidFill>
            <a:srgbClr val="00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5883810" y="2778177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0" y="36453"/>
                </a:moveTo>
                <a:lnTo>
                  <a:pt x="36453" y="72982"/>
                </a:lnTo>
                <a:lnTo>
                  <a:pt x="72982" y="36453"/>
                </a:lnTo>
                <a:lnTo>
                  <a:pt x="36453" y="0"/>
                </a:lnTo>
                <a:lnTo>
                  <a:pt x="0" y="36453"/>
                </a:lnTo>
                <a:close/>
              </a:path>
            </a:pathLst>
          </a:custGeom>
          <a:ln w="7600">
            <a:solidFill>
              <a:srgbClr val="0064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5756072" y="2941593"/>
            <a:ext cx="327660" cy="0"/>
          </a:xfrm>
          <a:custGeom>
            <a:avLst/>
            <a:gdLst/>
            <a:ahLst/>
            <a:cxnLst/>
            <a:rect l="l" t="t" r="r" b="b"/>
            <a:pathLst>
              <a:path w="327660">
                <a:moveTo>
                  <a:pt x="0" y="0"/>
                </a:moveTo>
                <a:lnTo>
                  <a:pt x="327607" y="0"/>
                </a:lnTo>
              </a:path>
            </a:pathLst>
          </a:custGeom>
          <a:ln w="7600">
            <a:solidFill>
              <a:srgbClr val="0060A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2151062" y="5875486"/>
            <a:ext cx="5115560" cy="342900"/>
          </a:xfrm>
          <a:custGeom>
            <a:avLst/>
            <a:gdLst/>
            <a:ahLst/>
            <a:cxnLst/>
            <a:rect l="l" t="t" r="r" b="b"/>
            <a:pathLst>
              <a:path w="5115559" h="342900">
                <a:moveTo>
                  <a:pt x="0" y="342809"/>
                </a:moveTo>
                <a:lnTo>
                  <a:pt x="465196" y="266801"/>
                </a:lnTo>
                <a:lnTo>
                  <a:pt x="2014976" y="105635"/>
                </a:lnTo>
                <a:lnTo>
                  <a:pt x="5115310" y="0"/>
                </a:lnTo>
              </a:path>
            </a:pathLst>
          </a:custGeom>
          <a:ln w="7600">
            <a:solidFill>
              <a:srgbClr val="0060A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2114609" y="6181767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453" y="72982"/>
                </a:moveTo>
                <a:lnTo>
                  <a:pt x="0" y="36529"/>
                </a:lnTo>
                <a:lnTo>
                  <a:pt x="36453" y="0"/>
                </a:lnTo>
                <a:lnTo>
                  <a:pt x="72906" y="36529"/>
                </a:lnTo>
                <a:lnTo>
                  <a:pt x="36453" y="72982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2114609" y="6181767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0" y="36529"/>
                </a:moveTo>
                <a:lnTo>
                  <a:pt x="36453" y="72982"/>
                </a:lnTo>
                <a:lnTo>
                  <a:pt x="72906" y="36529"/>
                </a:lnTo>
                <a:lnTo>
                  <a:pt x="36453" y="0"/>
                </a:lnTo>
                <a:lnTo>
                  <a:pt x="0" y="36529"/>
                </a:lnTo>
                <a:close/>
              </a:path>
            </a:pathLst>
          </a:custGeom>
          <a:ln w="760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2608658" y="6132133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20">
                <a:moveTo>
                  <a:pt x="0" y="10124"/>
                </a:moveTo>
                <a:lnTo>
                  <a:pt x="15200" y="10124"/>
                </a:lnTo>
              </a:path>
            </a:pathLst>
          </a:custGeom>
          <a:ln w="21518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2579730" y="6105759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529" y="72982"/>
                </a:moveTo>
                <a:lnTo>
                  <a:pt x="0" y="36529"/>
                </a:lnTo>
                <a:lnTo>
                  <a:pt x="36529" y="0"/>
                </a:lnTo>
                <a:lnTo>
                  <a:pt x="72982" y="36529"/>
                </a:lnTo>
                <a:lnTo>
                  <a:pt x="36529" y="72982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2579730" y="6105759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0" y="36529"/>
                </a:moveTo>
                <a:lnTo>
                  <a:pt x="36529" y="72982"/>
                </a:lnTo>
                <a:lnTo>
                  <a:pt x="72982" y="36529"/>
                </a:lnTo>
                <a:lnTo>
                  <a:pt x="36529" y="0"/>
                </a:lnTo>
                <a:lnTo>
                  <a:pt x="0" y="36529"/>
                </a:lnTo>
                <a:close/>
              </a:path>
            </a:pathLst>
          </a:custGeom>
          <a:ln w="760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4158438" y="5970966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20">
                <a:moveTo>
                  <a:pt x="0" y="10154"/>
                </a:moveTo>
                <a:lnTo>
                  <a:pt x="15200" y="10154"/>
                </a:lnTo>
              </a:path>
            </a:pathLst>
          </a:custGeom>
          <a:ln w="21579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4129509" y="5944668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529" y="72906"/>
                </a:moveTo>
                <a:lnTo>
                  <a:pt x="0" y="36453"/>
                </a:lnTo>
                <a:lnTo>
                  <a:pt x="36529" y="0"/>
                </a:lnTo>
                <a:lnTo>
                  <a:pt x="72982" y="36453"/>
                </a:lnTo>
                <a:lnTo>
                  <a:pt x="36529" y="72906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4129509" y="5944668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0" y="36453"/>
                </a:moveTo>
                <a:lnTo>
                  <a:pt x="36529" y="72906"/>
                </a:lnTo>
                <a:lnTo>
                  <a:pt x="72982" y="36453"/>
                </a:lnTo>
                <a:lnTo>
                  <a:pt x="36529" y="0"/>
                </a:lnTo>
                <a:lnTo>
                  <a:pt x="0" y="36453"/>
                </a:lnTo>
                <a:close/>
              </a:path>
            </a:pathLst>
          </a:custGeom>
          <a:ln w="760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7258771" y="5865331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40" h="20320">
                <a:moveTo>
                  <a:pt x="0" y="10124"/>
                </a:moveTo>
                <a:lnTo>
                  <a:pt x="15201" y="10124"/>
                </a:lnTo>
              </a:path>
            </a:pathLst>
          </a:custGeom>
          <a:ln w="21518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7229922" y="5838957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451" y="72982"/>
                </a:moveTo>
                <a:lnTo>
                  <a:pt x="0" y="36529"/>
                </a:lnTo>
                <a:lnTo>
                  <a:pt x="36451" y="0"/>
                </a:lnTo>
                <a:lnTo>
                  <a:pt x="72904" y="36529"/>
                </a:lnTo>
                <a:lnTo>
                  <a:pt x="36451" y="72982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7229922" y="5838957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0" y="36529"/>
                </a:moveTo>
                <a:lnTo>
                  <a:pt x="36451" y="72982"/>
                </a:lnTo>
                <a:lnTo>
                  <a:pt x="72904" y="36529"/>
                </a:lnTo>
                <a:lnTo>
                  <a:pt x="36451" y="0"/>
                </a:lnTo>
                <a:lnTo>
                  <a:pt x="0" y="36529"/>
                </a:lnTo>
                <a:close/>
              </a:path>
            </a:pathLst>
          </a:custGeom>
          <a:ln w="760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5912662" y="2931439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19">
                <a:moveTo>
                  <a:pt x="0" y="10123"/>
                </a:moveTo>
                <a:lnTo>
                  <a:pt x="15200" y="10123"/>
                </a:lnTo>
              </a:path>
            </a:pathLst>
          </a:custGeom>
          <a:ln w="21517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5883810" y="2905064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453" y="72982"/>
                </a:moveTo>
                <a:lnTo>
                  <a:pt x="0" y="36529"/>
                </a:lnTo>
                <a:lnTo>
                  <a:pt x="36453" y="0"/>
                </a:lnTo>
                <a:lnTo>
                  <a:pt x="72982" y="36529"/>
                </a:lnTo>
                <a:lnTo>
                  <a:pt x="36453" y="72982"/>
                </a:lnTo>
                <a:close/>
              </a:path>
            </a:pathLst>
          </a:custGeom>
          <a:solidFill>
            <a:srgbClr val="006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5883810" y="2905064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0" y="36529"/>
                </a:moveTo>
                <a:lnTo>
                  <a:pt x="36453" y="72982"/>
                </a:lnTo>
                <a:lnTo>
                  <a:pt x="72982" y="36529"/>
                </a:lnTo>
                <a:lnTo>
                  <a:pt x="36453" y="0"/>
                </a:lnTo>
                <a:lnTo>
                  <a:pt x="0" y="36529"/>
                </a:lnTo>
                <a:close/>
              </a:path>
            </a:pathLst>
          </a:custGeom>
          <a:ln w="7600">
            <a:solidFill>
              <a:srgbClr val="0060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 txBox="1"/>
          <p:nvPr/>
        </p:nvSpPr>
        <p:spPr>
          <a:xfrm>
            <a:off x="6148118" y="2756286"/>
            <a:ext cx="127254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50" dirty="0">
                <a:latin typeface="Tahoma"/>
                <a:cs typeface="Tahoma"/>
              </a:rPr>
              <a:t>P</a:t>
            </a:r>
            <a:r>
              <a:rPr sz="800" spc="45" dirty="0">
                <a:latin typeface="Tahoma"/>
                <a:cs typeface="Tahoma"/>
              </a:rPr>
              <a:t>a</a:t>
            </a:r>
            <a:r>
              <a:rPr sz="800" spc="30" dirty="0">
                <a:latin typeface="Tahoma"/>
                <a:cs typeface="Tahoma"/>
              </a:rPr>
              <a:t>rti</a:t>
            </a:r>
            <a:r>
              <a:rPr sz="800" spc="45" dirty="0">
                <a:latin typeface="Tahoma"/>
                <a:cs typeface="Tahoma"/>
              </a:rPr>
              <a:t>t</a:t>
            </a:r>
            <a:r>
              <a:rPr sz="800" spc="25" dirty="0">
                <a:latin typeface="Tahoma"/>
                <a:cs typeface="Tahoma"/>
              </a:rPr>
              <a:t>i</a:t>
            </a:r>
            <a:r>
              <a:rPr sz="800" spc="45" dirty="0">
                <a:latin typeface="Tahoma"/>
                <a:cs typeface="Tahoma"/>
              </a:rPr>
              <a:t>o</a:t>
            </a:r>
            <a:r>
              <a:rPr sz="800" spc="50" dirty="0">
                <a:latin typeface="Tahoma"/>
                <a:cs typeface="Tahoma"/>
              </a:rPr>
              <a:t>n</a:t>
            </a:r>
            <a:r>
              <a:rPr sz="800" spc="75" dirty="0">
                <a:latin typeface="Tahoma"/>
                <a:cs typeface="Tahoma"/>
              </a:rPr>
              <a:t>+</a:t>
            </a:r>
            <a:r>
              <a:rPr sz="800" spc="65" dirty="0">
                <a:latin typeface="Tahoma"/>
                <a:cs typeface="Tahoma"/>
              </a:rPr>
              <a:t>Cac</a:t>
            </a:r>
            <a:r>
              <a:rPr sz="800" spc="50" dirty="0">
                <a:latin typeface="Tahoma"/>
                <a:cs typeface="Tahoma"/>
              </a:rPr>
              <a:t>h</a:t>
            </a:r>
            <a:r>
              <a:rPr sz="800" spc="30" dirty="0">
                <a:latin typeface="Tahoma"/>
                <a:cs typeface="Tahoma"/>
              </a:rPr>
              <a:t>i</a:t>
            </a:r>
            <a:r>
              <a:rPr sz="800" spc="50" dirty="0">
                <a:latin typeface="Tahoma"/>
                <a:cs typeface="Tahoma"/>
              </a:rPr>
              <a:t>n</a:t>
            </a:r>
            <a:r>
              <a:rPr sz="800" spc="60" dirty="0">
                <a:latin typeface="Tahoma"/>
                <a:cs typeface="Tahoma"/>
              </a:rPr>
              <a:t>g</a:t>
            </a:r>
            <a:r>
              <a:rPr sz="800" dirty="0">
                <a:latin typeface="Tahoma"/>
                <a:cs typeface="Tahoma"/>
              </a:rPr>
              <a:t> </a:t>
            </a:r>
            <a:r>
              <a:rPr sz="800" spc="-5" dirty="0">
                <a:latin typeface="Tahoma"/>
                <a:cs typeface="Tahoma"/>
              </a:rPr>
              <a:t>-</a:t>
            </a:r>
            <a:r>
              <a:rPr sz="800" dirty="0">
                <a:latin typeface="Tahoma"/>
                <a:cs typeface="Tahoma"/>
              </a:rPr>
              <a:t> </a:t>
            </a:r>
            <a:r>
              <a:rPr sz="800" spc="65" dirty="0">
                <a:latin typeface="Tahoma"/>
                <a:cs typeface="Tahoma"/>
              </a:rPr>
              <a:t>9</a:t>
            </a:r>
            <a:r>
              <a:rPr sz="800" spc="10" dirty="0">
                <a:latin typeface="Tahoma"/>
                <a:cs typeface="Tahoma"/>
              </a:rPr>
              <a:t>5%</a:t>
            </a:r>
            <a:endParaRPr sz="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800" spc="50" dirty="0">
                <a:latin typeface="Tahoma"/>
                <a:cs typeface="Tahoma"/>
              </a:rPr>
              <a:t>P</a:t>
            </a:r>
            <a:r>
              <a:rPr sz="800" spc="45" dirty="0">
                <a:latin typeface="Tahoma"/>
                <a:cs typeface="Tahoma"/>
              </a:rPr>
              <a:t>a</a:t>
            </a:r>
            <a:r>
              <a:rPr sz="800" spc="30" dirty="0">
                <a:latin typeface="Tahoma"/>
                <a:cs typeface="Tahoma"/>
              </a:rPr>
              <a:t>rti</a:t>
            </a:r>
            <a:r>
              <a:rPr sz="800" spc="45" dirty="0">
                <a:latin typeface="Tahoma"/>
                <a:cs typeface="Tahoma"/>
              </a:rPr>
              <a:t>t</a:t>
            </a:r>
            <a:r>
              <a:rPr sz="800" spc="25" dirty="0">
                <a:latin typeface="Tahoma"/>
                <a:cs typeface="Tahoma"/>
              </a:rPr>
              <a:t>i</a:t>
            </a:r>
            <a:r>
              <a:rPr sz="800" spc="45" dirty="0">
                <a:latin typeface="Tahoma"/>
                <a:cs typeface="Tahoma"/>
              </a:rPr>
              <a:t>o</a:t>
            </a:r>
            <a:r>
              <a:rPr sz="800" spc="50" dirty="0">
                <a:latin typeface="Tahoma"/>
                <a:cs typeface="Tahoma"/>
              </a:rPr>
              <a:t>n</a:t>
            </a:r>
            <a:r>
              <a:rPr sz="800" spc="75" dirty="0">
                <a:latin typeface="Tahoma"/>
                <a:cs typeface="Tahoma"/>
              </a:rPr>
              <a:t>+</a:t>
            </a:r>
            <a:r>
              <a:rPr sz="800" spc="65" dirty="0">
                <a:latin typeface="Tahoma"/>
                <a:cs typeface="Tahoma"/>
              </a:rPr>
              <a:t>Cac</a:t>
            </a:r>
            <a:r>
              <a:rPr sz="800" spc="50" dirty="0">
                <a:latin typeface="Tahoma"/>
                <a:cs typeface="Tahoma"/>
              </a:rPr>
              <a:t>h</a:t>
            </a:r>
            <a:r>
              <a:rPr sz="800" spc="30" dirty="0">
                <a:latin typeface="Tahoma"/>
                <a:cs typeface="Tahoma"/>
              </a:rPr>
              <a:t>i</a:t>
            </a:r>
            <a:r>
              <a:rPr sz="800" spc="50" dirty="0">
                <a:latin typeface="Tahoma"/>
                <a:cs typeface="Tahoma"/>
              </a:rPr>
              <a:t>n</a:t>
            </a:r>
            <a:r>
              <a:rPr sz="800" spc="60" dirty="0">
                <a:latin typeface="Tahoma"/>
                <a:cs typeface="Tahoma"/>
              </a:rPr>
              <a:t>g</a:t>
            </a:r>
            <a:r>
              <a:rPr sz="800" dirty="0">
                <a:latin typeface="Tahoma"/>
                <a:cs typeface="Tahoma"/>
              </a:rPr>
              <a:t> </a:t>
            </a:r>
            <a:r>
              <a:rPr sz="800" spc="-5" dirty="0">
                <a:latin typeface="Tahoma"/>
                <a:cs typeface="Tahoma"/>
              </a:rPr>
              <a:t>-</a:t>
            </a:r>
            <a:r>
              <a:rPr sz="800" dirty="0">
                <a:latin typeface="Tahoma"/>
                <a:cs typeface="Tahoma"/>
              </a:rPr>
              <a:t> </a:t>
            </a:r>
            <a:r>
              <a:rPr sz="800" spc="65" dirty="0">
                <a:latin typeface="Tahoma"/>
                <a:cs typeface="Tahoma"/>
              </a:rPr>
              <a:t>6</a:t>
            </a:r>
            <a:r>
              <a:rPr sz="800" spc="10" dirty="0">
                <a:latin typeface="Tahoma"/>
                <a:cs typeface="Tahoma"/>
              </a:rPr>
              <a:t>0%</a:t>
            </a:r>
            <a:endParaRPr sz="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800" spc="50" dirty="0">
                <a:latin typeface="Tahoma"/>
                <a:cs typeface="Tahoma"/>
              </a:rPr>
              <a:t>P</a:t>
            </a:r>
            <a:r>
              <a:rPr sz="800" spc="45" dirty="0">
                <a:latin typeface="Tahoma"/>
                <a:cs typeface="Tahoma"/>
              </a:rPr>
              <a:t>a</a:t>
            </a:r>
            <a:r>
              <a:rPr sz="800" spc="30" dirty="0">
                <a:latin typeface="Tahoma"/>
                <a:cs typeface="Tahoma"/>
              </a:rPr>
              <a:t>rti</a:t>
            </a:r>
            <a:r>
              <a:rPr sz="800" spc="45" dirty="0">
                <a:latin typeface="Tahoma"/>
                <a:cs typeface="Tahoma"/>
              </a:rPr>
              <a:t>t</a:t>
            </a:r>
            <a:r>
              <a:rPr sz="800" spc="25" dirty="0">
                <a:latin typeface="Tahoma"/>
                <a:cs typeface="Tahoma"/>
              </a:rPr>
              <a:t>i</a:t>
            </a:r>
            <a:r>
              <a:rPr sz="800" spc="45" dirty="0">
                <a:latin typeface="Tahoma"/>
                <a:cs typeface="Tahoma"/>
              </a:rPr>
              <a:t>o</a:t>
            </a:r>
            <a:r>
              <a:rPr sz="800" spc="50" dirty="0">
                <a:latin typeface="Tahoma"/>
                <a:cs typeface="Tahoma"/>
              </a:rPr>
              <a:t>n</a:t>
            </a:r>
            <a:r>
              <a:rPr sz="800" spc="75" dirty="0">
                <a:latin typeface="Tahoma"/>
                <a:cs typeface="Tahoma"/>
              </a:rPr>
              <a:t>+</a:t>
            </a:r>
            <a:r>
              <a:rPr sz="800" spc="65" dirty="0">
                <a:latin typeface="Tahoma"/>
                <a:cs typeface="Tahoma"/>
              </a:rPr>
              <a:t>Cac</a:t>
            </a:r>
            <a:r>
              <a:rPr sz="800" spc="50" dirty="0">
                <a:latin typeface="Tahoma"/>
                <a:cs typeface="Tahoma"/>
              </a:rPr>
              <a:t>h</a:t>
            </a:r>
            <a:r>
              <a:rPr sz="800" spc="30" dirty="0">
                <a:latin typeface="Tahoma"/>
                <a:cs typeface="Tahoma"/>
              </a:rPr>
              <a:t>i</a:t>
            </a:r>
            <a:r>
              <a:rPr sz="800" spc="50" dirty="0">
                <a:latin typeface="Tahoma"/>
                <a:cs typeface="Tahoma"/>
              </a:rPr>
              <a:t>n</a:t>
            </a:r>
            <a:r>
              <a:rPr sz="800" spc="60" dirty="0">
                <a:latin typeface="Tahoma"/>
                <a:cs typeface="Tahoma"/>
              </a:rPr>
              <a:t>g</a:t>
            </a:r>
            <a:r>
              <a:rPr sz="800" dirty="0">
                <a:latin typeface="Tahoma"/>
                <a:cs typeface="Tahoma"/>
              </a:rPr>
              <a:t> </a:t>
            </a:r>
            <a:r>
              <a:rPr sz="800" spc="-5" dirty="0">
                <a:latin typeface="Tahoma"/>
                <a:cs typeface="Tahoma"/>
              </a:rPr>
              <a:t>-</a:t>
            </a:r>
            <a:r>
              <a:rPr sz="800" dirty="0">
                <a:latin typeface="Tahoma"/>
                <a:cs typeface="Tahoma"/>
              </a:rPr>
              <a:t> </a:t>
            </a:r>
            <a:r>
              <a:rPr sz="800" spc="65" dirty="0">
                <a:latin typeface="Tahoma"/>
                <a:cs typeface="Tahoma"/>
              </a:rPr>
              <a:t>2</a:t>
            </a:r>
            <a:r>
              <a:rPr sz="800" spc="10" dirty="0">
                <a:latin typeface="Tahoma"/>
                <a:cs typeface="Tahoma"/>
              </a:rPr>
              <a:t>0%</a:t>
            </a:r>
            <a:endParaRPr sz="800">
              <a:latin typeface="Tahoma"/>
              <a:cs typeface="Tahoma"/>
            </a:endParaRPr>
          </a:p>
        </p:txBody>
      </p:sp>
      <p:sp>
        <p:nvSpPr>
          <p:cNvPr id="226" name="object 226"/>
          <p:cNvSpPr/>
          <p:nvPr/>
        </p:nvSpPr>
        <p:spPr>
          <a:xfrm>
            <a:off x="5756072" y="3068480"/>
            <a:ext cx="327660" cy="0"/>
          </a:xfrm>
          <a:custGeom>
            <a:avLst/>
            <a:gdLst/>
            <a:ahLst/>
            <a:cxnLst/>
            <a:rect l="l" t="t" r="r" b="b"/>
            <a:pathLst>
              <a:path w="327660">
                <a:moveTo>
                  <a:pt x="0" y="0"/>
                </a:moveTo>
                <a:lnTo>
                  <a:pt x="327607" y="0"/>
                </a:lnTo>
              </a:path>
            </a:pathLst>
          </a:custGeom>
          <a:ln w="7600">
            <a:solidFill>
              <a:srgbClr val="B22222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2151062" y="6026726"/>
            <a:ext cx="5115560" cy="174625"/>
          </a:xfrm>
          <a:custGeom>
            <a:avLst/>
            <a:gdLst/>
            <a:ahLst/>
            <a:cxnLst/>
            <a:rect l="l" t="t" r="r" b="b"/>
            <a:pathLst>
              <a:path w="5115559" h="174625">
                <a:moveTo>
                  <a:pt x="0" y="174042"/>
                </a:moveTo>
                <a:lnTo>
                  <a:pt x="465196" y="91984"/>
                </a:lnTo>
                <a:lnTo>
                  <a:pt x="2014976" y="20552"/>
                </a:lnTo>
                <a:lnTo>
                  <a:pt x="5115310" y="0"/>
                </a:lnTo>
              </a:path>
            </a:pathLst>
          </a:custGeom>
          <a:ln w="7600">
            <a:solidFill>
              <a:srgbClr val="B22222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2114609" y="6164315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453" y="72982"/>
                </a:moveTo>
                <a:lnTo>
                  <a:pt x="0" y="36453"/>
                </a:lnTo>
                <a:lnTo>
                  <a:pt x="36453" y="0"/>
                </a:lnTo>
                <a:lnTo>
                  <a:pt x="72906" y="36453"/>
                </a:lnTo>
                <a:lnTo>
                  <a:pt x="36453" y="72982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2114609" y="6164315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0" y="36453"/>
                </a:moveTo>
                <a:lnTo>
                  <a:pt x="36453" y="72982"/>
                </a:lnTo>
                <a:lnTo>
                  <a:pt x="72906" y="36453"/>
                </a:lnTo>
                <a:lnTo>
                  <a:pt x="36453" y="0"/>
                </a:lnTo>
                <a:lnTo>
                  <a:pt x="0" y="36453"/>
                </a:lnTo>
                <a:close/>
              </a:path>
            </a:pathLst>
          </a:custGeom>
          <a:ln w="760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2608658" y="6108555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20">
                <a:moveTo>
                  <a:pt x="0" y="10124"/>
                </a:moveTo>
                <a:lnTo>
                  <a:pt x="15200" y="10124"/>
                </a:lnTo>
              </a:path>
            </a:pathLst>
          </a:custGeom>
          <a:ln w="21518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2579730" y="6082181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529" y="72982"/>
                </a:moveTo>
                <a:lnTo>
                  <a:pt x="0" y="36529"/>
                </a:lnTo>
                <a:lnTo>
                  <a:pt x="36529" y="0"/>
                </a:lnTo>
                <a:lnTo>
                  <a:pt x="72982" y="36529"/>
                </a:lnTo>
                <a:lnTo>
                  <a:pt x="36529" y="72982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2579730" y="6082181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0" y="36529"/>
                </a:moveTo>
                <a:lnTo>
                  <a:pt x="36529" y="72982"/>
                </a:lnTo>
                <a:lnTo>
                  <a:pt x="72982" y="36529"/>
                </a:lnTo>
                <a:lnTo>
                  <a:pt x="36529" y="0"/>
                </a:lnTo>
                <a:lnTo>
                  <a:pt x="0" y="36529"/>
                </a:lnTo>
                <a:close/>
              </a:path>
            </a:pathLst>
          </a:custGeom>
          <a:ln w="760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4129509" y="6010750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529" y="72982"/>
                </a:moveTo>
                <a:lnTo>
                  <a:pt x="0" y="36529"/>
                </a:lnTo>
                <a:lnTo>
                  <a:pt x="36529" y="0"/>
                </a:lnTo>
                <a:lnTo>
                  <a:pt x="72982" y="36529"/>
                </a:lnTo>
                <a:lnTo>
                  <a:pt x="36529" y="72982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4129509" y="6010750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0" y="36529"/>
                </a:moveTo>
                <a:lnTo>
                  <a:pt x="36529" y="72982"/>
                </a:lnTo>
                <a:lnTo>
                  <a:pt x="72982" y="36529"/>
                </a:lnTo>
                <a:lnTo>
                  <a:pt x="36529" y="0"/>
                </a:lnTo>
                <a:lnTo>
                  <a:pt x="0" y="36529"/>
                </a:lnTo>
                <a:close/>
              </a:path>
            </a:pathLst>
          </a:custGeom>
          <a:ln w="760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7258771" y="6016571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40" h="20320">
                <a:moveTo>
                  <a:pt x="0" y="10154"/>
                </a:moveTo>
                <a:lnTo>
                  <a:pt x="15201" y="10154"/>
                </a:lnTo>
              </a:path>
            </a:pathLst>
          </a:custGeom>
          <a:ln w="21579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7229922" y="5990273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451" y="72906"/>
                </a:moveTo>
                <a:lnTo>
                  <a:pt x="0" y="36453"/>
                </a:lnTo>
                <a:lnTo>
                  <a:pt x="36451" y="0"/>
                </a:lnTo>
                <a:lnTo>
                  <a:pt x="72904" y="36453"/>
                </a:lnTo>
                <a:lnTo>
                  <a:pt x="36451" y="72906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7229922" y="5990273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0" y="36453"/>
                </a:moveTo>
                <a:lnTo>
                  <a:pt x="36451" y="72906"/>
                </a:lnTo>
                <a:lnTo>
                  <a:pt x="72904" y="36453"/>
                </a:lnTo>
                <a:lnTo>
                  <a:pt x="36451" y="0"/>
                </a:lnTo>
                <a:lnTo>
                  <a:pt x="0" y="36453"/>
                </a:lnTo>
                <a:close/>
              </a:path>
            </a:pathLst>
          </a:custGeom>
          <a:ln w="760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5912662" y="3058387"/>
            <a:ext cx="15240" cy="20320"/>
          </a:xfrm>
          <a:custGeom>
            <a:avLst/>
            <a:gdLst/>
            <a:ahLst/>
            <a:cxnLst/>
            <a:rect l="l" t="t" r="r" b="b"/>
            <a:pathLst>
              <a:path w="15239" h="20319">
                <a:moveTo>
                  <a:pt x="0" y="10123"/>
                </a:moveTo>
                <a:lnTo>
                  <a:pt x="15200" y="10123"/>
                </a:lnTo>
              </a:path>
            </a:pathLst>
          </a:custGeom>
          <a:ln w="21517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5883810" y="3032027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453" y="72982"/>
                </a:moveTo>
                <a:lnTo>
                  <a:pt x="0" y="36453"/>
                </a:lnTo>
                <a:lnTo>
                  <a:pt x="36453" y="0"/>
                </a:lnTo>
                <a:lnTo>
                  <a:pt x="72982" y="36453"/>
                </a:lnTo>
                <a:lnTo>
                  <a:pt x="36453" y="72982"/>
                </a:lnTo>
                <a:close/>
              </a:path>
            </a:pathLst>
          </a:custGeom>
          <a:solidFill>
            <a:srgbClr val="B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5883810" y="3032027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0" y="36453"/>
                </a:moveTo>
                <a:lnTo>
                  <a:pt x="36453" y="72982"/>
                </a:lnTo>
                <a:lnTo>
                  <a:pt x="72982" y="36453"/>
                </a:lnTo>
                <a:lnTo>
                  <a:pt x="36453" y="0"/>
                </a:lnTo>
                <a:lnTo>
                  <a:pt x="0" y="36453"/>
                </a:lnTo>
                <a:close/>
              </a:path>
            </a:pathLst>
          </a:custGeom>
          <a:ln w="7600">
            <a:solidFill>
              <a:srgbClr val="B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2099408" y="3288902"/>
            <a:ext cx="5219065" cy="3053715"/>
          </a:xfrm>
          <a:custGeom>
            <a:avLst/>
            <a:gdLst/>
            <a:ahLst/>
            <a:cxnLst/>
            <a:rect l="l" t="t" r="r" b="b"/>
            <a:pathLst>
              <a:path w="5219065" h="3053715">
                <a:moveTo>
                  <a:pt x="0" y="0"/>
                </a:moveTo>
                <a:lnTo>
                  <a:pt x="5218635" y="0"/>
                </a:lnTo>
                <a:lnTo>
                  <a:pt x="5218635" y="3053255"/>
                </a:lnTo>
                <a:lnTo>
                  <a:pt x="0" y="3053255"/>
                </a:lnTo>
                <a:lnTo>
                  <a:pt x="0" y="0"/>
                </a:lnTo>
                <a:close/>
              </a:path>
            </a:pathLst>
          </a:custGeom>
          <a:ln w="38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4945224" y="1975836"/>
            <a:ext cx="276225" cy="189865"/>
          </a:xfrm>
          <a:custGeom>
            <a:avLst/>
            <a:gdLst/>
            <a:ahLst/>
            <a:cxnLst/>
            <a:rect l="l" t="t" r="r" b="b"/>
            <a:pathLst>
              <a:path w="276225" h="189864">
                <a:moveTo>
                  <a:pt x="0" y="0"/>
                </a:moveTo>
                <a:lnTo>
                  <a:pt x="276006" y="0"/>
                </a:lnTo>
                <a:lnTo>
                  <a:pt x="276006" y="189263"/>
                </a:lnTo>
                <a:lnTo>
                  <a:pt x="0" y="18926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 txBox="1"/>
          <p:nvPr/>
        </p:nvSpPr>
        <p:spPr>
          <a:xfrm>
            <a:off x="4973286" y="2016444"/>
            <a:ext cx="220345" cy="120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i="1" spc="-5" dirty="0">
                <a:latin typeface="Arial"/>
                <a:cs typeface="Arial"/>
              </a:rPr>
              <a:t>miss</a:t>
            </a:r>
            <a:endParaRPr sz="750">
              <a:latin typeface="Arial"/>
              <a:cs typeface="Arial"/>
            </a:endParaRPr>
          </a:p>
        </p:txBody>
      </p:sp>
      <p:sp>
        <p:nvSpPr>
          <p:cNvPr id="244" name="object 244"/>
          <p:cNvSpPr/>
          <p:nvPr/>
        </p:nvSpPr>
        <p:spPr>
          <a:xfrm>
            <a:off x="4984654" y="1661974"/>
            <a:ext cx="181610" cy="189865"/>
          </a:xfrm>
          <a:custGeom>
            <a:avLst/>
            <a:gdLst/>
            <a:ahLst/>
            <a:cxnLst/>
            <a:rect l="l" t="t" r="r" b="b"/>
            <a:pathLst>
              <a:path w="181610" h="189864">
                <a:moveTo>
                  <a:pt x="0" y="0"/>
                </a:moveTo>
                <a:lnTo>
                  <a:pt x="181376" y="0"/>
                </a:lnTo>
                <a:lnTo>
                  <a:pt x="181376" y="189263"/>
                </a:lnTo>
                <a:lnTo>
                  <a:pt x="0" y="18926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 txBox="1"/>
          <p:nvPr/>
        </p:nvSpPr>
        <p:spPr>
          <a:xfrm>
            <a:off x="5012670" y="1702581"/>
            <a:ext cx="125730" cy="120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i="1" spc="-5" dirty="0">
                <a:latin typeface="Arial"/>
                <a:cs typeface="Arial"/>
              </a:rPr>
              <a:t>hit</a:t>
            </a:r>
            <a:endParaRPr sz="750">
              <a:latin typeface="Arial"/>
              <a:cs typeface="Arial"/>
            </a:endParaRPr>
          </a:p>
        </p:txBody>
      </p:sp>
      <p:sp>
        <p:nvSpPr>
          <p:cNvPr id="246" name="object 246"/>
          <p:cNvSpPr/>
          <p:nvPr/>
        </p:nvSpPr>
        <p:spPr>
          <a:xfrm>
            <a:off x="4400379" y="1861491"/>
            <a:ext cx="568325" cy="284480"/>
          </a:xfrm>
          <a:custGeom>
            <a:avLst/>
            <a:gdLst/>
            <a:ahLst/>
            <a:cxnLst/>
            <a:rect l="l" t="t" r="r" b="b"/>
            <a:pathLst>
              <a:path w="568325" h="284480">
                <a:moveTo>
                  <a:pt x="560725" y="0"/>
                </a:moveTo>
                <a:lnTo>
                  <a:pt x="7061" y="0"/>
                </a:lnTo>
                <a:lnTo>
                  <a:pt x="0" y="7061"/>
                </a:lnTo>
                <a:lnTo>
                  <a:pt x="0" y="276832"/>
                </a:lnTo>
                <a:lnTo>
                  <a:pt x="7061" y="283893"/>
                </a:lnTo>
                <a:lnTo>
                  <a:pt x="560725" y="283893"/>
                </a:lnTo>
                <a:lnTo>
                  <a:pt x="567786" y="276832"/>
                </a:lnTo>
                <a:lnTo>
                  <a:pt x="567786" y="7061"/>
                </a:lnTo>
                <a:lnTo>
                  <a:pt x="5607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4400380" y="1861490"/>
            <a:ext cx="568325" cy="284480"/>
          </a:xfrm>
          <a:custGeom>
            <a:avLst/>
            <a:gdLst/>
            <a:ahLst/>
            <a:cxnLst/>
            <a:rect l="l" t="t" r="r" b="b"/>
            <a:pathLst>
              <a:path w="568325" h="284480">
                <a:moveTo>
                  <a:pt x="15771" y="0"/>
                </a:moveTo>
                <a:lnTo>
                  <a:pt x="552014" y="0"/>
                </a:lnTo>
                <a:lnTo>
                  <a:pt x="560725" y="0"/>
                </a:lnTo>
                <a:lnTo>
                  <a:pt x="567786" y="7061"/>
                </a:lnTo>
                <a:lnTo>
                  <a:pt x="567786" y="15771"/>
                </a:lnTo>
                <a:lnTo>
                  <a:pt x="567786" y="268121"/>
                </a:lnTo>
                <a:lnTo>
                  <a:pt x="567786" y="276832"/>
                </a:lnTo>
                <a:lnTo>
                  <a:pt x="560725" y="283893"/>
                </a:lnTo>
                <a:lnTo>
                  <a:pt x="552014" y="283893"/>
                </a:lnTo>
                <a:lnTo>
                  <a:pt x="15771" y="283893"/>
                </a:lnTo>
                <a:lnTo>
                  <a:pt x="7061" y="283893"/>
                </a:lnTo>
                <a:lnTo>
                  <a:pt x="0" y="276832"/>
                </a:lnTo>
                <a:lnTo>
                  <a:pt x="0" y="268121"/>
                </a:lnTo>
                <a:lnTo>
                  <a:pt x="0" y="15771"/>
                </a:lnTo>
                <a:lnTo>
                  <a:pt x="0" y="7061"/>
                </a:lnTo>
                <a:lnTo>
                  <a:pt x="7061" y="0"/>
                </a:lnTo>
                <a:lnTo>
                  <a:pt x="15771" y="0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 txBox="1"/>
          <p:nvPr/>
        </p:nvSpPr>
        <p:spPr>
          <a:xfrm>
            <a:off x="4530858" y="1890268"/>
            <a:ext cx="299085" cy="2305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6830">
              <a:lnSpc>
                <a:spcPts val="869"/>
              </a:lnSpc>
            </a:pPr>
            <a:r>
              <a:rPr sz="750" spc="-5" dirty="0">
                <a:latin typeface="Arial"/>
                <a:cs typeface="Arial"/>
              </a:rPr>
              <a:t>Flow Cache</a:t>
            </a:r>
            <a:endParaRPr sz="750">
              <a:latin typeface="Arial"/>
              <a:cs typeface="Arial"/>
            </a:endParaRPr>
          </a:p>
        </p:txBody>
      </p:sp>
      <p:sp>
        <p:nvSpPr>
          <p:cNvPr id="249" name="object 249"/>
          <p:cNvSpPr/>
          <p:nvPr/>
        </p:nvSpPr>
        <p:spPr>
          <a:xfrm>
            <a:off x="7274767" y="2003436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>
                <a:moveTo>
                  <a:pt x="0" y="0"/>
                </a:moveTo>
                <a:lnTo>
                  <a:pt x="161904" y="0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7413014" y="1979780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0" y="0"/>
                </a:moveTo>
                <a:lnTo>
                  <a:pt x="23657" y="23657"/>
                </a:lnTo>
                <a:lnTo>
                  <a:pt x="0" y="47315"/>
                </a:lnTo>
                <a:lnTo>
                  <a:pt x="63087" y="2365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7413014" y="1979779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63087" y="23657"/>
                </a:moveTo>
                <a:lnTo>
                  <a:pt x="0" y="0"/>
                </a:lnTo>
                <a:lnTo>
                  <a:pt x="23656" y="23657"/>
                </a:lnTo>
                <a:lnTo>
                  <a:pt x="0" y="47315"/>
                </a:lnTo>
                <a:lnTo>
                  <a:pt x="63087" y="23657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 txBox="1"/>
          <p:nvPr/>
        </p:nvSpPr>
        <p:spPr>
          <a:xfrm>
            <a:off x="7476983" y="1945470"/>
            <a:ext cx="304800" cy="120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i="1" spc="-5" dirty="0">
                <a:latin typeface="Arial"/>
                <a:cs typeface="Arial"/>
              </a:rPr>
              <a:t>packet</a:t>
            </a:r>
            <a:endParaRPr sz="750">
              <a:latin typeface="Arial"/>
              <a:cs typeface="Arial"/>
            </a:endParaRPr>
          </a:p>
        </p:txBody>
      </p:sp>
      <p:sp>
        <p:nvSpPr>
          <p:cNvPr id="253" name="object 253"/>
          <p:cNvSpPr/>
          <p:nvPr/>
        </p:nvSpPr>
        <p:spPr>
          <a:xfrm>
            <a:off x="5242076" y="1861491"/>
            <a:ext cx="568325" cy="284480"/>
          </a:xfrm>
          <a:custGeom>
            <a:avLst/>
            <a:gdLst/>
            <a:ahLst/>
            <a:cxnLst/>
            <a:rect l="l" t="t" r="r" b="b"/>
            <a:pathLst>
              <a:path w="568325" h="284480">
                <a:moveTo>
                  <a:pt x="560725" y="0"/>
                </a:moveTo>
                <a:lnTo>
                  <a:pt x="7061" y="0"/>
                </a:lnTo>
                <a:lnTo>
                  <a:pt x="0" y="7061"/>
                </a:lnTo>
                <a:lnTo>
                  <a:pt x="0" y="276832"/>
                </a:lnTo>
                <a:lnTo>
                  <a:pt x="7061" y="283893"/>
                </a:lnTo>
                <a:lnTo>
                  <a:pt x="560725" y="283893"/>
                </a:lnTo>
                <a:lnTo>
                  <a:pt x="567786" y="276832"/>
                </a:lnTo>
                <a:lnTo>
                  <a:pt x="567786" y="7061"/>
                </a:lnTo>
                <a:lnTo>
                  <a:pt x="5607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5242077" y="1861490"/>
            <a:ext cx="568325" cy="284480"/>
          </a:xfrm>
          <a:custGeom>
            <a:avLst/>
            <a:gdLst/>
            <a:ahLst/>
            <a:cxnLst/>
            <a:rect l="l" t="t" r="r" b="b"/>
            <a:pathLst>
              <a:path w="568325" h="284480">
                <a:moveTo>
                  <a:pt x="15771" y="0"/>
                </a:moveTo>
                <a:lnTo>
                  <a:pt x="552014" y="0"/>
                </a:lnTo>
                <a:lnTo>
                  <a:pt x="560725" y="0"/>
                </a:lnTo>
                <a:lnTo>
                  <a:pt x="567786" y="7061"/>
                </a:lnTo>
                <a:lnTo>
                  <a:pt x="567786" y="15771"/>
                </a:lnTo>
                <a:lnTo>
                  <a:pt x="567786" y="268121"/>
                </a:lnTo>
                <a:lnTo>
                  <a:pt x="567786" y="276832"/>
                </a:lnTo>
                <a:lnTo>
                  <a:pt x="560725" y="283893"/>
                </a:lnTo>
                <a:lnTo>
                  <a:pt x="552014" y="283893"/>
                </a:lnTo>
                <a:lnTo>
                  <a:pt x="15771" y="283893"/>
                </a:lnTo>
                <a:lnTo>
                  <a:pt x="7061" y="283893"/>
                </a:lnTo>
                <a:lnTo>
                  <a:pt x="0" y="276832"/>
                </a:lnTo>
                <a:lnTo>
                  <a:pt x="0" y="268121"/>
                </a:lnTo>
                <a:lnTo>
                  <a:pt x="0" y="15771"/>
                </a:lnTo>
                <a:lnTo>
                  <a:pt x="0" y="7061"/>
                </a:lnTo>
                <a:lnTo>
                  <a:pt x="7061" y="0"/>
                </a:lnTo>
                <a:lnTo>
                  <a:pt x="15771" y="0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 txBox="1"/>
          <p:nvPr/>
        </p:nvSpPr>
        <p:spPr>
          <a:xfrm>
            <a:off x="5314682" y="1890268"/>
            <a:ext cx="415290" cy="2305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81280">
              <a:lnSpc>
                <a:spcPts val="869"/>
              </a:lnSpc>
            </a:pPr>
            <a:r>
              <a:rPr sz="750" spc="-90" dirty="0">
                <a:latin typeface="Arial"/>
                <a:cs typeface="Arial"/>
              </a:rPr>
              <a:t>T</a:t>
            </a:r>
            <a:r>
              <a:rPr sz="750" spc="-10" dirty="0">
                <a:latin typeface="Arial"/>
                <a:cs typeface="Arial"/>
              </a:rPr>
              <a:t>able </a:t>
            </a:r>
            <a:r>
              <a:rPr sz="750" spc="-5" dirty="0">
                <a:latin typeface="Arial"/>
                <a:cs typeface="Arial"/>
              </a:rPr>
              <a:t>Selection</a:t>
            </a:r>
            <a:endParaRPr sz="750">
              <a:latin typeface="Arial"/>
              <a:cs typeface="Arial"/>
            </a:endParaRPr>
          </a:p>
        </p:txBody>
      </p:sp>
      <p:sp>
        <p:nvSpPr>
          <p:cNvPr id="256" name="object 256"/>
          <p:cNvSpPr/>
          <p:nvPr/>
        </p:nvSpPr>
        <p:spPr>
          <a:xfrm>
            <a:off x="5974529" y="1861491"/>
            <a:ext cx="568325" cy="284480"/>
          </a:xfrm>
          <a:custGeom>
            <a:avLst/>
            <a:gdLst/>
            <a:ahLst/>
            <a:cxnLst/>
            <a:rect l="l" t="t" r="r" b="b"/>
            <a:pathLst>
              <a:path w="568325" h="284480">
                <a:moveTo>
                  <a:pt x="560724" y="0"/>
                </a:moveTo>
                <a:lnTo>
                  <a:pt x="7061" y="0"/>
                </a:lnTo>
                <a:lnTo>
                  <a:pt x="0" y="7061"/>
                </a:lnTo>
                <a:lnTo>
                  <a:pt x="0" y="276832"/>
                </a:lnTo>
                <a:lnTo>
                  <a:pt x="7061" y="283893"/>
                </a:lnTo>
                <a:lnTo>
                  <a:pt x="560724" y="283893"/>
                </a:lnTo>
                <a:lnTo>
                  <a:pt x="567785" y="276832"/>
                </a:lnTo>
                <a:lnTo>
                  <a:pt x="567785" y="7061"/>
                </a:lnTo>
                <a:lnTo>
                  <a:pt x="56072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5974530" y="1861490"/>
            <a:ext cx="568325" cy="284480"/>
          </a:xfrm>
          <a:custGeom>
            <a:avLst/>
            <a:gdLst/>
            <a:ahLst/>
            <a:cxnLst/>
            <a:rect l="l" t="t" r="r" b="b"/>
            <a:pathLst>
              <a:path w="568325" h="284480">
                <a:moveTo>
                  <a:pt x="15771" y="0"/>
                </a:moveTo>
                <a:lnTo>
                  <a:pt x="552014" y="0"/>
                </a:lnTo>
                <a:lnTo>
                  <a:pt x="560723" y="0"/>
                </a:lnTo>
                <a:lnTo>
                  <a:pt x="567786" y="7061"/>
                </a:lnTo>
                <a:lnTo>
                  <a:pt x="567786" y="15771"/>
                </a:lnTo>
                <a:lnTo>
                  <a:pt x="567786" y="268121"/>
                </a:lnTo>
                <a:lnTo>
                  <a:pt x="567786" y="276832"/>
                </a:lnTo>
                <a:lnTo>
                  <a:pt x="560723" y="283893"/>
                </a:lnTo>
                <a:lnTo>
                  <a:pt x="552014" y="283893"/>
                </a:lnTo>
                <a:lnTo>
                  <a:pt x="15771" y="283893"/>
                </a:lnTo>
                <a:lnTo>
                  <a:pt x="7061" y="283893"/>
                </a:lnTo>
                <a:lnTo>
                  <a:pt x="0" y="276832"/>
                </a:lnTo>
                <a:lnTo>
                  <a:pt x="0" y="268121"/>
                </a:lnTo>
                <a:lnTo>
                  <a:pt x="0" y="15771"/>
                </a:lnTo>
                <a:lnTo>
                  <a:pt x="0" y="7061"/>
                </a:lnTo>
                <a:lnTo>
                  <a:pt x="7061" y="0"/>
                </a:lnTo>
                <a:lnTo>
                  <a:pt x="15771" y="0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 txBox="1"/>
          <p:nvPr/>
        </p:nvSpPr>
        <p:spPr>
          <a:xfrm>
            <a:off x="6047134" y="1890268"/>
            <a:ext cx="415290" cy="2305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94615">
              <a:lnSpc>
                <a:spcPts val="869"/>
              </a:lnSpc>
            </a:pPr>
            <a:r>
              <a:rPr sz="750" spc="-5" dirty="0">
                <a:latin typeface="Arial"/>
                <a:cs typeface="Arial"/>
              </a:rPr>
              <a:t>Flow Selection</a:t>
            </a:r>
            <a:endParaRPr sz="750">
              <a:latin typeface="Arial"/>
              <a:cs typeface="Arial"/>
            </a:endParaRPr>
          </a:p>
        </p:txBody>
      </p:sp>
      <p:sp>
        <p:nvSpPr>
          <p:cNvPr id="259" name="object 259"/>
          <p:cNvSpPr/>
          <p:nvPr/>
        </p:nvSpPr>
        <p:spPr>
          <a:xfrm>
            <a:off x="6706982" y="1861491"/>
            <a:ext cx="568325" cy="284480"/>
          </a:xfrm>
          <a:custGeom>
            <a:avLst/>
            <a:gdLst/>
            <a:ahLst/>
            <a:cxnLst/>
            <a:rect l="l" t="t" r="r" b="b"/>
            <a:pathLst>
              <a:path w="568325" h="284480">
                <a:moveTo>
                  <a:pt x="560725" y="0"/>
                </a:moveTo>
                <a:lnTo>
                  <a:pt x="7062" y="0"/>
                </a:lnTo>
                <a:lnTo>
                  <a:pt x="0" y="7061"/>
                </a:lnTo>
                <a:lnTo>
                  <a:pt x="0" y="276832"/>
                </a:lnTo>
                <a:lnTo>
                  <a:pt x="7062" y="283893"/>
                </a:lnTo>
                <a:lnTo>
                  <a:pt x="560725" y="283893"/>
                </a:lnTo>
                <a:lnTo>
                  <a:pt x="567786" y="276832"/>
                </a:lnTo>
                <a:lnTo>
                  <a:pt x="567786" y="7061"/>
                </a:lnTo>
                <a:lnTo>
                  <a:pt x="5607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6706981" y="1861490"/>
            <a:ext cx="568325" cy="284480"/>
          </a:xfrm>
          <a:custGeom>
            <a:avLst/>
            <a:gdLst/>
            <a:ahLst/>
            <a:cxnLst/>
            <a:rect l="l" t="t" r="r" b="b"/>
            <a:pathLst>
              <a:path w="568325" h="284480">
                <a:moveTo>
                  <a:pt x="15771" y="0"/>
                </a:moveTo>
                <a:lnTo>
                  <a:pt x="552015" y="0"/>
                </a:lnTo>
                <a:lnTo>
                  <a:pt x="560725" y="0"/>
                </a:lnTo>
                <a:lnTo>
                  <a:pt x="567786" y="7061"/>
                </a:lnTo>
                <a:lnTo>
                  <a:pt x="567786" y="15771"/>
                </a:lnTo>
                <a:lnTo>
                  <a:pt x="567786" y="268121"/>
                </a:lnTo>
                <a:lnTo>
                  <a:pt x="567786" y="276832"/>
                </a:lnTo>
                <a:lnTo>
                  <a:pt x="560725" y="283893"/>
                </a:lnTo>
                <a:lnTo>
                  <a:pt x="552015" y="283893"/>
                </a:lnTo>
                <a:lnTo>
                  <a:pt x="15771" y="283893"/>
                </a:lnTo>
                <a:lnTo>
                  <a:pt x="7062" y="283893"/>
                </a:lnTo>
                <a:lnTo>
                  <a:pt x="0" y="276832"/>
                </a:lnTo>
                <a:lnTo>
                  <a:pt x="0" y="268121"/>
                </a:lnTo>
                <a:lnTo>
                  <a:pt x="0" y="15771"/>
                </a:lnTo>
                <a:lnTo>
                  <a:pt x="0" y="7061"/>
                </a:lnTo>
                <a:lnTo>
                  <a:pt x="7062" y="0"/>
                </a:lnTo>
                <a:lnTo>
                  <a:pt x="15771" y="0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 txBox="1"/>
          <p:nvPr/>
        </p:nvSpPr>
        <p:spPr>
          <a:xfrm>
            <a:off x="6742759" y="1890268"/>
            <a:ext cx="488950" cy="2305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99695">
              <a:lnSpc>
                <a:spcPts val="869"/>
              </a:lnSpc>
            </a:pPr>
            <a:r>
              <a:rPr sz="750" spc="-5" dirty="0">
                <a:latin typeface="Arial"/>
                <a:cs typeface="Arial"/>
              </a:rPr>
              <a:t>Action Application</a:t>
            </a:r>
            <a:endParaRPr sz="750">
              <a:latin typeface="Arial"/>
              <a:cs typeface="Arial"/>
            </a:endParaRPr>
          </a:p>
        </p:txBody>
      </p:sp>
      <p:sp>
        <p:nvSpPr>
          <p:cNvPr id="262" name="object 262"/>
          <p:cNvSpPr/>
          <p:nvPr/>
        </p:nvSpPr>
        <p:spPr>
          <a:xfrm>
            <a:off x="5809863" y="2003436"/>
            <a:ext cx="110489" cy="0"/>
          </a:xfrm>
          <a:custGeom>
            <a:avLst/>
            <a:gdLst/>
            <a:ahLst/>
            <a:cxnLst/>
            <a:rect l="l" t="t" r="r" b="b"/>
            <a:pathLst>
              <a:path w="110489">
                <a:moveTo>
                  <a:pt x="0" y="0"/>
                </a:moveTo>
                <a:lnTo>
                  <a:pt x="110253" y="0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5896458" y="1979780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0" y="0"/>
                </a:moveTo>
                <a:lnTo>
                  <a:pt x="23657" y="23657"/>
                </a:lnTo>
                <a:lnTo>
                  <a:pt x="0" y="47315"/>
                </a:lnTo>
                <a:lnTo>
                  <a:pt x="63087" y="2365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5896459" y="1979779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63087" y="23657"/>
                </a:moveTo>
                <a:lnTo>
                  <a:pt x="0" y="0"/>
                </a:lnTo>
                <a:lnTo>
                  <a:pt x="23657" y="23657"/>
                </a:lnTo>
                <a:lnTo>
                  <a:pt x="0" y="47315"/>
                </a:lnTo>
                <a:lnTo>
                  <a:pt x="63087" y="23657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6542316" y="2003436"/>
            <a:ext cx="110489" cy="0"/>
          </a:xfrm>
          <a:custGeom>
            <a:avLst/>
            <a:gdLst/>
            <a:ahLst/>
            <a:cxnLst/>
            <a:rect l="l" t="t" r="r" b="b"/>
            <a:pathLst>
              <a:path w="110490">
                <a:moveTo>
                  <a:pt x="0" y="0"/>
                </a:moveTo>
                <a:lnTo>
                  <a:pt x="110252" y="0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6628910" y="1979780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0" y="0"/>
                </a:moveTo>
                <a:lnTo>
                  <a:pt x="23657" y="23657"/>
                </a:lnTo>
                <a:lnTo>
                  <a:pt x="0" y="47315"/>
                </a:lnTo>
                <a:lnTo>
                  <a:pt x="63087" y="2365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6628911" y="1979779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63087" y="23657"/>
                </a:moveTo>
                <a:lnTo>
                  <a:pt x="0" y="0"/>
                </a:lnTo>
                <a:lnTo>
                  <a:pt x="23656" y="23657"/>
                </a:lnTo>
                <a:lnTo>
                  <a:pt x="0" y="47315"/>
                </a:lnTo>
                <a:lnTo>
                  <a:pt x="63087" y="23657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5525970" y="2145383"/>
            <a:ext cx="1370330" cy="120014"/>
          </a:xfrm>
          <a:custGeom>
            <a:avLst/>
            <a:gdLst/>
            <a:ahLst/>
            <a:cxnLst/>
            <a:rect l="l" t="t" r="r" b="b"/>
            <a:pathLst>
              <a:path w="1370329" h="120014">
                <a:moveTo>
                  <a:pt x="1370273" y="0"/>
                </a:moveTo>
                <a:lnTo>
                  <a:pt x="1370273" y="70184"/>
                </a:lnTo>
                <a:lnTo>
                  <a:pt x="1370273" y="119568"/>
                </a:lnTo>
                <a:lnTo>
                  <a:pt x="1055321" y="119568"/>
                </a:lnTo>
                <a:lnTo>
                  <a:pt x="0" y="119568"/>
                </a:lnTo>
                <a:lnTo>
                  <a:pt x="0" y="70184"/>
                </a:lnTo>
                <a:lnTo>
                  <a:pt x="0" y="54412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5502311" y="2160367"/>
            <a:ext cx="47625" cy="63500"/>
          </a:xfrm>
          <a:custGeom>
            <a:avLst/>
            <a:gdLst/>
            <a:ahLst/>
            <a:cxnLst/>
            <a:rect l="l" t="t" r="r" b="b"/>
            <a:pathLst>
              <a:path w="47625" h="63500">
                <a:moveTo>
                  <a:pt x="23658" y="0"/>
                </a:moveTo>
                <a:lnTo>
                  <a:pt x="0" y="63087"/>
                </a:lnTo>
                <a:lnTo>
                  <a:pt x="23658" y="39429"/>
                </a:lnTo>
                <a:lnTo>
                  <a:pt x="38444" y="39429"/>
                </a:lnTo>
                <a:lnTo>
                  <a:pt x="23658" y="0"/>
                </a:lnTo>
                <a:close/>
              </a:path>
              <a:path w="47625" h="63500">
                <a:moveTo>
                  <a:pt x="38444" y="39429"/>
                </a:moveTo>
                <a:lnTo>
                  <a:pt x="23658" y="39429"/>
                </a:lnTo>
                <a:lnTo>
                  <a:pt x="47315" y="63087"/>
                </a:lnTo>
                <a:lnTo>
                  <a:pt x="38444" y="394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5502312" y="2160366"/>
            <a:ext cx="47625" cy="63500"/>
          </a:xfrm>
          <a:custGeom>
            <a:avLst/>
            <a:gdLst/>
            <a:ahLst/>
            <a:cxnLst/>
            <a:rect l="l" t="t" r="r" b="b"/>
            <a:pathLst>
              <a:path w="47625" h="63500">
                <a:moveTo>
                  <a:pt x="23657" y="0"/>
                </a:moveTo>
                <a:lnTo>
                  <a:pt x="0" y="63087"/>
                </a:lnTo>
                <a:lnTo>
                  <a:pt x="23657" y="39429"/>
                </a:lnTo>
                <a:lnTo>
                  <a:pt x="47315" y="63087"/>
                </a:lnTo>
                <a:lnTo>
                  <a:pt x="23657" y="0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5986268" y="2166378"/>
            <a:ext cx="363220" cy="189865"/>
          </a:xfrm>
          <a:custGeom>
            <a:avLst/>
            <a:gdLst/>
            <a:ahLst/>
            <a:cxnLst/>
            <a:rect l="l" t="t" r="r" b="b"/>
            <a:pathLst>
              <a:path w="363220" h="189864">
                <a:moveTo>
                  <a:pt x="0" y="0"/>
                </a:moveTo>
                <a:lnTo>
                  <a:pt x="362752" y="0"/>
                </a:lnTo>
                <a:lnTo>
                  <a:pt x="362752" y="189263"/>
                </a:lnTo>
                <a:lnTo>
                  <a:pt x="0" y="18926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 txBox="1"/>
          <p:nvPr/>
        </p:nvSpPr>
        <p:spPr>
          <a:xfrm>
            <a:off x="6015539" y="2206986"/>
            <a:ext cx="304800" cy="120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i="1" spc="-5" dirty="0">
                <a:latin typeface="Arial"/>
                <a:cs typeface="Arial"/>
              </a:rPr>
              <a:t>packet</a:t>
            </a:r>
            <a:endParaRPr sz="750">
              <a:latin typeface="Arial"/>
              <a:cs typeface="Arial"/>
            </a:endParaRPr>
          </a:p>
        </p:txBody>
      </p:sp>
      <p:sp>
        <p:nvSpPr>
          <p:cNvPr id="273" name="object 273"/>
          <p:cNvSpPr/>
          <p:nvPr/>
        </p:nvSpPr>
        <p:spPr>
          <a:xfrm>
            <a:off x="4968166" y="2003436"/>
            <a:ext cx="219710" cy="0"/>
          </a:xfrm>
          <a:custGeom>
            <a:avLst/>
            <a:gdLst/>
            <a:ahLst/>
            <a:cxnLst/>
            <a:rect l="l" t="t" r="r" b="b"/>
            <a:pathLst>
              <a:path w="219710">
                <a:moveTo>
                  <a:pt x="0" y="0"/>
                </a:moveTo>
                <a:lnTo>
                  <a:pt x="219497" y="0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5164006" y="1979780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0" y="0"/>
                </a:moveTo>
                <a:lnTo>
                  <a:pt x="23656" y="23657"/>
                </a:lnTo>
                <a:lnTo>
                  <a:pt x="0" y="47315"/>
                </a:lnTo>
                <a:lnTo>
                  <a:pt x="63087" y="2365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5164006" y="1979779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63087" y="23657"/>
                </a:moveTo>
                <a:lnTo>
                  <a:pt x="0" y="0"/>
                </a:lnTo>
                <a:lnTo>
                  <a:pt x="23657" y="23657"/>
                </a:lnTo>
                <a:lnTo>
                  <a:pt x="0" y="47315"/>
                </a:lnTo>
                <a:lnTo>
                  <a:pt x="63087" y="23657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4968166" y="1701494"/>
            <a:ext cx="1928495" cy="231140"/>
          </a:xfrm>
          <a:custGeom>
            <a:avLst/>
            <a:gdLst/>
            <a:ahLst/>
            <a:cxnLst/>
            <a:rect l="l" t="t" r="r" b="b"/>
            <a:pathLst>
              <a:path w="1928495" h="231139">
                <a:moveTo>
                  <a:pt x="0" y="230969"/>
                </a:moveTo>
                <a:lnTo>
                  <a:pt x="70183" y="230969"/>
                </a:lnTo>
                <a:lnTo>
                  <a:pt x="182244" y="230969"/>
                </a:lnTo>
                <a:lnTo>
                  <a:pt x="182244" y="0"/>
                </a:lnTo>
                <a:lnTo>
                  <a:pt x="1928076" y="0"/>
                </a:lnTo>
                <a:lnTo>
                  <a:pt x="1928076" y="89811"/>
                </a:lnTo>
                <a:lnTo>
                  <a:pt x="1928076" y="105583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6872585" y="1783420"/>
            <a:ext cx="47625" cy="63500"/>
          </a:xfrm>
          <a:custGeom>
            <a:avLst/>
            <a:gdLst/>
            <a:ahLst/>
            <a:cxnLst/>
            <a:rect l="l" t="t" r="r" b="b"/>
            <a:pathLst>
              <a:path w="47625" h="63500">
                <a:moveTo>
                  <a:pt x="0" y="0"/>
                </a:moveTo>
                <a:lnTo>
                  <a:pt x="23658" y="63087"/>
                </a:lnTo>
                <a:lnTo>
                  <a:pt x="38444" y="23657"/>
                </a:lnTo>
                <a:lnTo>
                  <a:pt x="23658" y="23657"/>
                </a:lnTo>
                <a:lnTo>
                  <a:pt x="0" y="0"/>
                </a:lnTo>
                <a:close/>
              </a:path>
              <a:path w="47625" h="63500">
                <a:moveTo>
                  <a:pt x="47315" y="0"/>
                </a:moveTo>
                <a:lnTo>
                  <a:pt x="23658" y="23657"/>
                </a:lnTo>
                <a:lnTo>
                  <a:pt x="38444" y="23657"/>
                </a:lnTo>
                <a:lnTo>
                  <a:pt x="473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6872586" y="1783419"/>
            <a:ext cx="47625" cy="63500"/>
          </a:xfrm>
          <a:custGeom>
            <a:avLst/>
            <a:gdLst/>
            <a:ahLst/>
            <a:cxnLst/>
            <a:rect l="l" t="t" r="r" b="b"/>
            <a:pathLst>
              <a:path w="47625" h="63500">
                <a:moveTo>
                  <a:pt x="23656" y="63087"/>
                </a:moveTo>
                <a:lnTo>
                  <a:pt x="47315" y="0"/>
                </a:lnTo>
                <a:lnTo>
                  <a:pt x="23656" y="23657"/>
                </a:lnTo>
                <a:lnTo>
                  <a:pt x="0" y="0"/>
                </a:lnTo>
                <a:lnTo>
                  <a:pt x="23656" y="63087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5891300" y="1602920"/>
            <a:ext cx="363220" cy="189865"/>
          </a:xfrm>
          <a:custGeom>
            <a:avLst/>
            <a:gdLst/>
            <a:ahLst/>
            <a:cxnLst/>
            <a:rect l="l" t="t" r="r" b="b"/>
            <a:pathLst>
              <a:path w="363220" h="189864">
                <a:moveTo>
                  <a:pt x="0" y="0"/>
                </a:moveTo>
                <a:lnTo>
                  <a:pt x="362752" y="0"/>
                </a:lnTo>
                <a:lnTo>
                  <a:pt x="362752" y="189263"/>
                </a:lnTo>
                <a:lnTo>
                  <a:pt x="0" y="18926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 txBox="1"/>
          <p:nvPr/>
        </p:nvSpPr>
        <p:spPr>
          <a:xfrm>
            <a:off x="5920571" y="1643527"/>
            <a:ext cx="304800" cy="120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i="1" spc="-5" dirty="0">
                <a:latin typeface="Arial"/>
                <a:cs typeface="Arial"/>
              </a:rPr>
              <a:t>packet</a:t>
            </a:r>
            <a:endParaRPr sz="750">
              <a:latin typeface="Arial"/>
              <a:cs typeface="Arial"/>
            </a:endParaRPr>
          </a:p>
        </p:txBody>
      </p:sp>
      <p:sp>
        <p:nvSpPr>
          <p:cNvPr id="281" name="object 281"/>
          <p:cNvSpPr/>
          <p:nvPr/>
        </p:nvSpPr>
        <p:spPr>
          <a:xfrm>
            <a:off x="3129916" y="1639721"/>
            <a:ext cx="181610" cy="189865"/>
          </a:xfrm>
          <a:custGeom>
            <a:avLst/>
            <a:gdLst/>
            <a:ahLst/>
            <a:cxnLst/>
            <a:rect l="l" t="t" r="r" b="b"/>
            <a:pathLst>
              <a:path w="181610" h="189864">
                <a:moveTo>
                  <a:pt x="0" y="0"/>
                </a:moveTo>
                <a:lnTo>
                  <a:pt x="181376" y="0"/>
                </a:lnTo>
                <a:lnTo>
                  <a:pt x="181376" y="189263"/>
                </a:lnTo>
                <a:lnTo>
                  <a:pt x="0" y="18926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 txBox="1"/>
          <p:nvPr/>
        </p:nvSpPr>
        <p:spPr>
          <a:xfrm>
            <a:off x="3157932" y="1680328"/>
            <a:ext cx="125730" cy="120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i="1" spc="-5" dirty="0">
                <a:latin typeface="Arial"/>
                <a:cs typeface="Arial"/>
              </a:rPr>
              <a:t>hit</a:t>
            </a:r>
            <a:endParaRPr sz="750">
              <a:latin typeface="Arial"/>
              <a:cs typeface="Arial"/>
            </a:endParaRPr>
          </a:p>
        </p:txBody>
      </p:sp>
      <p:sp>
        <p:nvSpPr>
          <p:cNvPr id="283" name="object 283"/>
          <p:cNvSpPr/>
          <p:nvPr/>
        </p:nvSpPr>
        <p:spPr>
          <a:xfrm>
            <a:off x="3129916" y="2152307"/>
            <a:ext cx="276225" cy="189865"/>
          </a:xfrm>
          <a:custGeom>
            <a:avLst/>
            <a:gdLst/>
            <a:ahLst/>
            <a:cxnLst/>
            <a:rect l="l" t="t" r="r" b="b"/>
            <a:pathLst>
              <a:path w="276225" h="189864">
                <a:moveTo>
                  <a:pt x="0" y="0"/>
                </a:moveTo>
                <a:lnTo>
                  <a:pt x="276007" y="0"/>
                </a:lnTo>
                <a:lnTo>
                  <a:pt x="276007" y="189261"/>
                </a:lnTo>
                <a:lnTo>
                  <a:pt x="0" y="18926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 txBox="1"/>
          <p:nvPr/>
        </p:nvSpPr>
        <p:spPr>
          <a:xfrm>
            <a:off x="3157977" y="2192914"/>
            <a:ext cx="220345" cy="120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i="1" spc="-5" dirty="0">
                <a:latin typeface="Arial"/>
                <a:cs typeface="Arial"/>
              </a:rPr>
              <a:t>miss</a:t>
            </a:r>
            <a:endParaRPr sz="750">
              <a:latin typeface="Arial"/>
              <a:cs typeface="Arial"/>
            </a:endParaRPr>
          </a:p>
        </p:txBody>
      </p:sp>
      <p:sp>
        <p:nvSpPr>
          <p:cNvPr id="285" name="object 285"/>
          <p:cNvSpPr/>
          <p:nvPr/>
        </p:nvSpPr>
        <p:spPr>
          <a:xfrm>
            <a:off x="3662216" y="2030074"/>
            <a:ext cx="95250" cy="315595"/>
          </a:xfrm>
          <a:custGeom>
            <a:avLst/>
            <a:gdLst/>
            <a:ahLst/>
            <a:cxnLst/>
            <a:rect l="l" t="t" r="r" b="b"/>
            <a:pathLst>
              <a:path w="95250" h="315594">
                <a:moveTo>
                  <a:pt x="0" y="0"/>
                </a:moveTo>
                <a:lnTo>
                  <a:pt x="94630" y="0"/>
                </a:lnTo>
                <a:lnTo>
                  <a:pt x="94630" y="315437"/>
                </a:lnTo>
                <a:lnTo>
                  <a:pt x="0" y="31543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3662216" y="2030074"/>
            <a:ext cx="95250" cy="315595"/>
          </a:xfrm>
          <a:custGeom>
            <a:avLst/>
            <a:gdLst/>
            <a:ahLst/>
            <a:cxnLst/>
            <a:rect l="l" t="t" r="r" b="b"/>
            <a:pathLst>
              <a:path w="95250" h="315594">
                <a:moveTo>
                  <a:pt x="0" y="0"/>
                </a:moveTo>
                <a:lnTo>
                  <a:pt x="94631" y="0"/>
                </a:lnTo>
                <a:lnTo>
                  <a:pt x="94631" y="315437"/>
                </a:lnTo>
                <a:lnTo>
                  <a:pt x="0" y="315437"/>
                </a:lnTo>
                <a:lnTo>
                  <a:pt x="0" y="0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3567584" y="2030074"/>
            <a:ext cx="95250" cy="315595"/>
          </a:xfrm>
          <a:custGeom>
            <a:avLst/>
            <a:gdLst/>
            <a:ahLst/>
            <a:cxnLst/>
            <a:rect l="l" t="t" r="r" b="b"/>
            <a:pathLst>
              <a:path w="95250" h="315594">
                <a:moveTo>
                  <a:pt x="0" y="0"/>
                </a:moveTo>
                <a:lnTo>
                  <a:pt x="94631" y="0"/>
                </a:lnTo>
                <a:lnTo>
                  <a:pt x="94631" y="315437"/>
                </a:lnTo>
                <a:lnTo>
                  <a:pt x="0" y="31543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3567585" y="2030074"/>
            <a:ext cx="95250" cy="315595"/>
          </a:xfrm>
          <a:custGeom>
            <a:avLst/>
            <a:gdLst/>
            <a:ahLst/>
            <a:cxnLst/>
            <a:rect l="l" t="t" r="r" b="b"/>
            <a:pathLst>
              <a:path w="95250" h="315594">
                <a:moveTo>
                  <a:pt x="0" y="0"/>
                </a:moveTo>
                <a:lnTo>
                  <a:pt x="94631" y="0"/>
                </a:lnTo>
                <a:lnTo>
                  <a:pt x="94631" y="315437"/>
                </a:lnTo>
                <a:lnTo>
                  <a:pt x="0" y="315437"/>
                </a:lnTo>
                <a:lnTo>
                  <a:pt x="0" y="0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3662216" y="1635779"/>
            <a:ext cx="95250" cy="315595"/>
          </a:xfrm>
          <a:custGeom>
            <a:avLst/>
            <a:gdLst/>
            <a:ahLst/>
            <a:cxnLst/>
            <a:rect l="l" t="t" r="r" b="b"/>
            <a:pathLst>
              <a:path w="95250" h="315594">
                <a:moveTo>
                  <a:pt x="0" y="0"/>
                </a:moveTo>
                <a:lnTo>
                  <a:pt x="94630" y="0"/>
                </a:lnTo>
                <a:lnTo>
                  <a:pt x="94630" y="315436"/>
                </a:lnTo>
                <a:lnTo>
                  <a:pt x="0" y="315436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3662216" y="1635778"/>
            <a:ext cx="95250" cy="315595"/>
          </a:xfrm>
          <a:custGeom>
            <a:avLst/>
            <a:gdLst/>
            <a:ahLst/>
            <a:cxnLst/>
            <a:rect l="l" t="t" r="r" b="b"/>
            <a:pathLst>
              <a:path w="95250" h="315594">
                <a:moveTo>
                  <a:pt x="0" y="0"/>
                </a:moveTo>
                <a:lnTo>
                  <a:pt x="94631" y="0"/>
                </a:lnTo>
                <a:lnTo>
                  <a:pt x="94631" y="315437"/>
                </a:lnTo>
                <a:lnTo>
                  <a:pt x="0" y="315437"/>
                </a:lnTo>
                <a:lnTo>
                  <a:pt x="0" y="0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3567584" y="1635779"/>
            <a:ext cx="95250" cy="315595"/>
          </a:xfrm>
          <a:custGeom>
            <a:avLst/>
            <a:gdLst/>
            <a:ahLst/>
            <a:cxnLst/>
            <a:rect l="l" t="t" r="r" b="b"/>
            <a:pathLst>
              <a:path w="95250" h="315594">
                <a:moveTo>
                  <a:pt x="0" y="0"/>
                </a:moveTo>
                <a:lnTo>
                  <a:pt x="94631" y="0"/>
                </a:lnTo>
                <a:lnTo>
                  <a:pt x="94631" y="315436"/>
                </a:lnTo>
                <a:lnTo>
                  <a:pt x="0" y="315436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3567585" y="1635778"/>
            <a:ext cx="95250" cy="315595"/>
          </a:xfrm>
          <a:custGeom>
            <a:avLst/>
            <a:gdLst/>
            <a:ahLst/>
            <a:cxnLst/>
            <a:rect l="l" t="t" r="r" b="b"/>
            <a:pathLst>
              <a:path w="95250" h="315594">
                <a:moveTo>
                  <a:pt x="0" y="0"/>
                </a:moveTo>
                <a:lnTo>
                  <a:pt x="94631" y="0"/>
                </a:lnTo>
                <a:lnTo>
                  <a:pt x="94631" y="315437"/>
                </a:lnTo>
                <a:lnTo>
                  <a:pt x="0" y="315437"/>
                </a:lnTo>
                <a:lnTo>
                  <a:pt x="0" y="0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3299964" y="1635778"/>
            <a:ext cx="457834" cy="0"/>
          </a:xfrm>
          <a:custGeom>
            <a:avLst/>
            <a:gdLst/>
            <a:ahLst/>
            <a:cxnLst/>
            <a:rect l="l" t="t" r="r" b="b"/>
            <a:pathLst>
              <a:path w="457835">
                <a:moveTo>
                  <a:pt x="457383" y="0"/>
                </a:moveTo>
                <a:lnTo>
                  <a:pt x="0" y="0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3299964" y="1951215"/>
            <a:ext cx="457834" cy="0"/>
          </a:xfrm>
          <a:custGeom>
            <a:avLst/>
            <a:gdLst/>
            <a:ahLst/>
            <a:cxnLst/>
            <a:rect l="l" t="t" r="r" b="b"/>
            <a:pathLst>
              <a:path w="457835">
                <a:moveTo>
                  <a:pt x="457383" y="0"/>
                </a:moveTo>
                <a:lnTo>
                  <a:pt x="0" y="0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3299464" y="2030074"/>
            <a:ext cx="457834" cy="0"/>
          </a:xfrm>
          <a:custGeom>
            <a:avLst/>
            <a:gdLst/>
            <a:ahLst/>
            <a:cxnLst/>
            <a:rect l="l" t="t" r="r" b="b"/>
            <a:pathLst>
              <a:path w="457835">
                <a:moveTo>
                  <a:pt x="457383" y="0"/>
                </a:moveTo>
                <a:lnTo>
                  <a:pt x="0" y="0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3299964" y="2345512"/>
            <a:ext cx="457834" cy="0"/>
          </a:xfrm>
          <a:custGeom>
            <a:avLst/>
            <a:gdLst/>
            <a:ahLst/>
            <a:cxnLst/>
            <a:rect l="l" t="t" r="r" b="b"/>
            <a:pathLst>
              <a:path w="457835">
                <a:moveTo>
                  <a:pt x="457383" y="0"/>
                </a:moveTo>
                <a:lnTo>
                  <a:pt x="0" y="0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3955184" y="1856790"/>
            <a:ext cx="283845" cy="283845"/>
          </a:xfrm>
          <a:custGeom>
            <a:avLst/>
            <a:gdLst/>
            <a:ahLst/>
            <a:cxnLst/>
            <a:rect l="l" t="t" r="r" b="b"/>
            <a:pathLst>
              <a:path w="283845" h="283844">
                <a:moveTo>
                  <a:pt x="140291" y="0"/>
                </a:moveTo>
                <a:lnTo>
                  <a:pt x="92848" y="8846"/>
                </a:lnTo>
                <a:lnTo>
                  <a:pt x="49580" y="34047"/>
                </a:lnTo>
                <a:lnTo>
                  <a:pt x="23964" y="62568"/>
                </a:lnTo>
                <a:lnTo>
                  <a:pt x="4187" y="107081"/>
                </a:lnTo>
                <a:lnTo>
                  <a:pt x="0" y="142880"/>
                </a:lnTo>
                <a:lnTo>
                  <a:pt x="637" y="154911"/>
                </a:lnTo>
                <a:lnTo>
                  <a:pt x="13379" y="201713"/>
                </a:lnTo>
                <a:lnTo>
                  <a:pt x="42480" y="243143"/>
                </a:lnTo>
                <a:lnTo>
                  <a:pt x="83728" y="271294"/>
                </a:lnTo>
                <a:lnTo>
                  <a:pt x="130512" y="283189"/>
                </a:lnTo>
                <a:lnTo>
                  <a:pt x="142555" y="283618"/>
                </a:lnTo>
                <a:lnTo>
                  <a:pt x="154600" y="283030"/>
                </a:lnTo>
                <a:lnTo>
                  <a:pt x="201405" y="270478"/>
                </a:lnTo>
                <a:lnTo>
                  <a:pt x="242703" y="241586"/>
                </a:lnTo>
                <a:lnTo>
                  <a:pt x="271150" y="200313"/>
                </a:lnTo>
                <a:lnTo>
                  <a:pt x="283275" y="153457"/>
                </a:lnTo>
                <a:lnTo>
                  <a:pt x="283756" y="141397"/>
                </a:lnTo>
                <a:lnTo>
                  <a:pt x="283216" y="129339"/>
                </a:lnTo>
                <a:lnTo>
                  <a:pt x="270859" y="82530"/>
                </a:lnTo>
                <a:lnTo>
                  <a:pt x="242180" y="41369"/>
                </a:lnTo>
                <a:lnTo>
                  <a:pt x="209928" y="17177"/>
                </a:lnTo>
                <a:lnTo>
                  <a:pt x="164241" y="1678"/>
                </a:lnTo>
                <a:lnTo>
                  <a:pt x="14029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3955184" y="1856790"/>
            <a:ext cx="283845" cy="283845"/>
          </a:xfrm>
          <a:custGeom>
            <a:avLst/>
            <a:gdLst/>
            <a:ahLst/>
            <a:cxnLst/>
            <a:rect l="l" t="t" r="r" b="b"/>
            <a:pathLst>
              <a:path w="283845" h="283844">
                <a:moveTo>
                  <a:pt x="242180" y="41369"/>
                </a:moveTo>
                <a:lnTo>
                  <a:pt x="270859" y="82529"/>
                </a:lnTo>
                <a:lnTo>
                  <a:pt x="283216" y="129338"/>
                </a:lnTo>
                <a:lnTo>
                  <a:pt x="283755" y="141396"/>
                </a:lnTo>
                <a:lnTo>
                  <a:pt x="283274" y="153456"/>
                </a:lnTo>
                <a:lnTo>
                  <a:pt x="271149" y="200313"/>
                </a:lnTo>
                <a:lnTo>
                  <a:pt x="242703" y="241586"/>
                </a:lnTo>
                <a:lnTo>
                  <a:pt x="212419" y="264788"/>
                </a:lnTo>
                <a:lnTo>
                  <a:pt x="166576" y="281422"/>
                </a:lnTo>
                <a:lnTo>
                  <a:pt x="142556" y="283619"/>
                </a:lnTo>
                <a:lnTo>
                  <a:pt x="130512" y="283189"/>
                </a:lnTo>
                <a:lnTo>
                  <a:pt x="83728" y="271294"/>
                </a:lnTo>
                <a:lnTo>
                  <a:pt x="42480" y="243143"/>
                </a:lnTo>
                <a:lnTo>
                  <a:pt x="19117" y="212744"/>
                </a:lnTo>
                <a:lnTo>
                  <a:pt x="2292" y="166877"/>
                </a:lnTo>
                <a:lnTo>
                  <a:pt x="0" y="142879"/>
                </a:lnTo>
                <a:lnTo>
                  <a:pt x="380" y="130852"/>
                </a:lnTo>
                <a:lnTo>
                  <a:pt x="12052" y="84138"/>
                </a:lnTo>
                <a:lnTo>
                  <a:pt x="39916" y="42913"/>
                </a:lnTo>
                <a:lnTo>
                  <a:pt x="70425" y="19396"/>
                </a:lnTo>
                <a:lnTo>
                  <a:pt x="116316" y="2385"/>
                </a:lnTo>
                <a:lnTo>
                  <a:pt x="140291" y="0"/>
                </a:lnTo>
                <a:lnTo>
                  <a:pt x="152303" y="332"/>
                </a:lnTo>
                <a:lnTo>
                  <a:pt x="198951" y="11789"/>
                </a:lnTo>
                <a:lnTo>
                  <a:pt x="240151" y="39379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3760333" y="1820379"/>
            <a:ext cx="153670" cy="110489"/>
          </a:xfrm>
          <a:custGeom>
            <a:avLst/>
            <a:gdLst/>
            <a:ahLst/>
            <a:cxnLst/>
            <a:rect l="l" t="t" r="r" b="b"/>
            <a:pathLst>
              <a:path w="153670" h="110489">
                <a:moveTo>
                  <a:pt x="0" y="0"/>
                </a:moveTo>
                <a:lnTo>
                  <a:pt x="70184" y="0"/>
                </a:lnTo>
                <a:lnTo>
                  <a:pt x="70184" y="109898"/>
                </a:lnTo>
                <a:lnTo>
                  <a:pt x="137494" y="109898"/>
                </a:lnTo>
                <a:lnTo>
                  <a:pt x="153266" y="109898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3889941" y="1906620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0" y="0"/>
                </a:moveTo>
                <a:lnTo>
                  <a:pt x="23657" y="23657"/>
                </a:lnTo>
                <a:lnTo>
                  <a:pt x="0" y="47315"/>
                </a:lnTo>
                <a:lnTo>
                  <a:pt x="63087" y="2365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3889942" y="1906619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63087" y="23657"/>
                </a:moveTo>
                <a:lnTo>
                  <a:pt x="0" y="0"/>
                </a:lnTo>
                <a:lnTo>
                  <a:pt x="23657" y="23657"/>
                </a:lnTo>
                <a:lnTo>
                  <a:pt x="0" y="47315"/>
                </a:lnTo>
                <a:lnTo>
                  <a:pt x="63087" y="23657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3760391" y="2062579"/>
            <a:ext cx="151130" cy="100965"/>
          </a:xfrm>
          <a:custGeom>
            <a:avLst/>
            <a:gdLst/>
            <a:ahLst/>
            <a:cxnLst/>
            <a:rect l="l" t="t" r="r" b="b"/>
            <a:pathLst>
              <a:path w="151129" h="100964">
                <a:moveTo>
                  <a:pt x="0" y="100370"/>
                </a:moveTo>
                <a:lnTo>
                  <a:pt x="70184" y="100370"/>
                </a:lnTo>
                <a:lnTo>
                  <a:pt x="78070" y="100370"/>
                </a:lnTo>
                <a:lnTo>
                  <a:pt x="78070" y="0"/>
                </a:lnTo>
                <a:lnTo>
                  <a:pt x="135297" y="0"/>
                </a:lnTo>
                <a:lnTo>
                  <a:pt x="151068" y="0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3887801" y="2038921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0" y="0"/>
                </a:moveTo>
                <a:lnTo>
                  <a:pt x="23657" y="23658"/>
                </a:lnTo>
                <a:lnTo>
                  <a:pt x="0" y="47316"/>
                </a:lnTo>
                <a:lnTo>
                  <a:pt x="63087" y="2365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3887802" y="2038922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63087" y="23657"/>
                </a:moveTo>
                <a:lnTo>
                  <a:pt x="0" y="0"/>
                </a:lnTo>
                <a:lnTo>
                  <a:pt x="23657" y="23657"/>
                </a:lnTo>
                <a:lnTo>
                  <a:pt x="0" y="47315"/>
                </a:lnTo>
                <a:lnTo>
                  <a:pt x="63087" y="23657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2572908" y="1856585"/>
            <a:ext cx="568325" cy="284480"/>
          </a:xfrm>
          <a:custGeom>
            <a:avLst/>
            <a:gdLst/>
            <a:ahLst/>
            <a:cxnLst/>
            <a:rect l="l" t="t" r="r" b="b"/>
            <a:pathLst>
              <a:path w="568325" h="284480">
                <a:moveTo>
                  <a:pt x="560724" y="0"/>
                </a:moveTo>
                <a:lnTo>
                  <a:pt x="7061" y="0"/>
                </a:lnTo>
                <a:lnTo>
                  <a:pt x="0" y="7059"/>
                </a:lnTo>
                <a:lnTo>
                  <a:pt x="0" y="276832"/>
                </a:lnTo>
                <a:lnTo>
                  <a:pt x="7061" y="283893"/>
                </a:lnTo>
                <a:lnTo>
                  <a:pt x="560724" y="283893"/>
                </a:lnTo>
                <a:lnTo>
                  <a:pt x="567786" y="276832"/>
                </a:lnTo>
                <a:lnTo>
                  <a:pt x="567786" y="7059"/>
                </a:lnTo>
                <a:lnTo>
                  <a:pt x="56072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2572908" y="1856584"/>
            <a:ext cx="568325" cy="284480"/>
          </a:xfrm>
          <a:custGeom>
            <a:avLst/>
            <a:gdLst/>
            <a:ahLst/>
            <a:cxnLst/>
            <a:rect l="l" t="t" r="r" b="b"/>
            <a:pathLst>
              <a:path w="568325" h="284480">
                <a:moveTo>
                  <a:pt x="15771" y="0"/>
                </a:moveTo>
                <a:lnTo>
                  <a:pt x="552014" y="0"/>
                </a:lnTo>
                <a:lnTo>
                  <a:pt x="560724" y="0"/>
                </a:lnTo>
                <a:lnTo>
                  <a:pt x="567786" y="7061"/>
                </a:lnTo>
                <a:lnTo>
                  <a:pt x="567786" y="15771"/>
                </a:lnTo>
                <a:lnTo>
                  <a:pt x="567786" y="268121"/>
                </a:lnTo>
                <a:lnTo>
                  <a:pt x="567786" y="276832"/>
                </a:lnTo>
                <a:lnTo>
                  <a:pt x="560724" y="283893"/>
                </a:lnTo>
                <a:lnTo>
                  <a:pt x="552014" y="283893"/>
                </a:lnTo>
                <a:lnTo>
                  <a:pt x="15771" y="283893"/>
                </a:lnTo>
                <a:lnTo>
                  <a:pt x="7061" y="283893"/>
                </a:lnTo>
                <a:lnTo>
                  <a:pt x="0" y="276832"/>
                </a:lnTo>
                <a:lnTo>
                  <a:pt x="0" y="268121"/>
                </a:lnTo>
                <a:lnTo>
                  <a:pt x="0" y="15771"/>
                </a:lnTo>
                <a:lnTo>
                  <a:pt x="0" y="7061"/>
                </a:lnTo>
                <a:lnTo>
                  <a:pt x="7061" y="0"/>
                </a:lnTo>
                <a:lnTo>
                  <a:pt x="15771" y="0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 txBox="1"/>
          <p:nvPr/>
        </p:nvSpPr>
        <p:spPr>
          <a:xfrm>
            <a:off x="2706043" y="1885362"/>
            <a:ext cx="294005" cy="2305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275" marR="5080" indent="-29209">
              <a:lnSpc>
                <a:spcPts val="869"/>
              </a:lnSpc>
            </a:pPr>
            <a:r>
              <a:rPr sz="750" spc="-5" dirty="0">
                <a:latin typeface="Arial"/>
                <a:cs typeface="Arial"/>
              </a:rPr>
              <a:t>Bloom Filter</a:t>
            </a:r>
            <a:endParaRPr sz="750">
              <a:latin typeface="Arial"/>
              <a:cs typeface="Arial"/>
            </a:endParaRPr>
          </a:p>
        </p:txBody>
      </p:sp>
      <p:sp>
        <p:nvSpPr>
          <p:cNvPr id="308" name="object 308"/>
          <p:cNvSpPr/>
          <p:nvPr/>
        </p:nvSpPr>
        <p:spPr>
          <a:xfrm>
            <a:off x="1660800" y="1998531"/>
            <a:ext cx="116205" cy="0"/>
          </a:xfrm>
          <a:custGeom>
            <a:avLst/>
            <a:gdLst/>
            <a:ahLst/>
            <a:cxnLst/>
            <a:rect l="l" t="t" r="r" b="b"/>
            <a:pathLst>
              <a:path w="116205">
                <a:moveTo>
                  <a:pt x="0" y="0"/>
                </a:moveTo>
                <a:lnTo>
                  <a:pt x="115922" y="0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1753066" y="1974874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0" y="0"/>
                </a:moveTo>
                <a:lnTo>
                  <a:pt x="23657" y="23657"/>
                </a:lnTo>
                <a:lnTo>
                  <a:pt x="0" y="47315"/>
                </a:lnTo>
                <a:lnTo>
                  <a:pt x="63087" y="2365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1753066" y="1974873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63087" y="23657"/>
                </a:moveTo>
                <a:lnTo>
                  <a:pt x="0" y="0"/>
                </a:lnTo>
                <a:lnTo>
                  <a:pt x="23657" y="23657"/>
                </a:lnTo>
                <a:lnTo>
                  <a:pt x="0" y="47315"/>
                </a:lnTo>
                <a:lnTo>
                  <a:pt x="63087" y="23657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 txBox="1"/>
          <p:nvPr/>
        </p:nvSpPr>
        <p:spPr>
          <a:xfrm>
            <a:off x="1362805" y="1940564"/>
            <a:ext cx="304800" cy="120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i="1" spc="-5" dirty="0">
                <a:latin typeface="Arial"/>
                <a:cs typeface="Arial"/>
              </a:rPr>
              <a:t>packet</a:t>
            </a:r>
            <a:endParaRPr sz="750">
              <a:latin typeface="Arial"/>
              <a:cs typeface="Arial"/>
            </a:endParaRPr>
          </a:p>
        </p:txBody>
      </p:sp>
      <p:sp>
        <p:nvSpPr>
          <p:cNvPr id="312" name="object 312"/>
          <p:cNvSpPr/>
          <p:nvPr/>
        </p:nvSpPr>
        <p:spPr>
          <a:xfrm>
            <a:off x="1831135" y="1856585"/>
            <a:ext cx="568325" cy="284480"/>
          </a:xfrm>
          <a:custGeom>
            <a:avLst/>
            <a:gdLst/>
            <a:ahLst/>
            <a:cxnLst/>
            <a:rect l="l" t="t" r="r" b="b"/>
            <a:pathLst>
              <a:path w="568325" h="284480">
                <a:moveTo>
                  <a:pt x="560725" y="0"/>
                </a:moveTo>
                <a:lnTo>
                  <a:pt x="7062" y="0"/>
                </a:lnTo>
                <a:lnTo>
                  <a:pt x="0" y="7059"/>
                </a:lnTo>
                <a:lnTo>
                  <a:pt x="0" y="276832"/>
                </a:lnTo>
                <a:lnTo>
                  <a:pt x="7062" y="283893"/>
                </a:lnTo>
                <a:lnTo>
                  <a:pt x="560725" y="283893"/>
                </a:lnTo>
                <a:lnTo>
                  <a:pt x="567786" y="276832"/>
                </a:lnTo>
                <a:lnTo>
                  <a:pt x="567786" y="7059"/>
                </a:lnTo>
                <a:lnTo>
                  <a:pt x="5607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1831136" y="1856584"/>
            <a:ext cx="568325" cy="284480"/>
          </a:xfrm>
          <a:custGeom>
            <a:avLst/>
            <a:gdLst/>
            <a:ahLst/>
            <a:cxnLst/>
            <a:rect l="l" t="t" r="r" b="b"/>
            <a:pathLst>
              <a:path w="568325" h="284480">
                <a:moveTo>
                  <a:pt x="15771" y="0"/>
                </a:moveTo>
                <a:lnTo>
                  <a:pt x="552014" y="0"/>
                </a:lnTo>
                <a:lnTo>
                  <a:pt x="560725" y="0"/>
                </a:lnTo>
                <a:lnTo>
                  <a:pt x="567786" y="7061"/>
                </a:lnTo>
                <a:lnTo>
                  <a:pt x="567786" y="15771"/>
                </a:lnTo>
                <a:lnTo>
                  <a:pt x="567786" y="268121"/>
                </a:lnTo>
                <a:lnTo>
                  <a:pt x="567786" y="276832"/>
                </a:lnTo>
                <a:lnTo>
                  <a:pt x="560725" y="283893"/>
                </a:lnTo>
                <a:lnTo>
                  <a:pt x="552014" y="283893"/>
                </a:lnTo>
                <a:lnTo>
                  <a:pt x="15771" y="283893"/>
                </a:lnTo>
                <a:lnTo>
                  <a:pt x="7061" y="283893"/>
                </a:lnTo>
                <a:lnTo>
                  <a:pt x="0" y="276832"/>
                </a:lnTo>
                <a:lnTo>
                  <a:pt x="0" y="268121"/>
                </a:lnTo>
                <a:lnTo>
                  <a:pt x="0" y="15771"/>
                </a:lnTo>
                <a:lnTo>
                  <a:pt x="0" y="7061"/>
                </a:lnTo>
                <a:lnTo>
                  <a:pt x="7061" y="0"/>
                </a:lnTo>
                <a:lnTo>
                  <a:pt x="15771" y="0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 txBox="1"/>
          <p:nvPr/>
        </p:nvSpPr>
        <p:spPr>
          <a:xfrm>
            <a:off x="1888008" y="1885362"/>
            <a:ext cx="446405" cy="2305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28270">
              <a:lnSpc>
                <a:spcPts val="869"/>
              </a:lnSpc>
            </a:pPr>
            <a:r>
              <a:rPr sz="750" spc="-5" dirty="0">
                <a:latin typeface="Arial"/>
                <a:cs typeface="Arial"/>
              </a:rPr>
              <a:t>Key Extraction</a:t>
            </a:r>
            <a:endParaRPr sz="750">
              <a:latin typeface="Arial"/>
              <a:cs typeface="Arial"/>
            </a:endParaRPr>
          </a:p>
        </p:txBody>
      </p:sp>
      <p:sp>
        <p:nvSpPr>
          <p:cNvPr id="315" name="object 315"/>
          <p:cNvSpPr/>
          <p:nvPr/>
        </p:nvSpPr>
        <p:spPr>
          <a:xfrm>
            <a:off x="2398923" y="1998531"/>
            <a:ext cx="120014" cy="0"/>
          </a:xfrm>
          <a:custGeom>
            <a:avLst/>
            <a:gdLst/>
            <a:ahLst/>
            <a:cxnLst/>
            <a:rect l="l" t="t" r="r" b="b"/>
            <a:pathLst>
              <a:path w="120014">
                <a:moveTo>
                  <a:pt x="0" y="0"/>
                </a:moveTo>
                <a:lnTo>
                  <a:pt x="119572" y="0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2494837" y="1974874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0" y="0"/>
                </a:moveTo>
                <a:lnTo>
                  <a:pt x="23657" y="23657"/>
                </a:lnTo>
                <a:lnTo>
                  <a:pt x="0" y="47315"/>
                </a:lnTo>
                <a:lnTo>
                  <a:pt x="63087" y="2365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2494837" y="1974873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63087" y="23657"/>
                </a:moveTo>
                <a:lnTo>
                  <a:pt x="0" y="0"/>
                </a:lnTo>
                <a:lnTo>
                  <a:pt x="23657" y="23657"/>
                </a:lnTo>
                <a:lnTo>
                  <a:pt x="0" y="47315"/>
                </a:lnTo>
                <a:lnTo>
                  <a:pt x="63087" y="23657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/>
          <p:nvPr/>
        </p:nvSpPr>
        <p:spPr>
          <a:xfrm>
            <a:off x="3140694" y="1793496"/>
            <a:ext cx="372745" cy="158115"/>
          </a:xfrm>
          <a:custGeom>
            <a:avLst/>
            <a:gdLst/>
            <a:ahLst/>
            <a:cxnLst/>
            <a:rect l="l" t="t" r="r" b="b"/>
            <a:pathLst>
              <a:path w="372745" h="158114">
                <a:moveTo>
                  <a:pt x="0" y="157718"/>
                </a:moveTo>
                <a:lnTo>
                  <a:pt x="70184" y="157718"/>
                </a:lnTo>
                <a:lnTo>
                  <a:pt x="93842" y="157718"/>
                </a:lnTo>
                <a:lnTo>
                  <a:pt x="93842" y="0"/>
                </a:lnTo>
                <a:lnTo>
                  <a:pt x="356706" y="0"/>
                </a:lnTo>
                <a:lnTo>
                  <a:pt x="372478" y="0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9" name="object 319"/>
          <p:cNvSpPr/>
          <p:nvPr/>
        </p:nvSpPr>
        <p:spPr>
          <a:xfrm>
            <a:off x="3489514" y="1769839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0" y="0"/>
                </a:moveTo>
                <a:lnTo>
                  <a:pt x="23657" y="23657"/>
                </a:lnTo>
                <a:lnTo>
                  <a:pt x="0" y="47316"/>
                </a:lnTo>
                <a:lnTo>
                  <a:pt x="63087" y="2365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0" name="object 320"/>
          <p:cNvSpPr/>
          <p:nvPr/>
        </p:nvSpPr>
        <p:spPr>
          <a:xfrm>
            <a:off x="3489514" y="1769839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63087" y="23657"/>
                </a:moveTo>
                <a:lnTo>
                  <a:pt x="0" y="0"/>
                </a:lnTo>
                <a:lnTo>
                  <a:pt x="23657" y="23657"/>
                </a:lnTo>
                <a:lnTo>
                  <a:pt x="0" y="47315"/>
                </a:lnTo>
                <a:lnTo>
                  <a:pt x="63087" y="23657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1" name="object 321"/>
          <p:cNvSpPr/>
          <p:nvPr/>
        </p:nvSpPr>
        <p:spPr>
          <a:xfrm>
            <a:off x="3140694" y="2045846"/>
            <a:ext cx="372745" cy="142240"/>
          </a:xfrm>
          <a:custGeom>
            <a:avLst/>
            <a:gdLst/>
            <a:ahLst/>
            <a:cxnLst/>
            <a:rect l="l" t="t" r="r" b="b"/>
            <a:pathLst>
              <a:path w="372745" h="142239">
                <a:moveTo>
                  <a:pt x="0" y="0"/>
                </a:moveTo>
                <a:lnTo>
                  <a:pt x="70184" y="0"/>
                </a:lnTo>
                <a:lnTo>
                  <a:pt x="93842" y="0"/>
                </a:lnTo>
                <a:lnTo>
                  <a:pt x="93842" y="141946"/>
                </a:lnTo>
                <a:lnTo>
                  <a:pt x="356706" y="141946"/>
                </a:lnTo>
                <a:lnTo>
                  <a:pt x="372478" y="141946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2" name="object 322"/>
          <p:cNvSpPr/>
          <p:nvPr/>
        </p:nvSpPr>
        <p:spPr>
          <a:xfrm>
            <a:off x="3489514" y="2164135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0" y="0"/>
                </a:moveTo>
                <a:lnTo>
                  <a:pt x="23657" y="23657"/>
                </a:lnTo>
                <a:lnTo>
                  <a:pt x="0" y="47315"/>
                </a:lnTo>
                <a:lnTo>
                  <a:pt x="63087" y="2365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3" name="object 323"/>
          <p:cNvSpPr/>
          <p:nvPr/>
        </p:nvSpPr>
        <p:spPr>
          <a:xfrm>
            <a:off x="3489514" y="2164135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63087" y="23657"/>
                </a:moveTo>
                <a:lnTo>
                  <a:pt x="0" y="0"/>
                </a:lnTo>
                <a:lnTo>
                  <a:pt x="23657" y="23657"/>
                </a:lnTo>
                <a:lnTo>
                  <a:pt x="0" y="47315"/>
                </a:lnTo>
                <a:lnTo>
                  <a:pt x="63087" y="23657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4" name="object 324"/>
          <p:cNvSpPr/>
          <p:nvPr/>
        </p:nvSpPr>
        <p:spPr>
          <a:xfrm>
            <a:off x="3187167" y="1442572"/>
            <a:ext cx="694055" cy="189865"/>
          </a:xfrm>
          <a:custGeom>
            <a:avLst/>
            <a:gdLst/>
            <a:ahLst/>
            <a:cxnLst/>
            <a:rect l="l" t="t" r="r" b="b"/>
            <a:pathLst>
              <a:path w="694054" h="189864">
                <a:moveTo>
                  <a:pt x="0" y="0"/>
                </a:moveTo>
                <a:lnTo>
                  <a:pt x="693961" y="0"/>
                </a:lnTo>
                <a:lnTo>
                  <a:pt x="693961" y="189263"/>
                </a:lnTo>
                <a:lnTo>
                  <a:pt x="0" y="18926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5" name="object 325"/>
          <p:cNvSpPr/>
          <p:nvPr/>
        </p:nvSpPr>
        <p:spPr>
          <a:xfrm>
            <a:off x="3131967" y="2367152"/>
            <a:ext cx="804545" cy="189865"/>
          </a:xfrm>
          <a:custGeom>
            <a:avLst/>
            <a:gdLst/>
            <a:ahLst/>
            <a:cxnLst/>
            <a:rect l="l" t="t" r="r" b="b"/>
            <a:pathLst>
              <a:path w="804545" h="189864">
                <a:moveTo>
                  <a:pt x="0" y="0"/>
                </a:moveTo>
                <a:lnTo>
                  <a:pt x="804363" y="0"/>
                </a:lnTo>
                <a:lnTo>
                  <a:pt x="804363" y="189263"/>
                </a:lnTo>
                <a:lnTo>
                  <a:pt x="0" y="18926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6" name="object 326"/>
          <p:cNvSpPr txBox="1"/>
          <p:nvPr/>
        </p:nvSpPr>
        <p:spPr>
          <a:xfrm>
            <a:off x="3161337" y="2407760"/>
            <a:ext cx="746125" cy="120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b="1" i="1" spc="-10" dirty="0">
                <a:latin typeface="Arial"/>
                <a:cs typeface="Arial"/>
              </a:rPr>
              <a:t>Unknow</a:t>
            </a:r>
            <a:r>
              <a:rPr sz="750" b="1" i="1" spc="-5" dirty="0">
                <a:latin typeface="Arial"/>
                <a:cs typeface="Arial"/>
              </a:rPr>
              <a:t>n</a:t>
            </a:r>
            <a:r>
              <a:rPr sz="750" b="1" i="1" dirty="0">
                <a:latin typeface="Arial"/>
                <a:cs typeface="Arial"/>
              </a:rPr>
              <a:t> </a:t>
            </a:r>
            <a:r>
              <a:rPr sz="750" b="1" i="1" spc="-5" dirty="0">
                <a:latin typeface="Arial"/>
                <a:cs typeface="Arial"/>
              </a:rPr>
              <a:t>Flows</a:t>
            </a:r>
            <a:endParaRPr sz="750">
              <a:latin typeface="Arial"/>
              <a:cs typeface="Arial"/>
            </a:endParaRPr>
          </a:p>
        </p:txBody>
      </p:sp>
      <p:sp>
        <p:nvSpPr>
          <p:cNvPr id="327" name="object 327"/>
          <p:cNvSpPr/>
          <p:nvPr/>
        </p:nvSpPr>
        <p:spPr>
          <a:xfrm>
            <a:off x="4242865" y="2000889"/>
            <a:ext cx="103505" cy="1905"/>
          </a:xfrm>
          <a:custGeom>
            <a:avLst/>
            <a:gdLst/>
            <a:ahLst/>
            <a:cxnLst/>
            <a:rect l="l" t="t" r="r" b="b"/>
            <a:pathLst>
              <a:path w="103504" h="1905">
                <a:moveTo>
                  <a:pt x="0" y="0"/>
                </a:moveTo>
                <a:lnTo>
                  <a:pt x="103109" y="1667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8" name="object 328"/>
          <p:cNvSpPr/>
          <p:nvPr/>
        </p:nvSpPr>
        <p:spPr>
          <a:xfrm>
            <a:off x="4321936" y="1978520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765" y="0"/>
                </a:moveTo>
                <a:lnTo>
                  <a:pt x="24037" y="24037"/>
                </a:lnTo>
                <a:lnTo>
                  <a:pt x="0" y="47310"/>
                </a:lnTo>
                <a:lnTo>
                  <a:pt x="63460" y="24674"/>
                </a:lnTo>
                <a:lnTo>
                  <a:pt x="76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9" name="object 329"/>
          <p:cNvSpPr/>
          <p:nvPr/>
        </p:nvSpPr>
        <p:spPr>
          <a:xfrm>
            <a:off x="4321937" y="1978519"/>
            <a:ext cx="63500" cy="47625"/>
          </a:xfrm>
          <a:custGeom>
            <a:avLst/>
            <a:gdLst/>
            <a:ahLst/>
            <a:cxnLst/>
            <a:rect l="l" t="t" r="r" b="b"/>
            <a:pathLst>
              <a:path w="63500" h="47625">
                <a:moveTo>
                  <a:pt x="63461" y="24675"/>
                </a:moveTo>
                <a:lnTo>
                  <a:pt x="764" y="0"/>
                </a:lnTo>
                <a:lnTo>
                  <a:pt x="24037" y="24037"/>
                </a:lnTo>
                <a:lnTo>
                  <a:pt x="0" y="47310"/>
                </a:lnTo>
                <a:lnTo>
                  <a:pt x="63461" y="24675"/>
                </a:lnTo>
                <a:close/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0" name="object 330"/>
          <p:cNvSpPr/>
          <p:nvPr/>
        </p:nvSpPr>
        <p:spPr>
          <a:xfrm>
            <a:off x="2951432" y="2145383"/>
            <a:ext cx="4134485" cy="427990"/>
          </a:xfrm>
          <a:custGeom>
            <a:avLst/>
            <a:gdLst/>
            <a:ahLst/>
            <a:cxnLst/>
            <a:rect l="l" t="t" r="r" b="b"/>
            <a:pathLst>
              <a:path w="4134484" h="427989">
                <a:moveTo>
                  <a:pt x="4134073" y="0"/>
                </a:moveTo>
                <a:lnTo>
                  <a:pt x="4134073" y="93842"/>
                </a:lnTo>
                <a:lnTo>
                  <a:pt x="4134073" y="427415"/>
                </a:lnTo>
                <a:lnTo>
                  <a:pt x="126174" y="427415"/>
                </a:lnTo>
                <a:lnTo>
                  <a:pt x="0" y="427415"/>
                </a:lnTo>
                <a:lnTo>
                  <a:pt x="0" y="88936"/>
                </a:lnTo>
                <a:lnTo>
                  <a:pt x="0" y="73164"/>
                </a:lnTo>
              </a:path>
            </a:pathLst>
          </a:custGeom>
          <a:ln w="788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1" name="object 331"/>
          <p:cNvSpPr/>
          <p:nvPr/>
        </p:nvSpPr>
        <p:spPr>
          <a:xfrm>
            <a:off x="2951432" y="2155461"/>
            <a:ext cx="0" cy="63500"/>
          </a:xfrm>
          <a:custGeom>
            <a:avLst/>
            <a:gdLst/>
            <a:ahLst/>
            <a:cxnLst/>
            <a:rect l="l" t="t" r="r" b="b"/>
            <a:pathLst>
              <a:path h="63500">
                <a:moveTo>
                  <a:pt x="0" y="0"/>
                </a:moveTo>
                <a:lnTo>
                  <a:pt x="0" y="63087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2" name="object 332"/>
          <p:cNvSpPr/>
          <p:nvPr/>
        </p:nvSpPr>
        <p:spPr>
          <a:xfrm>
            <a:off x="2927774" y="2155461"/>
            <a:ext cx="47625" cy="63500"/>
          </a:xfrm>
          <a:custGeom>
            <a:avLst/>
            <a:gdLst/>
            <a:ahLst/>
            <a:cxnLst/>
            <a:rect l="l" t="t" r="r" b="b"/>
            <a:pathLst>
              <a:path w="47625" h="63500">
                <a:moveTo>
                  <a:pt x="0" y="63087"/>
                </a:moveTo>
                <a:lnTo>
                  <a:pt x="23657" y="0"/>
                </a:lnTo>
                <a:lnTo>
                  <a:pt x="47315" y="63087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3" name="object 333"/>
          <p:cNvSpPr/>
          <p:nvPr/>
        </p:nvSpPr>
        <p:spPr>
          <a:xfrm>
            <a:off x="4704556" y="2474225"/>
            <a:ext cx="370840" cy="189865"/>
          </a:xfrm>
          <a:custGeom>
            <a:avLst/>
            <a:gdLst/>
            <a:ahLst/>
            <a:cxnLst/>
            <a:rect l="l" t="t" r="r" b="b"/>
            <a:pathLst>
              <a:path w="370839" h="189864">
                <a:moveTo>
                  <a:pt x="0" y="0"/>
                </a:moveTo>
                <a:lnTo>
                  <a:pt x="370638" y="0"/>
                </a:lnTo>
                <a:lnTo>
                  <a:pt x="370638" y="189261"/>
                </a:lnTo>
                <a:lnTo>
                  <a:pt x="0" y="18926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4" name="object 334"/>
          <p:cNvSpPr txBox="1"/>
          <p:nvPr/>
        </p:nvSpPr>
        <p:spPr>
          <a:xfrm>
            <a:off x="4732455" y="2514832"/>
            <a:ext cx="314960" cy="120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i="1" spc="-5" dirty="0">
                <a:latin typeface="Arial"/>
                <a:cs typeface="Arial"/>
              </a:rPr>
              <a:t>update</a:t>
            </a:r>
            <a:endParaRPr sz="750">
              <a:latin typeface="Arial"/>
              <a:cs typeface="Arial"/>
            </a:endParaRPr>
          </a:p>
        </p:txBody>
      </p:sp>
      <p:sp>
        <p:nvSpPr>
          <p:cNvPr id="335" name="object 335"/>
          <p:cNvSpPr/>
          <p:nvPr/>
        </p:nvSpPr>
        <p:spPr>
          <a:xfrm>
            <a:off x="4589642" y="1564804"/>
            <a:ext cx="2496185" cy="297180"/>
          </a:xfrm>
          <a:custGeom>
            <a:avLst/>
            <a:gdLst/>
            <a:ahLst/>
            <a:cxnLst/>
            <a:rect l="l" t="t" r="r" b="b"/>
            <a:pathLst>
              <a:path w="2496184" h="297180">
                <a:moveTo>
                  <a:pt x="2495864" y="296685"/>
                </a:moveTo>
                <a:lnTo>
                  <a:pt x="2495864" y="202842"/>
                </a:lnTo>
                <a:lnTo>
                  <a:pt x="2495864" y="0"/>
                </a:lnTo>
                <a:lnTo>
                  <a:pt x="272900" y="0"/>
                </a:lnTo>
                <a:lnTo>
                  <a:pt x="0" y="0"/>
                </a:lnTo>
                <a:lnTo>
                  <a:pt x="0" y="202842"/>
                </a:lnTo>
                <a:lnTo>
                  <a:pt x="0" y="218614"/>
                </a:lnTo>
              </a:path>
            </a:pathLst>
          </a:custGeom>
          <a:ln w="788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6" name="object 336"/>
          <p:cNvSpPr/>
          <p:nvPr/>
        </p:nvSpPr>
        <p:spPr>
          <a:xfrm>
            <a:off x="4589642" y="1783419"/>
            <a:ext cx="0" cy="63500"/>
          </a:xfrm>
          <a:custGeom>
            <a:avLst/>
            <a:gdLst/>
            <a:ahLst/>
            <a:cxnLst/>
            <a:rect l="l" t="t" r="r" b="b"/>
            <a:pathLst>
              <a:path h="63500">
                <a:moveTo>
                  <a:pt x="0" y="63087"/>
                </a:moveTo>
                <a:lnTo>
                  <a:pt x="0" y="0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7" name="object 337"/>
          <p:cNvSpPr txBox="1"/>
          <p:nvPr/>
        </p:nvSpPr>
        <p:spPr>
          <a:xfrm>
            <a:off x="3867291" y="1625126"/>
            <a:ext cx="452120" cy="487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 algn="ctr">
              <a:lnSpc>
                <a:spcPts val="869"/>
              </a:lnSpc>
            </a:pPr>
            <a:r>
              <a:rPr sz="750" i="1" spc="-5" dirty="0">
                <a:latin typeface="Arial"/>
                <a:cs typeface="Arial"/>
              </a:rPr>
              <a:t>Priority Scheduler</a:t>
            </a:r>
            <a:endParaRPr sz="750">
              <a:latin typeface="Arial"/>
              <a:cs typeface="Arial"/>
            </a:endParaRPr>
          </a:p>
          <a:p>
            <a:pPr marL="117475" marR="208915" indent="-22860" algn="ctr">
              <a:lnSpc>
                <a:spcPts val="810"/>
              </a:lnSpc>
              <a:spcBef>
                <a:spcPts val="385"/>
              </a:spcBef>
            </a:pPr>
            <a:r>
              <a:rPr sz="750" b="1" i="1" spc="-5" dirty="0">
                <a:latin typeface="Arial"/>
                <a:cs typeface="Arial"/>
              </a:rPr>
              <a:t>Hi Lo</a:t>
            </a:r>
            <a:endParaRPr sz="750">
              <a:latin typeface="Arial"/>
              <a:cs typeface="Arial"/>
            </a:endParaRPr>
          </a:p>
        </p:txBody>
      </p:sp>
      <p:sp>
        <p:nvSpPr>
          <p:cNvPr id="338" name="object 338"/>
          <p:cNvSpPr txBox="1"/>
          <p:nvPr/>
        </p:nvSpPr>
        <p:spPr>
          <a:xfrm>
            <a:off x="3216554" y="1483180"/>
            <a:ext cx="635635" cy="120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b="1" i="1" spc="-15" dirty="0">
                <a:latin typeface="Arial"/>
                <a:cs typeface="Arial"/>
              </a:rPr>
              <a:t>Know</a:t>
            </a:r>
            <a:r>
              <a:rPr sz="750" b="1" i="1" spc="-5" dirty="0">
                <a:latin typeface="Arial"/>
                <a:cs typeface="Arial"/>
              </a:rPr>
              <a:t>n</a:t>
            </a:r>
            <a:r>
              <a:rPr sz="750" b="1" i="1" dirty="0">
                <a:latin typeface="Arial"/>
                <a:cs typeface="Arial"/>
              </a:rPr>
              <a:t> </a:t>
            </a:r>
            <a:r>
              <a:rPr sz="750" b="1" i="1" spc="-5" dirty="0">
                <a:latin typeface="Arial"/>
                <a:cs typeface="Arial"/>
              </a:rPr>
              <a:t>Flows</a:t>
            </a:r>
            <a:endParaRPr sz="750">
              <a:latin typeface="Arial"/>
              <a:cs typeface="Arial"/>
            </a:endParaRPr>
          </a:p>
        </p:txBody>
      </p:sp>
      <p:sp>
        <p:nvSpPr>
          <p:cNvPr id="339" name="object 339"/>
          <p:cNvSpPr/>
          <p:nvPr/>
        </p:nvSpPr>
        <p:spPr>
          <a:xfrm>
            <a:off x="4565984" y="1783419"/>
            <a:ext cx="47625" cy="63500"/>
          </a:xfrm>
          <a:custGeom>
            <a:avLst/>
            <a:gdLst/>
            <a:ahLst/>
            <a:cxnLst/>
            <a:rect l="l" t="t" r="r" b="b"/>
            <a:pathLst>
              <a:path w="47625" h="63500">
                <a:moveTo>
                  <a:pt x="47315" y="0"/>
                </a:moveTo>
                <a:lnTo>
                  <a:pt x="23657" y="63087"/>
                </a:lnTo>
                <a:lnTo>
                  <a:pt x="0" y="0"/>
                </a:lnTo>
              </a:path>
            </a:pathLst>
          </a:custGeom>
          <a:ln w="7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0" name="object 340"/>
          <p:cNvSpPr/>
          <p:nvPr/>
        </p:nvSpPr>
        <p:spPr>
          <a:xfrm>
            <a:off x="5572719" y="1466231"/>
            <a:ext cx="370840" cy="189865"/>
          </a:xfrm>
          <a:custGeom>
            <a:avLst/>
            <a:gdLst/>
            <a:ahLst/>
            <a:cxnLst/>
            <a:rect l="l" t="t" r="r" b="b"/>
            <a:pathLst>
              <a:path w="370839" h="189864">
                <a:moveTo>
                  <a:pt x="0" y="0"/>
                </a:moveTo>
                <a:lnTo>
                  <a:pt x="370638" y="0"/>
                </a:lnTo>
                <a:lnTo>
                  <a:pt x="370638" y="189261"/>
                </a:lnTo>
                <a:lnTo>
                  <a:pt x="0" y="18926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1" name="object 341"/>
          <p:cNvSpPr txBox="1"/>
          <p:nvPr/>
        </p:nvSpPr>
        <p:spPr>
          <a:xfrm>
            <a:off x="5600618" y="1506837"/>
            <a:ext cx="314960" cy="120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i="1" spc="-5" dirty="0">
                <a:latin typeface="Arial"/>
                <a:cs typeface="Arial"/>
              </a:rPr>
              <a:t>update</a:t>
            </a:r>
            <a:endParaRPr sz="750">
              <a:latin typeface="Arial"/>
              <a:cs typeface="Arial"/>
            </a:endParaRPr>
          </a:p>
        </p:txBody>
      </p:sp>
      <p:sp>
        <p:nvSpPr>
          <p:cNvPr id="343" name="object 343"/>
          <p:cNvSpPr txBox="1"/>
          <p:nvPr/>
        </p:nvSpPr>
        <p:spPr>
          <a:xfrm>
            <a:off x="3966328" y="6605258"/>
            <a:ext cx="1398270" cy="144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10" dirty="0">
                <a:latin typeface="Lucida Sans"/>
                <a:cs typeface="Lucida Sans"/>
              </a:rPr>
              <a:t>I</a:t>
            </a:r>
            <a:r>
              <a:rPr sz="900" spc="20" dirty="0">
                <a:latin typeface="Lucida Sans"/>
                <a:cs typeface="Lucida Sans"/>
              </a:rPr>
              <a:t>n</a:t>
            </a:r>
            <a:r>
              <a:rPr sz="900" spc="30" dirty="0">
                <a:latin typeface="Lucida Sans"/>
                <a:cs typeface="Lucida Sans"/>
              </a:rPr>
              <a:t>terf</a:t>
            </a:r>
            <a:r>
              <a:rPr sz="900" spc="35" dirty="0">
                <a:latin typeface="Lucida Sans"/>
                <a:cs typeface="Lucida Sans"/>
              </a:rPr>
              <a:t>a</a:t>
            </a:r>
            <a:r>
              <a:rPr sz="900" spc="45" dirty="0">
                <a:latin typeface="Lucida Sans"/>
                <a:cs typeface="Lucida Sans"/>
              </a:rPr>
              <a:t>c</a:t>
            </a:r>
            <a:r>
              <a:rPr sz="900" spc="70" dirty="0">
                <a:latin typeface="Lucida Sans"/>
                <a:cs typeface="Lucida Sans"/>
              </a:rPr>
              <a:t>e</a:t>
            </a:r>
            <a:r>
              <a:rPr sz="900" spc="10" dirty="0">
                <a:latin typeface="Lucida Sans"/>
                <a:cs typeface="Lucida Sans"/>
              </a:rPr>
              <a:t> </a:t>
            </a:r>
            <a:r>
              <a:rPr sz="900" spc="100" dirty="0">
                <a:latin typeface="Lucida Sans"/>
                <a:cs typeface="Lucida Sans"/>
              </a:rPr>
              <a:t>S</a:t>
            </a:r>
            <a:r>
              <a:rPr sz="900" spc="15" dirty="0">
                <a:latin typeface="Lucida Sans"/>
                <a:cs typeface="Lucida Sans"/>
              </a:rPr>
              <a:t>p</a:t>
            </a:r>
            <a:r>
              <a:rPr sz="900" spc="45" dirty="0">
                <a:latin typeface="Lucida Sans"/>
                <a:cs typeface="Lucida Sans"/>
              </a:rPr>
              <a:t>ee</a:t>
            </a:r>
            <a:r>
              <a:rPr sz="900" spc="55" dirty="0">
                <a:latin typeface="Lucida Sans"/>
                <a:cs typeface="Lucida Sans"/>
              </a:rPr>
              <a:t>d</a:t>
            </a:r>
            <a:r>
              <a:rPr sz="900" spc="10" dirty="0">
                <a:latin typeface="Lucida Sans"/>
                <a:cs typeface="Lucida Sans"/>
              </a:rPr>
              <a:t> </a:t>
            </a:r>
            <a:r>
              <a:rPr sz="900" spc="65" dirty="0">
                <a:latin typeface="Lucida Sans"/>
                <a:cs typeface="Lucida Sans"/>
              </a:rPr>
              <a:t>(G</a:t>
            </a:r>
            <a:r>
              <a:rPr sz="900" spc="15" dirty="0">
                <a:latin typeface="Lucida Sans"/>
                <a:cs typeface="Lucida Sans"/>
              </a:rPr>
              <a:t>bps</a:t>
            </a:r>
            <a:r>
              <a:rPr sz="900" spc="70" dirty="0">
                <a:latin typeface="Lucida Sans"/>
                <a:cs typeface="Lucida Sans"/>
              </a:rPr>
              <a:t>)</a:t>
            </a:r>
            <a:endParaRPr sz="900">
              <a:latin typeface="Lucida Sans"/>
              <a:cs typeface="Lucida Sans"/>
            </a:endParaRPr>
          </a:p>
        </p:txBody>
      </p:sp>
      <p:sp>
        <p:nvSpPr>
          <p:cNvPr id="342" name="object 342"/>
          <p:cNvSpPr txBox="1"/>
          <p:nvPr/>
        </p:nvSpPr>
        <p:spPr>
          <a:xfrm>
            <a:off x="8666518" y="6466649"/>
            <a:ext cx="25146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262626"/>
                </a:solidFill>
                <a:latin typeface="Arial"/>
                <a:cs typeface="Arial"/>
              </a:rPr>
              <a:t>27</a:t>
            </a:r>
            <a:endParaRPr sz="16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6405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Packet Classification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Exact Matching</a:t>
            </a:r>
          </a:p>
          <a:p>
            <a:pPr lvl="1"/>
            <a:r>
              <a:rPr lang="en-US" altLang="zh-TW" dirty="0" smtClean="0"/>
              <a:t>Hash </a:t>
            </a:r>
            <a:r>
              <a:rPr lang="en-US" altLang="zh-TW" dirty="0"/>
              <a:t>Tables</a:t>
            </a:r>
          </a:p>
          <a:p>
            <a:r>
              <a:rPr lang="en-US" altLang="zh-TW" dirty="0" smtClean="0"/>
              <a:t>Prefix </a:t>
            </a:r>
            <a:r>
              <a:rPr lang="en-US" altLang="zh-TW" dirty="0"/>
              <a:t>Match</a:t>
            </a:r>
          </a:p>
          <a:p>
            <a:pPr lvl="1"/>
            <a:r>
              <a:rPr lang="en-US" altLang="zh-TW" dirty="0" smtClean="0"/>
              <a:t>Tries</a:t>
            </a:r>
            <a:endParaRPr lang="en-US" altLang="zh-TW" dirty="0"/>
          </a:p>
          <a:p>
            <a:r>
              <a:rPr lang="en-US" altLang="zh-TW" dirty="0" smtClean="0"/>
              <a:t>Arbitrary</a:t>
            </a:r>
            <a:endParaRPr lang="en-US" altLang="zh-TW" dirty="0"/>
          </a:p>
          <a:p>
            <a:pPr lvl="1"/>
            <a:r>
              <a:rPr lang="en-US" altLang="zh-TW" dirty="0" smtClean="0"/>
              <a:t>TCAM </a:t>
            </a:r>
            <a:r>
              <a:rPr lang="en-US" altLang="zh-TW" dirty="0"/>
              <a:t>(limited </a:t>
            </a:r>
            <a:r>
              <a:rPr lang="en-US" altLang="zh-TW" dirty="0" smtClean="0"/>
              <a:t>in size/availability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29720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Packet Classification</a:t>
            </a:r>
            <a:endParaRPr lang="zh-TW" altLang="en-US" b="1" dirty="0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3436" y="1412875"/>
            <a:ext cx="6113327" cy="4530725"/>
          </a:xfrm>
        </p:spPr>
      </p:pic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39013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Flow Locality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35% of the flows contain 95% of the packets</a:t>
            </a:r>
          </a:p>
          <a:p>
            <a:pPr lvl="1"/>
            <a:r>
              <a:rPr lang="en-US" altLang="zh-TW" dirty="0" smtClean="0"/>
              <a:t>The </a:t>
            </a:r>
            <a:r>
              <a:rPr lang="en-US" altLang="zh-TW" dirty="0"/>
              <a:t>active-flow window is constantly changing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5561" y="2382945"/>
            <a:ext cx="5616116" cy="3925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764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Flow Caching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Flow Locality -&gt; Caching becomes fast-path</a:t>
            </a:r>
          </a:p>
          <a:p>
            <a:pPr lvl="1"/>
            <a:r>
              <a:rPr lang="en-US" altLang="zh-TW" dirty="0" smtClean="0"/>
              <a:t>Keeps </a:t>
            </a:r>
            <a:r>
              <a:rPr lang="en-US" altLang="zh-TW" dirty="0"/>
              <a:t>high-throughput flows</a:t>
            </a:r>
          </a:p>
          <a:p>
            <a:pPr lvl="1"/>
            <a:r>
              <a:rPr lang="en-US" altLang="zh-TW" dirty="0" smtClean="0"/>
              <a:t>Lookup</a:t>
            </a:r>
            <a:r>
              <a:rPr lang="en-US" altLang="zh-TW" dirty="0"/>
              <a:t>: exact-match using key (i.e. 5-tuple)</a:t>
            </a:r>
          </a:p>
          <a:p>
            <a:pPr lvl="1"/>
            <a:r>
              <a:rPr lang="en-US" altLang="zh-TW" dirty="0" smtClean="0"/>
              <a:t>Cache</a:t>
            </a:r>
            <a:r>
              <a:rPr lang="en-US" altLang="zh-TW" dirty="0"/>
              <a:t>: action set</a:t>
            </a:r>
          </a:p>
          <a:p>
            <a:pPr lvl="1"/>
            <a:r>
              <a:rPr lang="en-US" altLang="zh-TW" dirty="0" smtClean="0"/>
              <a:t>Hits</a:t>
            </a:r>
            <a:r>
              <a:rPr lang="en-US" altLang="zh-TW" dirty="0"/>
              <a:t>: bypass Table and Flow selection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99" y="3903807"/>
            <a:ext cx="7696201" cy="1993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447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Pre-Classification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Attacks aim to stress slow-path (classification)</a:t>
            </a:r>
          </a:p>
          <a:p>
            <a:pPr lvl="1"/>
            <a:r>
              <a:rPr lang="en-US" altLang="zh-TW" dirty="0" smtClean="0"/>
              <a:t>When </a:t>
            </a:r>
            <a:r>
              <a:rPr lang="en-US" altLang="zh-TW" dirty="0"/>
              <a:t>stressed, prioritize established traffic</a:t>
            </a:r>
          </a:p>
          <a:p>
            <a:pPr lvl="1"/>
            <a:r>
              <a:rPr lang="en-US" altLang="zh-TW" dirty="0" smtClean="0"/>
              <a:t>Lookup</a:t>
            </a:r>
            <a:r>
              <a:rPr lang="en-US" altLang="zh-TW" dirty="0"/>
              <a:t>: exact-match using key (i.e. 5-tuple)</a:t>
            </a:r>
          </a:p>
          <a:p>
            <a:pPr lvl="1"/>
            <a:r>
              <a:rPr lang="en-US" altLang="zh-TW" dirty="0" smtClean="0"/>
              <a:t>Cache</a:t>
            </a:r>
            <a:r>
              <a:rPr lang="en-US" altLang="zh-TW" dirty="0"/>
              <a:t>: seen before</a:t>
            </a:r>
          </a:p>
          <a:p>
            <a:pPr lvl="1"/>
            <a:r>
              <a:rPr lang="en-US" altLang="zh-TW" dirty="0" smtClean="0"/>
              <a:t>Hits</a:t>
            </a:r>
            <a:r>
              <a:rPr lang="en-US" altLang="zh-TW" dirty="0"/>
              <a:t>: higher classification priority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4354891"/>
            <a:ext cx="7696200" cy="1816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94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Bloom Filter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Hit: flow likely seen within epoch</a:t>
            </a:r>
          </a:p>
          <a:p>
            <a:r>
              <a:rPr lang="en-US" altLang="zh-TW" dirty="0" smtClean="0"/>
              <a:t>Miss</a:t>
            </a:r>
            <a:r>
              <a:rPr lang="en-US" altLang="zh-TW" dirty="0"/>
              <a:t>: flow definitely not seen within </a:t>
            </a:r>
            <a:r>
              <a:rPr lang="en-US" altLang="zh-TW" dirty="0" smtClean="0"/>
              <a:t>epoch</a:t>
            </a:r>
          </a:p>
          <a:p>
            <a:r>
              <a:rPr lang="en-US" altLang="zh-TW" dirty="0"/>
              <a:t>O[1] Lookups</a:t>
            </a:r>
          </a:p>
          <a:p>
            <a:r>
              <a:rPr lang="en-US" altLang="zh-TW" dirty="0" smtClean="0"/>
              <a:t>O[1</a:t>
            </a:r>
            <a:r>
              <a:rPr lang="en-US" altLang="zh-TW" dirty="0"/>
              <a:t>] </a:t>
            </a:r>
            <a:r>
              <a:rPr lang="en-US" altLang="zh-TW" dirty="0" smtClean="0"/>
              <a:t>Inserts</a:t>
            </a:r>
            <a:endParaRPr lang="en-US" altLang="zh-TW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892" y="2564904"/>
            <a:ext cx="5220072" cy="3538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076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Bloom Filter: XOR Hash Function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Bit-level XOR helps preserve entropy</a:t>
            </a:r>
          </a:p>
          <a:p>
            <a:r>
              <a:rPr lang="en-US" altLang="zh-TW" dirty="0" smtClean="0"/>
              <a:t>Avoid </a:t>
            </a:r>
            <a:r>
              <a:rPr lang="en-US" altLang="zh-TW" dirty="0"/>
              <a:t>mixing heavily correlated bits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0944" y="2559707"/>
            <a:ext cx="6618312" cy="3566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443021"/>
      </p:ext>
    </p:extLst>
  </p:cSld>
  <p:clrMapOvr>
    <a:masterClrMapping/>
  </p:clrMapOvr>
</p:sld>
</file>

<file path=ppt/theme/theme1.xml><?xml version="1.0" encoding="utf-8"?>
<a:theme xmlns:a="http://schemas.openxmlformats.org/drawingml/2006/main" name="Studio">
  <a:themeElements>
    <a:clrScheme name="Studio 2">
      <a:dk1>
        <a:srgbClr val="000000"/>
      </a:dk1>
      <a:lt1>
        <a:srgbClr val="FFFFFF"/>
      </a:lt1>
      <a:dk2>
        <a:srgbClr val="3732A0"/>
      </a:dk2>
      <a:lt2>
        <a:srgbClr val="666699"/>
      </a:lt2>
      <a:accent1>
        <a:srgbClr val="CCCCFF"/>
      </a:accent1>
      <a:accent2>
        <a:srgbClr val="009999"/>
      </a:accent2>
      <a:accent3>
        <a:srgbClr val="FFFFFF"/>
      </a:accent3>
      <a:accent4>
        <a:srgbClr val="000000"/>
      </a:accent4>
      <a:accent5>
        <a:srgbClr val="E2E2FF"/>
      </a:accent5>
      <a:accent6>
        <a:srgbClr val="008A8A"/>
      </a:accent6>
      <a:hlink>
        <a:srgbClr val="3366CC"/>
      </a:hlink>
      <a:folHlink>
        <a:srgbClr val="9094B8"/>
      </a:folHlink>
    </a:clrScheme>
    <a:fontScheme name="自訂 1">
      <a:majorFont>
        <a:latin typeface="Cambria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74086</TotalTime>
  <Words>1760</Words>
  <Application>Microsoft Office PowerPoint</Application>
  <PresentationFormat>如螢幕大小 (4:3)</PresentationFormat>
  <Paragraphs>831</Paragraphs>
  <Slides>27</Slides>
  <Notes>17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27</vt:i4>
      </vt:variant>
    </vt:vector>
  </HeadingPairs>
  <TitlesOfParts>
    <vt:vector size="39" baseType="lpstr">
      <vt:lpstr>Arial Unicode MS</vt:lpstr>
      <vt:lpstr>MS PGothic</vt:lpstr>
      <vt:lpstr>新細明體</vt:lpstr>
      <vt:lpstr>標楷體</vt:lpstr>
      <vt:lpstr>Arial</vt:lpstr>
      <vt:lpstr>Arial Black</vt:lpstr>
      <vt:lpstr>Cambria</vt:lpstr>
      <vt:lpstr>Lucida Sans</vt:lpstr>
      <vt:lpstr>Tahoma</vt:lpstr>
      <vt:lpstr>Times New Roman</vt:lpstr>
      <vt:lpstr>Wingdings</vt:lpstr>
      <vt:lpstr>Studio</vt:lpstr>
      <vt:lpstr>Stochastic Pre-Classification for SDN Data Plane Matching</vt:lpstr>
      <vt:lpstr>Motivation</vt:lpstr>
      <vt:lpstr>Packet Classification</vt:lpstr>
      <vt:lpstr>Packet Classification</vt:lpstr>
      <vt:lpstr>Flow Locality</vt:lpstr>
      <vt:lpstr>Flow Caching</vt:lpstr>
      <vt:lpstr>Pre-Classification</vt:lpstr>
      <vt:lpstr>Bloom Filter</vt:lpstr>
      <vt:lpstr>Bloom Filter: XOR Hash Function</vt:lpstr>
      <vt:lpstr>Experimental Setup</vt:lpstr>
      <vt:lpstr>Firewall Application</vt:lpstr>
      <vt:lpstr>Results: Throughput</vt:lpstr>
      <vt:lpstr>Results: Throughput</vt:lpstr>
      <vt:lpstr>Results: Throughput</vt:lpstr>
      <vt:lpstr>Results: Throughput</vt:lpstr>
      <vt:lpstr>Results: Latency</vt:lpstr>
      <vt:lpstr>Results: Latency</vt:lpstr>
      <vt:lpstr>Results: Latency</vt:lpstr>
      <vt:lpstr>Results: Latency</vt:lpstr>
      <vt:lpstr>Results: Jitter</vt:lpstr>
      <vt:lpstr>Results: Jitter</vt:lpstr>
      <vt:lpstr>Results: Jitter</vt:lpstr>
      <vt:lpstr>Results: Jitter</vt:lpstr>
      <vt:lpstr>Conclusions</vt:lpstr>
      <vt:lpstr>Results: Throughput</vt:lpstr>
      <vt:lpstr>Results: Latency</vt:lpstr>
      <vt:lpstr>Results: Jitter</vt:lpstr>
    </vt:vector>
  </TitlesOfParts>
  <Company>mediahome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Thesis_ECDS</dc:title>
  <dc:creator>MinYuanTsai</dc:creator>
  <cp:lastModifiedBy>Fuyune</cp:lastModifiedBy>
  <cp:revision>2414</cp:revision>
  <cp:lastPrinted>2013-07-22T14:09:02Z</cp:lastPrinted>
  <dcterms:created xsi:type="dcterms:W3CDTF">2004-07-16T19:12:18Z</dcterms:created>
  <dcterms:modified xsi:type="dcterms:W3CDTF">2015-07-21T09:36:26Z</dcterms:modified>
</cp:coreProperties>
</file>